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8"/>
  </p:notesMasterIdLst>
  <p:sldIdLst>
    <p:sldId id="256" r:id="rId2"/>
    <p:sldId id="257" r:id="rId3"/>
    <p:sldId id="258" r:id="rId4"/>
    <p:sldId id="259" r:id="rId5"/>
    <p:sldId id="260" r:id="rId6"/>
    <p:sldId id="261" r:id="rId7"/>
    <p:sldId id="262" r:id="rId8"/>
    <p:sldId id="263" r:id="rId9"/>
    <p:sldId id="264" r:id="rId10"/>
    <p:sldId id="265" r:id="rId11"/>
    <p:sldId id="266" r:id="rId12"/>
    <p:sldId id="671" r:id="rId13"/>
    <p:sldId id="268" r:id="rId14"/>
    <p:sldId id="269" r:id="rId15"/>
    <p:sldId id="270" r:id="rId16"/>
    <p:sldId id="271" r:id="rId17"/>
    <p:sldId id="278" r:id="rId18"/>
    <p:sldId id="279" r:id="rId19"/>
    <p:sldId id="280" r:id="rId20"/>
    <p:sldId id="281" r:id="rId21"/>
    <p:sldId id="282" r:id="rId22"/>
    <p:sldId id="283" r:id="rId23"/>
    <p:sldId id="670"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2525"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2531" r:id="rId129"/>
    <p:sldId id="2534" r:id="rId130"/>
    <p:sldId id="2535" r:id="rId131"/>
    <p:sldId id="66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2542" r:id="rId166"/>
    <p:sldId id="2543" r:id="rId167"/>
    <p:sldId id="2544"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667" r:id="rId189"/>
    <p:sldId id="444" r:id="rId190"/>
    <p:sldId id="445" r:id="rId191"/>
    <p:sldId id="446" r:id="rId192"/>
    <p:sldId id="448" r:id="rId193"/>
    <p:sldId id="449" r:id="rId194"/>
    <p:sldId id="450" r:id="rId195"/>
    <p:sldId id="451" r:id="rId196"/>
    <p:sldId id="452" r:id="rId197"/>
    <p:sldId id="453" r:id="rId198"/>
    <p:sldId id="454" r:id="rId199"/>
    <p:sldId id="455" r:id="rId200"/>
    <p:sldId id="456" r:id="rId201"/>
    <p:sldId id="457" r:id="rId202"/>
    <p:sldId id="458" r:id="rId203"/>
    <p:sldId id="2536" r:id="rId204"/>
    <p:sldId id="2537" r:id="rId205"/>
    <p:sldId id="459" r:id="rId206"/>
    <p:sldId id="666" r:id="rId207"/>
    <p:sldId id="460" r:id="rId208"/>
    <p:sldId id="461" r:id="rId209"/>
    <p:sldId id="462" r:id="rId210"/>
    <p:sldId id="463" r:id="rId211"/>
    <p:sldId id="464" r:id="rId212"/>
    <p:sldId id="465" r:id="rId213"/>
    <p:sldId id="466" r:id="rId214"/>
    <p:sldId id="2540" r:id="rId215"/>
    <p:sldId id="2538" r:id="rId216"/>
    <p:sldId id="2539" r:id="rId217"/>
    <p:sldId id="468" r:id="rId218"/>
    <p:sldId id="469" r:id="rId219"/>
    <p:sldId id="478" r:id="rId220"/>
    <p:sldId id="2541" r:id="rId221"/>
    <p:sldId id="479" r:id="rId222"/>
    <p:sldId id="480" r:id="rId223"/>
    <p:sldId id="481" r:id="rId224"/>
    <p:sldId id="482" r:id="rId225"/>
    <p:sldId id="483" r:id="rId226"/>
    <p:sldId id="484" r:id="rId227"/>
    <p:sldId id="485" r:id="rId228"/>
    <p:sldId id="486" r:id="rId229"/>
    <p:sldId id="487" r:id="rId230"/>
    <p:sldId id="488" r:id="rId231"/>
    <p:sldId id="489" r:id="rId232"/>
    <p:sldId id="490" r:id="rId233"/>
    <p:sldId id="491" r:id="rId234"/>
    <p:sldId id="492" r:id="rId235"/>
    <p:sldId id="493" r:id="rId236"/>
    <p:sldId id="494" r:id="rId237"/>
    <p:sldId id="495" r:id="rId238"/>
    <p:sldId id="496" r:id="rId239"/>
    <p:sldId id="497" r:id="rId240"/>
    <p:sldId id="498" r:id="rId241"/>
    <p:sldId id="500" r:id="rId242"/>
    <p:sldId id="501" r:id="rId243"/>
    <p:sldId id="502" r:id="rId244"/>
    <p:sldId id="503" r:id="rId245"/>
    <p:sldId id="504" r:id="rId246"/>
    <p:sldId id="505" r:id="rId247"/>
    <p:sldId id="506" r:id="rId248"/>
    <p:sldId id="508" r:id="rId249"/>
    <p:sldId id="509" r:id="rId250"/>
    <p:sldId id="510" r:id="rId251"/>
    <p:sldId id="511" r:id="rId252"/>
    <p:sldId id="512" r:id="rId253"/>
    <p:sldId id="513" r:id="rId254"/>
    <p:sldId id="514" r:id="rId255"/>
    <p:sldId id="515" r:id="rId256"/>
    <p:sldId id="516" r:id="rId257"/>
    <p:sldId id="517" r:id="rId258"/>
    <p:sldId id="518" r:id="rId259"/>
    <p:sldId id="519" r:id="rId260"/>
    <p:sldId id="520" r:id="rId261"/>
    <p:sldId id="521" r:id="rId262"/>
    <p:sldId id="522" r:id="rId263"/>
    <p:sldId id="523" r:id="rId264"/>
    <p:sldId id="524" r:id="rId265"/>
    <p:sldId id="525" r:id="rId266"/>
    <p:sldId id="526" r:id="rId267"/>
    <p:sldId id="527" r:id="rId268"/>
    <p:sldId id="528" r:id="rId269"/>
    <p:sldId id="529" r:id="rId270"/>
    <p:sldId id="530" r:id="rId271"/>
    <p:sldId id="531" r:id="rId272"/>
    <p:sldId id="532" r:id="rId273"/>
    <p:sldId id="533" r:id="rId274"/>
    <p:sldId id="534" r:id="rId275"/>
    <p:sldId id="535" r:id="rId276"/>
    <p:sldId id="536" r:id="rId277"/>
    <p:sldId id="537" r:id="rId278"/>
    <p:sldId id="538" r:id="rId279"/>
    <p:sldId id="539" r:id="rId280"/>
    <p:sldId id="540" r:id="rId281"/>
    <p:sldId id="541" r:id="rId282"/>
    <p:sldId id="542" r:id="rId283"/>
    <p:sldId id="543" r:id="rId284"/>
    <p:sldId id="544" r:id="rId285"/>
    <p:sldId id="545" r:id="rId286"/>
    <p:sldId id="546" r:id="rId287"/>
    <p:sldId id="547" r:id="rId288"/>
    <p:sldId id="552" r:id="rId289"/>
    <p:sldId id="548" r:id="rId290"/>
    <p:sldId id="553" r:id="rId291"/>
    <p:sldId id="549" r:id="rId292"/>
    <p:sldId id="555" r:id="rId293"/>
    <p:sldId id="550" r:id="rId294"/>
    <p:sldId id="556" r:id="rId295"/>
    <p:sldId id="557" r:id="rId296"/>
    <p:sldId id="551" r:id="rId297"/>
    <p:sldId id="558" r:id="rId298"/>
    <p:sldId id="559" r:id="rId299"/>
    <p:sldId id="560" r:id="rId300"/>
    <p:sldId id="561" r:id="rId301"/>
    <p:sldId id="562" r:id="rId302"/>
    <p:sldId id="563" r:id="rId303"/>
    <p:sldId id="564" r:id="rId304"/>
    <p:sldId id="565" r:id="rId305"/>
    <p:sldId id="566" r:id="rId306"/>
    <p:sldId id="567" r:id="rId307"/>
    <p:sldId id="568" r:id="rId308"/>
    <p:sldId id="576" r:id="rId309"/>
    <p:sldId id="577" r:id="rId310"/>
    <p:sldId id="572" r:id="rId311"/>
    <p:sldId id="573" r:id="rId312"/>
    <p:sldId id="584" r:id="rId313"/>
    <p:sldId id="579" r:id="rId314"/>
    <p:sldId id="580" r:id="rId315"/>
    <p:sldId id="581" r:id="rId316"/>
    <p:sldId id="582" r:id="rId317"/>
    <p:sldId id="583" r:id="rId318"/>
    <p:sldId id="610" r:id="rId319"/>
    <p:sldId id="611" r:id="rId320"/>
    <p:sldId id="612" r:id="rId321"/>
    <p:sldId id="613" r:id="rId322"/>
    <p:sldId id="614" r:id="rId323"/>
    <p:sldId id="615" r:id="rId324"/>
    <p:sldId id="616" r:id="rId325"/>
    <p:sldId id="617" r:id="rId326"/>
    <p:sldId id="618" r:id="rId327"/>
    <p:sldId id="619" r:id="rId328"/>
    <p:sldId id="620" r:id="rId329"/>
    <p:sldId id="621" r:id="rId330"/>
    <p:sldId id="622" r:id="rId331"/>
    <p:sldId id="623" r:id="rId332"/>
    <p:sldId id="624" r:id="rId333"/>
    <p:sldId id="625" r:id="rId334"/>
    <p:sldId id="626" r:id="rId335"/>
    <p:sldId id="721" r:id="rId336"/>
    <p:sldId id="628" r:id="rId337"/>
    <p:sldId id="629" r:id="rId338"/>
    <p:sldId id="630" r:id="rId339"/>
    <p:sldId id="631" r:id="rId340"/>
    <p:sldId id="632" r:id="rId341"/>
    <p:sldId id="633" r:id="rId342"/>
    <p:sldId id="634" r:id="rId343"/>
    <p:sldId id="635" r:id="rId344"/>
    <p:sldId id="668" r:id="rId345"/>
    <p:sldId id="638" r:id="rId346"/>
    <p:sldId id="639" r:id="rId347"/>
    <p:sldId id="2545" r:id="rId348"/>
    <p:sldId id="642" r:id="rId349"/>
    <p:sldId id="643" r:id="rId350"/>
    <p:sldId id="644" r:id="rId351"/>
    <p:sldId id="586" r:id="rId352"/>
    <p:sldId id="587" r:id="rId353"/>
    <p:sldId id="588" r:id="rId354"/>
    <p:sldId id="589" r:id="rId355"/>
    <p:sldId id="590" r:id="rId356"/>
    <p:sldId id="591" r:id="rId357"/>
    <p:sldId id="592" r:id="rId358"/>
    <p:sldId id="593" r:id="rId359"/>
    <p:sldId id="594" r:id="rId360"/>
    <p:sldId id="595" r:id="rId361"/>
    <p:sldId id="596" r:id="rId362"/>
    <p:sldId id="597" r:id="rId363"/>
    <p:sldId id="598" r:id="rId364"/>
    <p:sldId id="599" r:id="rId365"/>
    <p:sldId id="601" r:id="rId366"/>
    <p:sldId id="647" r:id="rId367"/>
    <p:sldId id="603" r:id="rId368"/>
    <p:sldId id="604" r:id="rId369"/>
    <p:sldId id="646" r:id="rId370"/>
    <p:sldId id="606" r:id="rId371"/>
    <p:sldId id="607" r:id="rId372"/>
    <p:sldId id="608" r:id="rId373"/>
    <p:sldId id="609" r:id="rId374"/>
    <p:sldId id="663" r:id="rId375"/>
    <p:sldId id="664" r:id="rId376"/>
    <p:sldId id="665" r:id="rId377"/>
    <p:sldId id="651" r:id="rId378"/>
    <p:sldId id="652" r:id="rId379"/>
    <p:sldId id="653" r:id="rId380"/>
    <p:sldId id="656" r:id="rId381"/>
    <p:sldId id="657" r:id="rId382"/>
    <p:sldId id="658" r:id="rId383"/>
    <p:sldId id="659" r:id="rId384"/>
    <p:sldId id="660" r:id="rId385"/>
    <p:sldId id="661" r:id="rId386"/>
    <p:sldId id="662" r:id="rId387"/>
  </p:sldIdLst>
  <p:sldSz cx="12192000" cy="6858000"/>
  <p:notesSz cx="6858000" cy="9144000"/>
  <p:defaultTextStyle>
    <a:defPPr>
      <a:defRPr lang="am-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907"/>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48"/>
      </p:cViewPr>
      <p:guideLst>
        <p:guide orient="horz" pos="2160"/>
        <p:guide pos="3840"/>
      </p:guideLst>
    </p:cSldViewPr>
  </p:slideViewPr>
  <p:notesTextViewPr>
    <p:cViewPr>
      <p:scale>
        <a:sx n="3" d="2"/>
        <a:sy n="3" d="2"/>
      </p:scale>
      <p:origin x="0" y="0"/>
    </p:cViewPr>
  </p:notesTextViewPr>
  <p:sorterViewPr>
    <p:cViewPr varScale="1">
      <p:scale>
        <a:sx n="1" d="1"/>
        <a:sy n="1" d="1"/>
      </p:scale>
      <p:origin x="0" y="-9518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notesMaster" Target="notesMasters/notesMaster1.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viewProps" Target="viewProps.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tableStyles" Target="tableStyles.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presProps" Target="presProps.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theme" Target="theme/theme1.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s>
</file>

<file path=ppt/ink/ink1.xml><?xml version="1.0" encoding="utf-8"?>
<inkml:ink xmlns:inkml="http://www.w3.org/2003/InkML">
  <inkml:definitions>
    <inkml:context xml:id="ctx0">
      <inkml:inkSource xml:id="inkSrc0">
        <inkml:traceFormat>
          <inkml:channel name="X" type="integer" min="-10000" max="10000" units="dev"/>
          <inkml:channel name="Y" type="integer" min="-10000" max="10000" units="dev"/>
          <inkml:channel name="F" type="integer" max="255" units="dev"/>
          <inkml:channel name="T" type="integer" units="dev"/>
        </inkml:traceFormat>
        <inkml:channelProperties>
          <inkml:channelProperty channel="X" name="resolution" value="1" units="1/dev"/>
          <inkml:channelProperty channel="Y" name="resolution" value="1" units="1/dev"/>
          <inkml:channelProperty channel="F" name="resolution" value="1" units="1/dev"/>
          <inkml:channelProperty channel="T" name="resolution" value="0" units="1/dev"/>
        </inkml:channelProperties>
      </inkml:inkSource>
      <inkml:timestamp xml:id="ts0" timeString="2023-01-01T08:21:44.200"/>
    </inkml:context>
    <inkml:brush xml:id="br0">
      <inkml:brushProperty name="width" value="0.05292" units="cm"/>
      <inkml:brushProperty name="height" value="0.05292" units="cm"/>
      <inkml:brushProperty name="color" value="#FF0000"/>
      <inkml:brushProperty name="antiAliased" value="0"/>
    </inkml:brush>
  </inkml:definitions>
  <inkml:trace contextRef="#ctx0" brushRef="#br0">31099 4232 40 0,'-89'18'-34'0</inkml:trace>
  <inkml:trace contextRef="#ctx0" brushRef="#br0" timeOffset="1">29616 4180 51 0,'-51'0'-14'0,"-127"0"-4"0,3-19 2 0</inkml:trace>
  <inkml:trace contextRef="#ctx0" brushRef="#br0" timeOffset="2">31432 18 15 0,'-51'265'9'0,"-71"176"8"0,-38 104-20 0,71 1 3 0,56-67 0 0,-23-163 0 0,4-158-11 0,-19-68-13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m-E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6C9BD-61BC-4EAD-A10B-89720D2FDE3A}" type="datetimeFigureOut">
              <a:rPr lang="am-ET" smtClean="0"/>
              <a:t>16/12/2025</a:t>
            </a:fld>
            <a:endParaRPr lang="am-E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m-E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m-E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m-E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9ECC6-AD74-4814-9630-A25C5571883F}" type="slidenum">
              <a:rPr lang="am-ET" smtClean="0"/>
              <a:t>‹#›</a:t>
            </a:fld>
            <a:endParaRPr lang="am-ET"/>
          </a:p>
        </p:txBody>
      </p:sp>
    </p:spTree>
    <p:extLst>
      <p:ext uri="{BB962C8B-B14F-4D97-AF65-F5344CB8AC3E}">
        <p14:creationId xmlns:p14="http://schemas.microsoft.com/office/powerpoint/2010/main" val="49070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8258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እምነ በሀ ፡ ቅድስት ቤተክርስቲያን ፡ ስርጉት አረፋቲሃ ወስዕልት</a:t>
            </a:r>
            <a:r>
              <a:rPr lang="am-ET" baseline="0" dirty="0"/>
              <a:t> ወሠእልት በእንቁ ጳዝዮን ፤ እምነ በሀ ፤ ቅድስት ቤተ ክርስቲያን ፤ </a:t>
            </a:r>
          </a:p>
          <a:p>
            <a:r>
              <a:rPr lang="am-ET" baseline="0" dirty="0"/>
              <a:t>              ሰላም ላንቺ ይሁን ፤ እናታችን ቤተ ክርስቲያን ግድግዳዎችሽ በጳዝዮን እንቁ የተጌጡ ናቸው ፤ ሰላም ላንቺ ይሁን እናታችን ክብርት ቤተ ክርስቲያን  </a:t>
            </a:r>
          </a:p>
          <a:p>
            <a:r>
              <a:rPr lang="am-ET" baseline="0" dirty="0"/>
              <a:t>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5</a:t>
            </a:fld>
            <a:endParaRPr lang="en-US"/>
          </a:p>
        </p:txBody>
      </p:sp>
    </p:spTree>
    <p:extLst>
      <p:ext uri="{BB962C8B-B14F-4D97-AF65-F5344CB8AC3E}">
        <p14:creationId xmlns:p14="http://schemas.microsoft.com/office/powerpoint/2010/main" val="417275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6</a:t>
            </a:fld>
            <a:endParaRPr lang="en-US"/>
          </a:p>
        </p:txBody>
      </p:sp>
    </p:spTree>
    <p:extLst>
      <p:ext uri="{BB962C8B-B14F-4D97-AF65-F5344CB8AC3E}">
        <p14:creationId xmlns:p14="http://schemas.microsoft.com/office/powerpoint/2010/main" val="1725292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8</a:t>
            </a:fld>
            <a:endParaRPr lang="en-US"/>
          </a:p>
        </p:txBody>
      </p:sp>
    </p:spTree>
    <p:extLst>
      <p:ext uri="{BB962C8B-B14F-4D97-AF65-F5344CB8AC3E}">
        <p14:creationId xmlns:p14="http://schemas.microsoft.com/office/powerpoint/2010/main" val="4229351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9</a:t>
            </a:fld>
            <a:endParaRPr lang="en-US"/>
          </a:p>
        </p:txBody>
      </p:sp>
    </p:spTree>
    <p:extLst>
      <p:ext uri="{BB962C8B-B14F-4D97-AF65-F5344CB8AC3E}">
        <p14:creationId xmlns:p14="http://schemas.microsoft.com/office/powerpoint/2010/main" val="148270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10</a:t>
            </a:fld>
            <a:endParaRPr lang="en-US"/>
          </a:p>
        </p:txBody>
      </p:sp>
    </p:spTree>
    <p:extLst>
      <p:ext uri="{BB962C8B-B14F-4D97-AF65-F5344CB8AC3E}">
        <p14:creationId xmlns:p14="http://schemas.microsoft.com/office/powerpoint/2010/main" val="342062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a:t>
            </a:fld>
            <a:endParaRPr lang="am-ET"/>
          </a:p>
        </p:txBody>
      </p:sp>
    </p:spTree>
    <p:extLst>
      <p:ext uri="{BB962C8B-B14F-4D97-AF65-F5344CB8AC3E}">
        <p14:creationId xmlns:p14="http://schemas.microsoft.com/office/powerpoint/2010/main" val="68348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178</a:t>
            </a:fld>
            <a:endParaRPr lang="en-US"/>
          </a:p>
        </p:txBody>
      </p:sp>
    </p:spTree>
    <p:extLst>
      <p:ext uri="{BB962C8B-B14F-4D97-AF65-F5344CB8AC3E}">
        <p14:creationId xmlns:p14="http://schemas.microsoft.com/office/powerpoint/2010/main" val="391599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196</a:t>
            </a:fld>
            <a:endParaRPr lang="en-US"/>
          </a:p>
        </p:txBody>
      </p:sp>
    </p:spTree>
    <p:extLst>
      <p:ext uri="{BB962C8B-B14F-4D97-AF65-F5344CB8AC3E}">
        <p14:creationId xmlns:p14="http://schemas.microsoft.com/office/powerpoint/2010/main" val="196361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197</a:t>
            </a:fld>
            <a:endParaRPr lang="en-US"/>
          </a:p>
        </p:txBody>
      </p:sp>
    </p:spTree>
    <p:extLst>
      <p:ext uri="{BB962C8B-B14F-4D97-AF65-F5344CB8AC3E}">
        <p14:creationId xmlns:p14="http://schemas.microsoft.com/office/powerpoint/2010/main" val="40767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198</a:t>
            </a:fld>
            <a:endParaRPr lang="en-US"/>
          </a:p>
        </p:txBody>
      </p:sp>
    </p:spTree>
    <p:extLst>
      <p:ext uri="{BB962C8B-B14F-4D97-AF65-F5344CB8AC3E}">
        <p14:creationId xmlns:p14="http://schemas.microsoft.com/office/powerpoint/2010/main" val="3891524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199</a:t>
            </a:fld>
            <a:endParaRPr lang="en-US"/>
          </a:p>
        </p:txBody>
      </p:sp>
    </p:spTree>
    <p:extLst>
      <p:ext uri="{BB962C8B-B14F-4D97-AF65-F5344CB8AC3E}">
        <p14:creationId xmlns:p14="http://schemas.microsoft.com/office/powerpoint/2010/main" val="152605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200</a:t>
            </a:fld>
            <a:endParaRPr lang="en-US"/>
          </a:p>
        </p:txBody>
      </p:sp>
    </p:spTree>
    <p:extLst>
      <p:ext uri="{BB962C8B-B14F-4D97-AF65-F5344CB8AC3E}">
        <p14:creationId xmlns:p14="http://schemas.microsoft.com/office/powerpoint/2010/main" val="221701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201</a:t>
            </a:fld>
            <a:endParaRPr lang="en-US"/>
          </a:p>
        </p:txBody>
      </p:sp>
    </p:spTree>
    <p:extLst>
      <p:ext uri="{BB962C8B-B14F-4D97-AF65-F5344CB8AC3E}">
        <p14:creationId xmlns:p14="http://schemas.microsoft.com/office/powerpoint/2010/main" val="2436561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202</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203</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204</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209</a:t>
            </a:fld>
            <a:endParaRPr lang="en-US"/>
          </a:p>
        </p:txBody>
      </p:sp>
    </p:spTree>
    <p:extLst>
      <p:ext uri="{BB962C8B-B14F-4D97-AF65-F5344CB8AC3E}">
        <p14:creationId xmlns:p14="http://schemas.microsoft.com/office/powerpoint/2010/main" val="3405960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210</a:t>
            </a:fld>
            <a:endParaRPr lang="en-US"/>
          </a:p>
        </p:txBody>
      </p:sp>
    </p:spTree>
    <p:extLst>
      <p:ext uri="{BB962C8B-B14F-4D97-AF65-F5344CB8AC3E}">
        <p14:creationId xmlns:p14="http://schemas.microsoft.com/office/powerpoint/2010/main" val="3150152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3272A6-B89E-43BB-AB56-83FA5D68D46C}" type="slidenum">
              <a:rPr lang="en-US" smtClean="0"/>
              <a:t>219</a:t>
            </a:fld>
            <a:endParaRPr lang="en-US"/>
          </a:p>
        </p:txBody>
      </p:sp>
    </p:spTree>
    <p:extLst>
      <p:ext uri="{BB962C8B-B14F-4D97-AF65-F5344CB8AC3E}">
        <p14:creationId xmlns:p14="http://schemas.microsoft.com/office/powerpoint/2010/main" val="1237174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247</a:t>
            </a:fld>
            <a:endParaRPr lang="am-ET"/>
          </a:p>
        </p:txBody>
      </p:sp>
    </p:spTree>
    <p:extLst>
      <p:ext uri="{BB962C8B-B14F-4D97-AF65-F5344CB8AC3E}">
        <p14:creationId xmlns:p14="http://schemas.microsoft.com/office/powerpoint/2010/main" val="3338905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253</a:t>
            </a:fld>
            <a:endParaRPr lang="en-US" dirty="0"/>
          </a:p>
        </p:txBody>
      </p:sp>
    </p:spTree>
    <p:extLst>
      <p:ext uri="{BB962C8B-B14F-4D97-AF65-F5344CB8AC3E}">
        <p14:creationId xmlns:p14="http://schemas.microsoft.com/office/powerpoint/2010/main" val="63280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254</a:t>
            </a:fld>
            <a:endParaRPr lang="en-US" dirty="0"/>
          </a:p>
        </p:txBody>
      </p:sp>
    </p:spTree>
    <p:extLst>
      <p:ext uri="{BB962C8B-B14F-4D97-AF65-F5344CB8AC3E}">
        <p14:creationId xmlns:p14="http://schemas.microsoft.com/office/powerpoint/2010/main" val="2063701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255</a:t>
            </a:fld>
            <a:endParaRPr lang="en-US" dirty="0"/>
          </a:p>
        </p:txBody>
      </p:sp>
    </p:spTree>
    <p:extLst>
      <p:ext uri="{BB962C8B-B14F-4D97-AF65-F5344CB8AC3E}">
        <p14:creationId xmlns:p14="http://schemas.microsoft.com/office/powerpoint/2010/main" val="1208218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256</a:t>
            </a:fld>
            <a:endParaRPr lang="en-US" dirty="0"/>
          </a:p>
        </p:txBody>
      </p:sp>
    </p:spTree>
    <p:extLst>
      <p:ext uri="{BB962C8B-B14F-4D97-AF65-F5344CB8AC3E}">
        <p14:creationId xmlns:p14="http://schemas.microsoft.com/office/powerpoint/2010/main" val="2334021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257</a:t>
            </a:fld>
            <a:endParaRPr lang="en-US" dirty="0"/>
          </a:p>
        </p:txBody>
      </p:sp>
    </p:spTree>
    <p:extLst>
      <p:ext uri="{BB962C8B-B14F-4D97-AF65-F5344CB8AC3E}">
        <p14:creationId xmlns:p14="http://schemas.microsoft.com/office/powerpoint/2010/main" val="1500132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258</a:t>
            </a:fld>
            <a:endParaRPr lang="en-US" dirty="0"/>
          </a:p>
        </p:txBody>
      </p:sp>
    </p:spTree>
    <p:extLst>
      <p:ext uri="{BB962C8B-B14F-4D97-AF65-F5344CB8AC3E}">
        <p14:creationId xmlns:p14="http://schemas.microsoft.com/office/powerpoint/2010/main" val="1575533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259</a:t>
            </a:fld>
            <a:endParaRPr lang="en-US" dirty="0"/>
          </a:p>
        </p:txBody>
      </p:sp>
    </p:spTree>
    <p:extLst>
      <p:ext uri="{BB962C8B-B14F-4D97-AF65-F5344CB8AC3E}">
        <p14:creationId xmlns:p14="http://schemas.microsoft.com/office/powerpoint/2010/main" val="2896382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301</a:t>
            </a:fld>
            <a:endParaRPr lang="en-US" dirty="0"/>
          </a:p>
        </p:txBody>
      </p:sp>
    </p:spTree>
    <p:extLst>
      <p:ext uri="{BB962C8B-B14F-4D97-AF65-F5344CB8AC3E}">
        <p14:creationId xmlns:p14="http://schemas.microsoft.com/office/powerpoint/2010/main" val="394965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311</a:t>
            </a:fld>
            <a:endParaRPr lang="en-US" dirty="0"/>
          </a:p>
        </p:txBody>
      </p:sp>
    </p:spTree>
    <p:extLst>
      <p:ext uri="{BB962C8B-B14F-4D97-AF65-F5344CB8AC3E}">
        <p14:creationId xmlns:p14="http://schemas.microsoft.com/office/powerpoint/2010/main" val="580548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348</a:t>
            </a:fld>
            <a:endParaRPr lang="am-ET"/>
          </a:p>
        </p:txBody>
      </p:sp>
    </p:spTree>
    <p:extLst>
      <p:ext uri="{BB962C8B-B14F-4D97-AF65-F5344CB8AC3E}">
        <p14:creationId xmlns:p14="http://schemas.microsoft.com/office/powerpoint/2010/main" val="335821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16/12/2025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409362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16/12/2025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294192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CF537-1C4F-4F7E-BC40-E610E014D82F}" type="datetimeFigureOut">
              <a:rPr lang="am-ET" smtClean="0"/>
              <a:t>16/12/2025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20668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ECF537-1C4F-4F7E-BC40-E610E014D82F}" type="datetimeFigureOut">
              <a:rPr lang="am-ET" smtClean="0"/>
              <a:t>16/12/2025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33648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ECF537-1C4F-4F7E-BC40-E610E014D82F}" type="datetimeFigureOut">
              <a:rPr lang="am-ET" smtClean="0"/>
              <a:t>16/12/2025</a:t>
            </a:fld>
            <a:endParaRPr lang="am-ET"/>
          </a:p>
        </p:txBody>
      </p:sp>
      <p:sp>
        <p:nvSpPr>
          <p:cNvPr id="8" name="Footer Placeholder 7"/>
          <p:cNvSpPr>
            <a:spLocks noGrp="1"/>
          </p:cNvSpPr>
          <p:nvPr>
            <p:ph type="ftr" sz="quarter" idx="11"/>
          </p:nvPr>
        </p:nvSpPr>
        <p:spPr/>
        <p:txBody>
          <a:bodyPr/>
          <a:lstStyle/>
          <a:p>
            <a:endParaRPr lang="am-ET"/>
          </a:p>
        </p:txBody>
      </p:sp>
      <p:sp>
        <p:nvSpPr>
          <p:cNvPr id="9" name="Slide Number Placeholder 8"/>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53430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ECF537-1C4F-4F7E-BC40-E610E014D82F}" type="datetimeFigureOut">
              <a:rPr lang="am-ET" smtClean="0"/>
              <a:t>16/12/2025</a:t>
            </a:fld>
            <a:endParaRPr lang="am-ET"/>
          </a:p>
        </p:txBody>
      </p:sp>
      <p:sp>
        <p:nvSpPr>
          <p:cNvPr id="4" name="Footer Placeholder 3"/>
          <p:cNvSpPr>
            <a:spLocks noGrp="1"/>
          </p:cNvSpPr>
          <p:nvPr>
            <p:ph type="ftr" sz="quarter" idx="11"/>
          </p:nvPr>
        </p:nvSpPr>
        <p:spPr/>
        <p:txBody>
          <a:bodyPr/>
          <a:lstStyle/>
          <a:p>
            <a:endParaRPr lang="am-ET"/>
          </a:p>
        </p:txBody>
      </p:sp>
      <p:sp>
        <p:nvSpPr>
          <p:cNvPr id="5" name="Slide Number Placeholder 4"/>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29154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CF537-1C4F-4F7E-BC40-E610E014D82F}" type="datetimeFigureOut">
              <a:rPr lang="am-ET" smtClean="0"/>
              <a:t>16/12/2025</a:t>
            </a:fld>
            <a:endParaRPr lang="am-ET"/>
          </a:p>
        </p:txBody>
      </p:sp>
      <p:sp>
        <p:nvSpPr>
          <p:cNvPr id="3" name="Footer Placeholder 2"/>
          <p:cNvSpPr>
            <a:spLocks noGrp="1"/>
          </p:cNvSpPr>
          <p:nvPr>
            <p:ph type="ftr" sz="quarter" idx="11"/>
          </p:nvPr>
        </p:nvSpPr>
        <p:spPr/>
        <p:txBody>
          <a:bodyPr/>
          <a:lstStyle/>
          <a:p>
            <a:endParaRPr lang="am-ET"/>
          </a:p>
        </p:txBody>
      </p:sp>
      <p:sp>
        <p:nvSpPr>
          <p:cNvPr id="4" name="Slide Number Placeholder 3"/>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50101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CF537-1C4F-4F7E-BC40-E610E014D82F}" type="datetimeFigureOut">
              <a:rPr lang="am-ET" smtClean="0"/>
              <a:t>16/12/2025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671356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CF537-1C4F-4F7E-BC40-E610E014D82F}" type="datetimeFigureOut">
              <a:rPr lang="am-ET" smtClean="0"/>
              <a:t>16/12/2025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07188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16/12/2025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18765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16/12/2025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48571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CF537-1C4F-4F7E-BC40-E610E014D82F}" type="datetimeFigureOut">
              <a:rPr lang="am-ET" smtClean="0"/>
              <a:t>16/12/2025</a:t>
            </a:fld>
            <a:endParaRPr lang="am-E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m-E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263F3-C476-4CEC-B74B-DDBE4307F10C}" type="slidenum">
              <a:rPr lang="am-ET" smtClean="0"/>
              <a:t>‹#›</a:t>
            </a:fld>
            <a:endParaRPr lang="am-ET"/>
          </a:p>
        </p:txBody>
      </p:sp>
    </p:spTree>
    <p:extLst>
      <p:ext uri="{BB962C8B-B14F-4D97-AF65-F5344CB8AC3E}">
        <p14:creationId xmlns:p14="http://schemas.microsoft.com/office/powerpoint/2010/main" val="19653629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47625" y="0"/>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27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14940"/>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93059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a:t>
            </a:fld>
            <a:endParaRPr lang="en-US"/>
          </a:p>
        </p:txBody>
      </p:sp>
      <p:sp>
        <p:nvSpPr>
          <p:cNvPr id="3" name="Title 2"/>
          <p:cNvSpPr>
            <a:spLocks noGrp="1"/>
          </p:cNvSpPr>
          <p:nvPr>
            <p:ph type="title" idx="4294967295"/>
          </p:nvPr>
        </p:nvSpPr>
        <p:spPr>
          <a:xfrm>
            <a:off x="311150" y="525463"/>
            <a:ext cx="11880850" cy="3992349"/>
          </a:xfrm>
        </p:spPr>
        <p:txBody>
          <a:bodyPr>
            <a:no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b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ሚመጠን ግርምት ዛቲ ዕለት ወዕፅብት ዛቲ ሰዓት እንተ ባቲ ይወርድ መንፈስ ቅዱስ እመልዕልተ ሰማያት ወይጼልሎ ለዝንቱ መሥዋዕት ወይቄድሶ።</a:t>
            </a:r>
            <a:b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 ቀን ምን ያህል የምታስፈራ ናት፤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ይህችስ ሰዓት ምን ያህል የምታስጨንቅ ናት፤ መንፈስ ቅዱስ ከሰማየ ሰማያት የሚወርድባት ናት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መሥዋዕቱን የሚሰውርባትና የሚያከብርባት።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4428B027-0163-631E-4308-2C13E7F2456C}"/>
              </a:ext>
            </a:extLst>
          </p:cNvPr>
          <p:cNvSpPr txBox="1"/>
          <p:nvPr/>
        </p:nvSpPr>
        <p:spPr>
          <a:xfrm>
            <a:off x="216418" y="4517812"/>
            <a:ext cx="11880899" cy="2399247"/>
          </a:xfrm>
          <a:prstGeom prst="rect">
            <a:avLst/>
          </a:prstGeom>
          <a:noFill/>
        </p:spPr>
        <p:txBody>
          <a:bodyPr wrap="square" rtlCol="0">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How awesome is this day and how marvellous this hour wherein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Spirit will descend from heaven and overshadow and hallow this sacrifice</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19974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7A3B97-804C-B5A0-7A2D-E60AAFB7DC5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a:t>
            </a:fld>
            <a:endParaRPr lang="en-US"/>
          </a:p>
        </p:txBody>
      </p:sp>
      <p:sp>
        <p:nvSpPr>
          <p:cNvPr id="4" name="TextBox 3">
            <a:extLst>
              <a:ext uri="{FF2B5EF4-FFF2-40B4-BE49-F238E27FC236}">
                <a16:creationId xmlns:a16="http://schemas.microsoft.com/office/drawing/2014/main" id="{421BD222-3312-210C-AE24-7F8C7067CCD6}"/>
              </a:ext>
            </a:extLst>
          </p:cNvPr>
          <p:cNvSpPr txBox="1"/>
          <p:nvPr/>
        </p:nvSpPr>
        <p:spPr>
          <a:xfrm>
            <a:off x="216419" y="132814"/>
            <a:ext cx="11759163" cy="4216539"/>
          </a:xfrm>
          <a:prstGeom prst="rect">
            <a:avLst/>
          </a:prstGeom>
          <a:noFill/>
        </p:spPr>
        <p:txBody>
          <a:bodyPr wrap="square">
            <a:spAutoFit/>
          </a:bodyPr>
          <a:lstStyle/>
          <a:p>
            <a:r>
              <a:rPr lang="am-ET" sz="4400" b="1" cap="all" dirty="0">
                <a:latin typeface="Abyssinica SIL (Connected)" panose="02000000000000000000" pitchFamily="2" charset="0"/>
                <a:ea typeface="Abyssinica SIL (Connected)" panose="02000000000000000000" pitchFamily="2" charset="0"/>
                <a:cs typeface="Abyssinica SIL (Connected)" panose="02000000000000000000" pitchFamily="2" charset="0"/>
              </a:rPr>
              <a:t>ቁሙ ወጸልዩ ከመ ሰላሙ ለእግዚአብሔር የሀሉ ምስሌየ ወምስለ ኵልክሙ።</a:t>
            </a:r>
            <a:endParaRPr lang="en-AE" sz="1200" b="1" cap="all"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በጽሞናና በመፍራት ቁሙ፤ የእግዚአብሔር ሰላም ከእኔና ከ</a:t>
            </a:r>
            <a:r>
              <a:rPr lang="en-US"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ይሆን ዘንድ ጸልዩ።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8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5D204306-D86B-E8C7-4639-8914374E9C6F}"/>
              </a:ext>
            </a:extLst>
          </p:cNvPr>
          <p:cNvSpPr txBox="1"/>
          <p:nvPr/>
        </p:nvSpPr>
        <p:spPr>
          <a:xfrm>
            <a:off x="94685" y="3606915"/>
            <a:ext cx="11880897" cy="1938992"/>
          </a:xfrm>
          <a:prstGeom prst="rect">
            <a:avLst/>
          </a:prstGeom>
          <a:noFill/>
        </p:spPr>
        <p:txBody>
          <a:bodyPr wrap="square">
            <a:spAutoFit/>
          </a:bodyPr>
          <a:lstStyle/>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quietness and in fear, arise and pray that the peace of God be with me and with all of you.      </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A19647C1-70D5-DEEC-28C2-6B89C37905D1}"/>
              </a:ext>
            </a:extLst>
          </p:cNvPr>
          <p:cNvSpPr txBox="1"/>
          <p:nvPr/>
        </p:nvSpPr>
        <p:spPr>
          <a:xfrm>
            <a:off x="94685" y="5271459"/>
            <a:ext cx="5565804" cy="1569660"/>
          </a:xfrm>
          <a:prstGeom prst="rect">
            <a:avLst/>
          </a:prstGeom>
          <a:noFill/>
        </p:spPr>
        <p:txBody>
          <a:bodyPr wrap="square">
            <a:spAutoFit/>
          </a:bodyPr>
          <a:lstStyle/>
          <a:p>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8" name="TextBox 7">
            <a:extLst>
              <a:ext uri="{FF2B5EF4-FFF2-40B4-BE49-F238E27FC236}">
                <a16:creationId xmlns:a16="http://schemas.microsoft.com/office/drawing/2014/main" id="{3B457619-F30F-BFD5-9A0C-39B2BBD57C9C}"/>
              </a:ext>
            </a:extLst>
          </p:cNvPr>
          <p:cNvSpPr txBox="1"/>
          <p:nvPr/>
        </p:nvSpPr>
        <p:spPr>
          <a:xfrm>
            <a:off x="6911585" y="4917516"/>
            <a:ext cx="4782064" cy="707886"/>
          </a:xfrm>
          <a:prstGeom prst="rect">
            <a:avLst/>
          </a:prstGeom>
          <a:noFill/>
        </p:spPr>
        <p:txBody>
          <a:bodyPr wrap="square">
            <a:spAutoFit/>
          </a:bodyPr>
          <a:lstStyle/>
          <a:p>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26694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5</a:t>
            </a:fld>
            <a:endParaRPr lang="en-US"/>
          </a:p>
        </p:txBody>
      </p:sp>
      <p:sp>
        <p:nvSpPr>
          <p:cNvPr id="3" name="Rectangle 2"/>
          <p:cNvSpPr/>
          <p:nvPr/>
        </p:nvSpPr>
        <p:spPr>
          <a:xfrm>
            <a:off x="289007" y="-55197"/>
            <a:ext cx="11686576" cy="5170646"/>
          </a:xfrm>
          <a:prstGeom prst="rect">
            <a:avLst/>
          </a:prstGeom>
        </p:spPr>
        <p:txBody>
          <a:bodyPr wrap="square">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 ከሰኞ</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ዓርብ</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Monday-Friday</a:t>
            </a:r>
          </a:p>
          <a:p>
            <a:endParaRPr lang="am-ET" sz="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እምነ በሀ ቅድስት ቤተ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ሥርጉት አረፋቲሃ 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ልት በዕንቈ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ጳዝዮን እምነ በሀ ቅድስት ቤተ ክርስቲያን።</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ግድግዳዎችሽ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በጳዝዮን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ዕንቍ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የተጌጡ</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E6D790FF-98AD-AA20-725F-F904BB3B498D}"/>
              </a:ext>
            </a:extLst>
          </p:cNvPr>
          <p:cNvSpPr txBox="1"/>
          <p:nvPr/>
        </p:nvSpPr>
        <p:spPr>
          <a:xfrm>
            <a:off x="276824" y="4795896"/>
            <a:ext cx="11698759"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our mother, 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honorable</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church. Thy walls are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embroidedred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with Topaz. Peace be unto you, our mother, O honorable church.</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6575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9006" y="216218"/>
            <a:ext cx="11541401" cy="3807068"/>
          </a:xfrm>
          <a:prstGeom prst="rect">
            <a:avLst/>
          </a:prstGeom>
        </p:spPr>
        <p:txBody>
          <a:bodyPr wrap="square">
            <a:spAutoFit/>
          </a:bodyPr>
          <a:lstStyle/>
          <a:p>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Saturday</a:t>
            </a:r>
          </a:p>
          <a:p>
            <a:endParaRPr lang="am-ET" sz="100" b="1" dirty="0">
              <a:solidFill>
                <a:schemeClr val="bg1"/>
              </a:solidFill>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በከዋክብት አሠርገወ</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ሰማ</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እምኵሉሰ 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 አርአየ መስቀል 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በከዋክብት አሠርገወ ሰማየ።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667"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በኮከቦች ሰማይን አስጌጠ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ከሁሉም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ይን አሳየ</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በኮከቦች ሰማይን አስጌጠ።</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6</a:t>
            </a:fld>
            <a:endParaRPr lang="en-US"/>
          </a:p>
        </p:txBody>
      </p:sp>
      <p:sp>
        <p:nvSpPr>
          <p:cNvPr id="3" name="TextBox 2">
            <a:extLst>
              <a:ext uri="{FF2B5EF4-FFF2-40B4-BE49-F238E27FC236}">
                <a16:creationId xmlns:a16="http://schemas.microsoft.com/office/drawing/2014/main" id="{C243DE61-B650-1A49-6191-13EF183FD21F}"/>
              </a:ext>
            </a:extLst>
          </p:cNvPr>
          <p:cNvSpPr txBox="1"/>
          <p:nvPr/>
        </p:nvSpPr>
        <p:spPr>
          <a:xfrm>
            <a:off x="165574" y="4303455"/>
            <a:ext cx="11323638"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cross shined and had the heavens embroidered with stars. Of all the sun is seen. The cross shined and has the heavens embroidered with stars.</a:t>
            </a:r>
            <a:endParaRPr lang="en-US" sz="2800" dirty="0">
              <a:solidFill>
                <a:srgbClr val="FFFF00"/>
              </a:solidFill>
            </a:endParaRPr>
          </a:p>
        </p:txBody>
      </p:sp>
    </p:spTree>
    <p:extLst>
      <p:ext uri="{BB962C8B-B14F-4D97-AF65-F5344CB8AC3E}">
        <p14:creationId xmlns:p14="http://schemas.microsoft.com/office/powerpoint/2010/main" val="726150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62565"/>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33184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8</a:t>
            </a:fld>
            <a:endParaRPr lang="en-US"/>
          </a:p>
        </p:txBody>
      </p:sp>
      <p:sp>
        <p:nvSpPr>
          <p:cNvPr id="5" name="Rectangle 4"/>
          <p:cNvSpPr/>
          <p:nvPr/>
        </p:nvSpPr>
        <p:spPr>
          <a:xfrm>
            <a:off x="289006" y="94833"/>
            <a:ext cx="11613989" cy="3108543"/>
          </a:xfrm>
          <a:prstGeom prst="rect">
            <a:avLst/>
          </a:prstGeom>
        </p:spPr>
        <p:txBody>
          <a:bodyPr wrap="square">
            <a:spAutoFit/>
          </a:bodyPr>
          <a:lstStyle/>
          <a:p>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እሑድ</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 Sunday</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ዘገብራ ለጽድቅ ጻድቅ ውእቱ ወዘያከብር ሰንበተ ኢይበል ፈላሲ ዘገብአ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እግዚአብሔር ይፈልጠኒኑ እምሕዝቡ ኵሉ ዘገብራ ለጽድቅ ጻድቅ ውእቱ ወዘያከብር ሰንበተ።</a:t>
            </a:r>
          </a:p>
        </p:txBody>
      </p:sp>
      <p:sp>
        <p:nvSpPr>
          <p:cNvPr id="3" name="Rectangle 2">
            <a:extLst>
              <a:ext uri="{FF2B5EF4-FFF2-40B4-BE49-F238E27FC236}">
                <a16:creationId xmlns:a16="http://schemas.microsoft.com/office/drawing/2014/main" id="{827D5E28-A6B3-DC2F-E201-689A53DC7824}"/>
              </a:ext>
            </a:extLst>
          </p:cNvPr>
          <p:cNvSpPr/>
          <p:nvPr/>
        </p:nvSpPr>
        <p:spPr>
          <a:xfrm>
            <a:off x="289006" y="3012308"/>
            <a:ext cx="11468814" cy="2062103"/>
          </a:xfrm>
          <a:prstGeom prst="rect">
            <a:avLst/>
          </a:prstGeom>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በጎን የሚያደርግ ሰንበትንም የሚያከብር ሁሉ ጻድቅ 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ወደ እግዚአብሔር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የተመለሰ</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መጻተኛ ከሕዝቡ ይለየኝ ይሆንን</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አይበል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በጎ የሚያደርግ ሰንበትንም የሚያከብር ሁሉ ጻድቅ ነው።</a:t>
            </a:r>
          </a:p>
        </p:txBody>
      </p:sp>
      <p:sp>
        <p:nvSpPr>
          <p:cNvPr id="4" name="Rectangle 3">
            <a:extLst>
              <a:ext uri="{FF2B5EF4-FFF2-40B4-BE49-F238E27FC236}">
                <a16:creationId xmlns:a16="http://schemas.microsoft.com/office/drawing/2014/main" id="{5C6D5ED1-E953-DDFA-0981-3653F7A780E4}"/>
              </a:ext>
            </a:extLst>
          </p:cNvPr>
          <p:cNvSpPr/>
          <p:nvPr/>
        </p:nvSpPr>
        <p:spPr>
          <a:xfrm>
            <a:off x="361593" y="4805722"/>
            <a:ext cx="11323639" cy="2062103"/>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is He who does blessed deeds and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Sabbath. Let him not question whether he will be outcast from the multitudes if he was to enter into the worship of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190733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9</a:t>
            </a:fld>
            <a:endParaRPr lang="en-US"/>
          </a:p>
        </p:txBody>
      </p:sp>
      <p:sp>
        <p:nvSpPr>
          <p:cNvPr id="3" name="Title 2"/>
          <p:cNvSpPr>
            <a:spLocks noGrp="1"/>
          </p:cNvSpPr>
          <p:nvPr>
            <p:ph type="title" idx="4294967295"/>
          </p:nvPr>
        </p:nvSpPr>
        <p:spPr>
          <a:xfrm>
            <a:off x="341313" y="381000"/>
            <a:ext cx="11850687" cy="3765550"/>
          </a:xfrm>
        </p:spPr>
        <p:txBody>
          <a:bodyPr>
            <a:noAutofit/>
          </a:bodyPr>
          <a:lstStyle/>
          <a:p>
            <a:pPr algn="l"/>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እመቦ ብእሲ እም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መናን ዘቦአ ቤተ  ክርስቲያን በጊዜ</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ወኢሰምዐ</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መጻሕፍተ ቅዱሳተ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ወኢተዐገሠ</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ይፌጽሙ</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br>
              <a:rPr lang="en-AE"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am-ET" sz="38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በቅዳሴ ጊዜ ከም</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መናን ወገን ወደ ቤተ ክርስቲያን የገባ ሰው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ቢኖር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መጻሕፍትን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ሰምቶ የቅዳሴውን </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ሎት እስኪ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ጨ</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ባይታገሥ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ከቁርባን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ባይቀበል ከቤተ ክርስቲያን ይለይ።</a:t>
            </a:r>
            <a:endPar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a16="http://schemas.microsoft.com/office/drawing/2014/main" id="{1678E4CC-C4E0-215D-8969-77D1C6016B74}"/>
              </a:ext>
            </a:extLst>
          </p:cNvPr>
          <p:cNvSpPr/>
          <p:nvPr/>
        </p:nvSpPr>
        <p:spPr>
          <a:xfrm>
            <a:off x="443480" y="3957508"/>
            <a:ext cx="11468814" cy="1968488"/>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 If there be anyone of the faithful that hath entered the church at the time off mass and hath not heard the holy Scriptures, and hath not waited until they finish the prayer of the Mass, and hath not received the holy communion, let him be driven out of the church:</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7084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10</a:t>
            </a:fld>
            <a:endParaRPr lang="en-US"/>
          </a:p>
        </p:txBody>
      </p:sp>
      <p:sp>
        <p:nvSpPr>
          <p:cNvPr id="3" name="Title 2"/>
          <p:cNvSpPr>
            <a:spLocks noGrp="1"/>
          </p:cNvSpPr>
          <p:nvPr>
            <p:ph type="title" idx="4294967295"/>
          </p:nvPr>
        </p:nvSpPr>
        <p:spPr>
          <a:xfrm>
            <a:off x="401638" y="269875"/>
            <a:ext cx="11790362" cy="4157663"/>
          </a:xfrm>
        </p:spPr>
        <p:txBody>
          <a:bodyPr>
            <a:noAutofit/>
          </a:bodyPr>
          <a:lstStyle/>
          <a:p>
            <a:pPr algn="l">
              <a:lnSpc>
                <a:spcPct val="100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a:t>
            </a:r>
            <a:br>
              <a:rPr lang="am-ET" sz="1800" dirty="0"/>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የእግዚአብሔርን ሕግ አ</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ፍርሷ</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የነፍስና የሥጋ ንጉሥ </a:t>
            </a:r>
            <a:b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 በሰማያዊ ንጉሥ በክርስቶስ ፊት መቆምን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ሏ</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ሐዋርያት በሲ</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ኖ</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ዶሳቸው እንዲህ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አስተማሩን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a16="http://schemas.microsoft.com/office/drawing/2014/main" id="{6206CB89-AF76-4193-19FE-63595DDD0A45}"/>
              </a:ext>
            </a:extLst>
          </p:cNvPr>
          <p:cNvSpPr/>
          <p:nvPr/>
        </p:nvSpPr>
        <p:spPr>
          <a:xfrm>
            <a:off x="373793" y="4332401"/>
            <a:ext cx="10433468" cy="2062103"/>
          </a:xfrm>
          <a:prstGeom prst="rect">
            <a:avLst/>
          </a:prstGeom>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he hath violated the law of God and disdained  to stand before the heavenly King, the King of Body and Spirit. This the Apostles have taught us in their canons.</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9292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a:t>
            </a:fld>
            <a:endParaRPr lang="en-US"/>
          </a:p>
        </p:txBody>
      </p:sp>
      <p:sp>
        <p:nvSpPr>
          <p:cNvPr id="3" name="Title 2"/>
          <p:cNvSpPr>
            <a:spLocks noGrp="1"/>
          </p:cNvSpPr>
          <p:nvPr>
            <p:ph type="title" idx="4294967295"/>
          </p:nvPr>
        </p:nvSpPr>
        <p:spPr>
          <a:xfrm>
            <a:off x="311150" y="547260"/>
            <a:ext cx="11880850" cy="4038600"/>
          </a:xfrm>
        </p:spPr>
        <p:txBody>
          <a:bodyPr>
            <a:no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b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en-AE" sz="1200" b="1" dirty="0">
                <a:solidFill>
                  <a:srgbClr val="FFFF00"/>
                </a:solidFill>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አንቲ ውእቱ መሶበ ወርቅ ንጹሕ እንተ ውስቴታ መና ኀቡእ ኀብስት ዘወረደ እም ሰማያት ወ</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ቤ ሕይወት ለኵሉ ዓለም።</a:t>
            </a:r>
            <a:br>
              <a:rPr lang="am-ET" sz="1715" b="1" dirty="0"/>
            </a:b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የወርቅ መሶብ አንቺ ነሽ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በውስጧ የተሰወረ መና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ያለባ</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ከሰማያት የወረደ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ብስት ለሰው ሁሉ ድኅነት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የሚሰጥ።</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a16="http://schemas.microsoft.com/office/drawing/2014/main" id="{20A10C47-5D00-FF51-3053-43EE1344CCDD}"/>
              </a:ext>
            </a:extLst>
          </p:cNvPr>
          <p:cNvSpPr/>
          <p:nvPr/>
        </p:nvSpPr>
        <p:spPr>
          <a:xfrm>
            <a:off x="262376" y="4607794"/>
            <a:ext cx="11690687" cy="1569660"/>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pot of pure gold wherein is hidden the manna, the bread which came down from heaven giving life unto all the world.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2427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384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793ADB-60E6-1AEC-050B-2439541A52B9}"/>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solidFill>
                  <a:schemeClr val="tx1"/>
                </a:solidFill>
              </a:rPr>
              <a:pPr/>
              <a:t>13</a:t>
            </a:fld>
            <a:endParaRPr lang="en-US" dirty="0">
              <a:solidFill>
                <a:schemeClr val="tx1"/>
              </a:solidFill>
            </a:endParaRPr>
          </a:p>
        </p:txBody>
      </p:sp>
      <p:sp>
        <p:nvSpPr>
          <p:cNvPr id="4" name="Title 2">
            <a:extLst>
              <a:ext uri="{FF2B5EF4-FFF2-40B4-BE49-F238E27FC236}">
                <a16:creationId xmlns:a16="http://schemas.microsoft.com/office/drawing/2014/main" id="{ECC7B254-EE8D-327E-CEEB-E2764A9D6428}"/>
              </a:ext>
            </a:extLst>
          </p:cNvPr>
          <p:cNvSpPr txBox="1">
            <a:spLocks/>
          </p:cNvSpPr>
          <p:nvPr/>
        </p:nvSpPr>
        <p:spPr>
          <a:xfrm>
            <a:off x="314319" y="598090"/>
            <a:ext cx="11613989" cy="333768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b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ንጽሕ ወጣዕም ወበረከት ለእለ ይሰትዩ</a:t>
            </a:r>
          </a:p>
          <a:p>
            <a:pPr algn="ct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እምደምከ ክቡር አላትዮን በአማን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ሰው የሆንህ አምላክ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 ጣዕም </a:t>
            </a:r>
          </a:p>
          <a:p>
            <a:pPr algn="ct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በረከትም ከክቡር ደምህ ለሚጠጡ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endParaRPr lang="en-US" sz="4000"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a16="http://schemas.microsoft.com/office/drawing/2014/main" id="{353124DD-348B-595E-23B2-189D553B6216}"/>
              </a:ext>
            </a:extLst>
          </p:cNvPr>
          <p:cNvSpPr/>
          <p:nvPr/>
        </p:nvSpPr>
        <p:spPr>
          <a:xfrm>
            <a:off x="169144" y="3935776"/>
            <a:ext cx="11759164" cy="2554545"/>
          </a:xfrm>
          <a:prstGeom prst="rect">
            <a:avLst/>
          </a:prstGeom>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Purity, sweetness and blessing be to them who honestly drink of Thy precious blood. </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321937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23E9B9-9708-6232-7B91-C9E5BE92521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14</a:t>
            </a:fld>
            <a:endParaRPr lang="en-US"/>
          </a:p>
        </p:txBody>
      </p:sp>
      <p:sp>
        <p:nvSpPr>
          <p:cNvPr id="5" name="Title 2">
            <a:extLst>
              <a:ext uri="{FF2B5EF4-FFF2-40B4-BE49-F238E27FC236}">
                <a16:creationId xmlns:a16="http://schemas.microsoft.com/office/drawing/2014/main" id="{7E5D8556-22B1-426A-01B3-6A4091D09FA8}"/>
              </a:ext>
            </a:extLst>
          </p:cNvPr>
          <p:cNvSpPr txBox="1">
            <a:spLocks/>
          </p:cNvSpPr>
          <p:nvPr/>
        </p:nvSpPr>
        <p:spPr>
          <a:xfrm>
            <a:off x="289006" y="235153"/>
            <a:ext cx="11984281"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2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እግዚአብሔር አብ አኃዜ</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ዓለም አምላክነ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t> </a:t>
            </a:r>
            <a:r>
              <a:rPr lang="am-ET" sz="5400" b="1" dirty="0">
                <a:solidFill>
                  <a:srgbClr val="00B0F0"/>
                </a:solidFill>
              </a:rPr>
              <a:t>አሜን።</a:t>
            </a:r>
            <a:endParaRPr lang="en-US" sz="5400" b="1" dirty="0">
              <a:solidFill>
                <a:srgbClr val="00B0F0"/>
              </a:solidFill>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ዓለሙን ሁሉ የያዘ እግዚአብሔር </a:t>
            </a: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ብሩክ 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0444B356-4B74-0AF0-9DBD-B83C322FA94E}"/>
              </a:ext>
            </a:extLst>
          </p:cNvPr>
          <p:cNvSpPr/>
          <p:nvPr/>
        </p:nvSpPr>
        <p:spPr>
          <a:xfrm>
            <a:off x="720783" y="4273753"/>
            <a:ext cx="10452590" cy="2308324"/>
          </a:xfrm>
          <a:prstGeom prst="rect">
            <a:avLst/>
          </a:prstGeom>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Lord, almighty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 our God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08852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5E7C824-78DA-4379-7847-A2C404BFE42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4" name="Slide Number Placeholder 1">
            <a:extLst>
              <a:ext uri="{FF2B5EF4-FFF2-40B4-BE49-F238E27FC236}">
                <a16:creationId xmlns:a16="http://schemas.microsoft.com/office/drawing/2014/main" id="{5796C963-3399-2D0A-1E7F-9948FD98E33C}"/>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5" name="Slide Number Placeholder 1">
            <a:extLst>
              <a:ext uri="{FF2B5EF4-FFF2-40B4-BE49-F238E27FC236}">
                <a16:creationId xmlns:a16="http://schemas.microsoft.com/office/drawing/2014/main" id="{7306EDDB-03CE-EC50-E731-0B08C78419F7}"/>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6" name="Title 2">
            <a:extLst>
              <a:ext uri="{FF2B5EF4-FFF2-40B4-BE49-F238E27FC236}">
                <a16:creationId xmlns:a16="http://schemas.microsoft.com/office/drawing/2014/main" id="{D6107E4E-F2B3-9E22-5371-A911374DF267}"/>
              </a:ext>
            </a:extLst>
          </p:cNvPr>
          <p:cNvSpPr txBox="1">
            <a:spLocks/>
          </p:cNvSpPr>
          <p:nvPr/>
        </p:nvSpPr>
        <p:spPr>
          <a:xfrm>
            <a:off x="0" y="776715"/>
            <a:ext cx="11686576"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ወልድ ዋሕድ እግዚእነ</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 መድኃኒነ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rPr>
              <a:t>አሜን።</a:t>
            </a: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 መድኃኒታችን ኢያሱስ ክርስቶስ ወልድ ዋሕድም ቡሩክ 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Rectangle 6">
            <a:extLst>
              <a:ext uri="{FF2B5EF4-FFF2-40B4-BE49-F238E27FC236}">
                <a16:creationId xmlns:a16="http://schemas.microsoft.com/office/drawing/2014/main" id="{ECA768D9-D459-09CF-E0E2-A05E5DA970C9}"/>
              </a:ext>
            </a:extLst>
          </p:cNvPr>
          <p:cNvSpPr/>
          <p:nvPr/>
        </p:nvSpPr>
        <p:spPr>
          <a:xfrm>
            <a:off x="506768" y="4544623"/>
            <a:ext cx="11468814" cy="2800767"/>
          </a:xfrm>
          <a:prstGeom prst="rect">
            <a:avLst/>
          </a:prstGeom>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only Son, our Lord and Saviour Jesus Christ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7680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2A659AE-3317-1E04-CC1F-C58B0FBFE5E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4" name="Slide Number Placeholder 1">
            <a:extLst>
              <a:ext uri="{FF2B5EF4-FFF2-40B4-BE49-F238E27FC236}">
                <a16:creationId xmlns:a16="http://schemas.microsoft.com/office/drawing/2014/main" id="{A07BCC1B-4263-F47A-4BBA-114974EDD6A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5" name="Slide Number Placeholder 1">
            <a:extLst>
              <a:ext uri="{FF2B5EF4-FFF2-40B4-BE49-F238E27FC236}">
                <a16:creationId xmlns:a16="http://schemas.microsoft.com/office/drawing/2014/main" id="{BFD6ED74-216F-0CFB-0C9D-E776158A1DE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6" name="Slide Number Placeholder 1">
            <a:extLst>
              <a:ext uri="{FF2B5EF4-FFF2-40B4-BE49-F238E27FC236}">
                <a16:creationId xmlns:a16="http://schemas.microsoft.com/office/drawing/2014/main" id="{6CEF3862-3693-F2DF-1CC4-3029DEDF392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7" name="Title 2">
            <a:extLst>
              <a:ext uri="{FF2B5EF4-FFF2-40B4-BE49-F238E27FC236}">
                <a16:creationId xmlns:a16="http://schemas.microsoft.com/office/drawing/2014/main" id="{96BFB923-7819-E9BC-477E-C2CCC4B56C4C}"/>
              </a:ext>
            </a:extLst>
          </p:cNvPr>
          <p:cNvSpPr txBox="1">
            <a:spLocks/>
          </p:cNvSpPr>
          <p:nvPr/>
        </p:nvSpPr>
        <p:spPr>
          <a:xfrm>
            <a:off x="0" y="252910"/>
            <a:ext cx="11686576"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መንፈስ ቅዱስ ጰራቅሊጦስ</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መጽንዒ ወመንጽሔ ኵልነ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t> </a:t>
            </a:r>
            <a:r>
              <a:rPr lang="am-ET" sz="5144" b="1" dirty="0">
                <a:solidFill>
                  <a:srgbClr val="00B0F0"/>
                </a:solidFill>
              </a:rPr>
              <a:t>አሜን።</a:t>
            </a:r>
          </a:p>
          <a:p>
            <a:pPr lvl="1"/>
            <a:endParaRPr lang="am-ET" sz="2667" b="1" dirty="0">
              <a:solidFill>
                <a:schemeClr val="bg1"/>
              </a:solidFill>
            </a:endParaRP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ሁላችንን የሚያነጻ የሚያጸና መንፈስ ቅዱስ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ቡሩክ 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a16="http://schemas.microsoft.com/office/drawing/2014/main" id="{09375885-CB7B-4353-8DE4-1A04259306AE}"/>
              </a:ext>
            </a:extLst>
          </p:cNvPr>
          <p:cNvSpPr/>
          <p:nvPr/>
        </p:nvSpPr>
        <p:spPr>
          <a:xfrm>
            <a:off x="434782" y="4230590"/>
            <a:ext cx="11541402" cy="2308324"/>
          </a:xfrm>
          <a:prstGeom prst="rect">
            <a:avLst/>
          </a:prstGeom>
        </p:spPr>
        <p:txBody>
          <a:bodyPr wrap="square">
            <a:spAutoFit/>
          </a:bodyPr>
          <a:lstStyle/>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Holy Spirit, the Paraclete, the comforter and cleanser of us all</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09595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AEDF414-D07F-AF54-EDCD-6DC2F7C72C9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4" name="Slide Number Placeholder 1">
            <a:extLst>
              <a:ext uri="{FF2B5EF4-FFF2-40B4-BE49-F238E27FC236}">
                <a16:creationId xmlns:a16="http://schemas.microsoft.com/office/drawing/2014/main" id="{BF019220-94AF-9FDF-D3DE-1B27471229DB}"/>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5" name="Slide Number Placeholder 1">
            <a:extLst>
              <a:ext uri="{FF2B5EF4-FFF2-40B4-BE49-F238E27FC236}">
                <a16:creationId xmlns:a16="http://schemas.microsoft.com/office/drawing/2014/main" id="{B6DBCC19-C332-F875-B465-FB6FEC81C2BE}"/>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7" name="Title 2">
            <a:extLst>
              <a:ext uri="{FF2B5EF4-FFF2-40B4-BE49-F238E27FC236}">
                <a16:creationId xmlns:a16="http://schemas.microsoft.com/office/drawing/2014/main" id="{F3567F44-F222-F129-2873-2C1898F2C9E1}"/>
              </a:ext>
            </a:extLst>
          </p:cNvPr>
          <p:cNvSpPr txBox="1">
            <a:spLocks/>
          </p:cNvSpPr>
          <p:nvPr/>
        </p:nvSpPr>
        <p:spPr>
          <a:xfrm>
            <a:off x="72442" y="142017"/>
            <a:ext cx="11686576" cy="4038600"/>
          </a:xfrm>
          <a:prstGeom prst="rect">
            <a:avLst/>
          </a:prstGeom>
        </p:spPr>
        <p:txBody>
          <a:bodyPr vert="horz" lIns="91440" tIns="45720" rIns="91440" bIns="45720"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28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br>
              <a:rPr lang="en-AE" sz="2286"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ይደሉ ለሥሉስ ቅዱስ አብ ወወልድ ወመንፈስ ቅዱስ ዕሩይ ኵሎ ጊዜ ይእዜኒ ወዘልፈኒ ወለዓለመ ዓለም</a:t>
            </a:r>
            <a:r>
              <a:rPr lang="en-US"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p>
          <a:p>
            <a:pPr lvl="1"/>
            <a:endParaRPr lang="am-ET" sz="2286" b="1" dirty="0">
              <a:solidFill>
                <a:schemeClr val="bg1"/>
              </a:solidFill>
            </a:endParaRPr>
          </a:p>
          <a:p>
            <a:pPr lvl="1"/>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ለሚሆኑ ሁልጊዜም ለተካከሉ ለአብ ለወልድ ለመንፈስ ቅዱስ ክብር ምስጋና ይገባል</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a16="http://schemas.microsoft.com/office/drawing/2014/main" id="{D977B82B-FEC2-9295-E61F-CBB9790B053F}"/>
              </a:ext>
            </a:extLst>
          </p:cNvPr>
          <p:cNvSpPr/>
          <p:nvPr/>
        </p:nvSpPr>
        <p:spPr>
          <a:xfrm>
            <a:off x="408794" y="4180617"/>
            <a:ext cx="11541402" cy="2308324"/>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honour are due to the holy Trinity, the Father and the Son and the Holy Spirit, always coequal, both now and ever and unto the ages of ages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228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82BAE6-D415-9267-B6D7-7E196E3618E6}"/>
              </a:ext>
            </a:extLst>
          </p:cNvPr>
          <p:cNvSpPr>
            <a:spLocks noGrp="1"/>
          </p:cNvSpPr>
          <p:nvPr>
            <p:ph type="sldNum" sz="quarter" idx="12"/>
          </p:nvPr>
        </p:nvSpPr>
        <p:spPr>
          <a:xfrm>
            <a:off x="8229600" y="6248401"/>
            <a:ext cx="2057400" cy="365125"/>
          </a:xfrm>
          <a:prstGeom prst="rect">
            <a:avLst/>
          </a:prstGeom>
        </p:spPr>
        <p:txBody>
          <a:bodyPr/>
          <a:lstStyle/>
          <a:p>
            <a:fld id="{D1A93F9C-F3AE-4C08-8BCA-376713F07AA1}" type="slidenum">
              <a:rPr lang="en-US" smtClean="0"/>
              <a:pPr/>
              <a:t>18</a:t>
            </a:fld>
            <a:endParaRPr lang="en-US" dirty="0"/>
          </a:p>
        </p:txBody>
      </p:sp>
      <p:sp>
        <p:nvSpPr>
          <p:cNvPr id="8" name="Title 2">
            <a:extLst>
              <a:ext uri="{FF2B5EF4-FFF2-40B4-BE49-F238E27FC236}">
                <a16:creationId xmlns:a16="http://schemas.microsoft.com/office/drawing/2014/main" id="{06FCFE29-5F36-DFC9-F4B2-2D7D3328719C}"/>
              </a:ext>
            </a:extLst>
          </p:cNvPr>
          <p:cNvSpPr txBox="1">
            <a:spLocks/>
          </p:cNvSpPr>
          <p:nvPr/>
        </p:nvSpPr>
        <p:spPr>
          <a:xfrm>
            <a:off x="143831" y="152401"/>
            <a:ext cx="11831751"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br>
              <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9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አበውየ ወአኃውየ ላዕሌየ ወላዕለ ዝንቱ መሥዋዕት</a:t>
            </a:r>
            <a:r>
              <a:rPr lang="am-ET" sz="4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9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2501" b="1" dirty="0">
              <a:solidFill>
                <a:schemeClr val="bg1"/>
              </a:solidFill>
            </a:endParaRPr>
          </a:p>
          <a:p>
            <a:pPr lvl="1"/>
            <a:r>
              <a:rPr lang="am-ET"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አባቶቼና ወንድሞቼ በእኔ ላይ በመሥዋዕቱም ላይ ጸልዩ።</a:t>
            </a:r>
            <a:endParaRPr lang="en-US"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Rectangle 8">
            <a:extLst>
              <a:ext uri="{FF2B5EF4-FFF2-40B4-BE49-F238E27FC236}">
                <a16:creationId xmlns:a16="http://schemas.microsoft.com/office/drawing/2014/main" id="{2F4E0B76-C4C6-4F11-05A7-7A54DEB7E18F}"/>
              </a:ext>
            </a:extLst>
          </p:cNvPr>
          <p:cNvSpPr/>
          <p:nvPr/>
        </p:nvSpPr>
        <p:spPr>
          <a:xfrm>
            <a:off x="434180" y="4415255"/>
            <a:ext cx="11396227" cy="1446550"/>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fathers and my brothers, pray for me and for this sacrifice.</a:t>
            </a:r>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6456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28F25B-7720-6AA2-77CE-349B3234F17E}"/>
              </a:ext>
            </a:extLst>
          </p:cNvPr>
          <p:cNvSpPr>
            <a:spLocks noGrp="1"/>
          </p:cNvSpPr>
          <p:nvPr>
            <p:ph type="sldNum" sz="quarter" idx="12"/>
          </p:nvPr>
        </p:nvSpPr>
        <p:spPr>
          <a:xfrm>
            <a:off x="8001000" y="6321716"/>
            <a:ext cx="2057400" cy="365125"/>
          </a:xfrm>
          <a:prstGeom prst="rect">
            <a:avLst/>
          </a:prstGeom>
        </p:spPr>
        <p:txBody>
          <a:bodyPr/>
          <a:lstStyle/>
          <a:p>
            <a:fld id="{D1A93F9C-F3AE-4C08-8BCA-376713F07AA1}" type="slidenum">
              <a:rPr lang="en-US" smtClean="0"/>
              <a:pPr/>
              <a:t>19</a:t>
            </a:fld>
            <a:endParaRPr lang="en-US"/>
          </a:p>
        </p:txBody>
      </p:sp>
      <p:sp>
        <p:nvSpPr>
          <p:cNvPr id="8" name="Title 2">
            <a:extLst>
              <a:ext uri="{FF2B5EF4-FFF2-40B4-BE49-F238E27FC236}">
                <a16:creationId xmlns:a16="http://schemas.microsoft.com/office/drawing/2014/main" id="{E8A3D83D-9EAA-CA52-155A-8939CB429344}"/>
              </a:ext>
            </a:extLst>
          </p:cNvPr>
          <p:cNvSpPr txBox="1">
            <a:spLocks/>
          </p:cNvSpPr>
          <p:nvPr/>
        </p:nvSpPr>
        <p:spPr>
          <a:xfrm>
            <a:off x="208376" y="47991"/>
            <a:ext cx="11613989" cy="2305485"/>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ይስማዕከ ኵሎ ዘሰአልከ ወይትወከፍ መሥዋዕ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ወቍርባነከ ከመ መሥዋዕተ መልከ ጼዴቅ ወአሮን ወዘካርያስ ካህናተ ቤተ ክርስቲያኑ ለበኵር። አቡነ ዘበሰማያት...</a:t>
            </a:r>
          </a:p>
        </p:txBody>
      </p:sp>
      <p:sp>
        <p:nvSpPr>
          <p:cNvPr id="9" name="Rectangle 8">
            <a:extLst>
              <a:ext uri="{FF2B5EF4-FFF2-40B4-BE49-F238E27FC236}">
                <a16:creationId xmlns:a16="http://schemas.microsoft.com/office/drawing/2014/main" id="{A03A4E3C-474B-99B8-B319-686078F7D449}"/>
              </a:ext>
            </a:extLst>
          </p:cNvPr>
          <p:cNvSpPr/>
          <p:nvPr/>
        </p:nvSpPr>
        <p:spPr>
          <a:xfrm>
            <a:off x="208376" y="4388845"/>
            <a:ext cx="11541401" cy="1499449"/>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hear you in all that you have asked and accept your sacrifice and offering like the sacrifice of Melchizedek and Aaron and Zacharias, the priests of the church of the firstborn.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3048"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Father… </a:t>
            </a:r>
            <a:endParaRPr lang="am-ET" sz="3048"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1" name="TextBox 10">
            <a:extLst>
              <a:ext uri="{FF2B5EF4-FFF2-40B4-BE49-F238E27FC236}">
                <a16:creationId xmlns:a16="http://schemas.microsoft.com/office/drawing/2014/main" id="{DA2BF95E-AF86-3BCD-0A52-6FFEE4B9B730}"/>
              </a:ext>
            </a:extLst>
          </p:cNvPr>
          <p:cNvSpPr txBox="1"/>
          <p:nvPr/>
        </p:nvSpPr>
        <p:spPr>
          <a:xfrm>
            <a:off x="208376" y="2326742"/>
            <a:ext cx="11541402" cy="2062103"/>
          </a:xfrm>
          <a:prstGeom prst="rect">
            <a:avLst/>
          </a:prstGeom>
          <a:noFill/>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የለመንከውን ሁሉ ይስማህ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በኵር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ካህናቱ የሚሆኑ የመልከ ጼዴቅንና የአሮንን የዘካርያስንም መሥዋዕት እንደተቀበለ መሥዋዕትህን ቍርባንህንም ይቀበልልህ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ሆይ...</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9370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349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6137" y="1156922"/>
            <a:ext cx="11976926" cy="1854675"/>
          </a:xfrm>
          <a:prstGeom prst="rect">
            <a:avLst/>
          </a:prstGeom>
        </p:spPr>
        <p:txBody>
          <a:bodyPr vert="horz" wrap="square" lIns="0" tIns="7938" rIns="0" bIns="0" rtlCol="0">
            <a:spAutoFit/>
          </a:bodyPr>
          <a:lstStyle/>
          <a:p>
            <a:pPr marL="7938">
              <a:tabLst>
                <a:tab pos="1130741" algn="l"/>
                <a:tab pos="1472862" algn="l"/>
                <a:tab pos="2241637" algn="l"/>
                <a:tab pos="3038992" algn="l"/>
                <a:tab pos="4261415" algn="l"/>
              </a:tabLst>
            </a:pP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ተዘከረኒ</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ቀሲስ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a16="http://schemas.microsoft.com/office/drawing/2014/main" id="{8BC6799E-0ED6-1EC7-5828-8CDCD260DBC8}"/>
              </a:ext>
            </a:extLst>
          </p:cNvPr>
          <p:cNvSpPr txBox="1"/>
          <p:nvPr/>
        </p:nvSpPr>
        <p:spPr>
          <a:xfrm>
            <a:off x="1752600" y="419669"/>
            <a:ext cx="4572000" cy="737253"/>
          </a:xfrm>
          <a:prstGeom prst="rect">
            <a:avLst/>
          </a:prstGeom>
          <a:noFill/>
        </p:spPr>
        <p:txBody>
          <a:bodyPr wrap="square">
            <a:spAutoFit/>
          </a:bodyPr>
          <a:lstStyle/>
          <a:p>
            <a:pPr marL="7938">
              <a:spcBef>
                <a:spcPts val="63"/>
              </a:spcBef>
              <a:tabLst>
                <a:tab pos="706069" algn="l"/>
              </a:tabLst>
            </a:pPr>
            <a:r>
              <a:rPr lang="am-ET" sz="4191" b="1" u="sng" spc="-91" dirty="0">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191" b="1" u="sng" spc="-91" dirty="0">
                <a:solidFill>
                  <a:schemeClr val="bg1"/>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191" b="1" u="sng" spc="71" dirty="0">
                <a:solidFill>
                  <a:srgbClr val="00B0F0"/>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D8DC1DA-D591-6A40-AADF-1E5818D07031}"/>
              </a:ext>
            </a:extLst>
          </p:cNvPr>
          <p:cNvSpPr txBox="1"/>
          <p:nvPr/>
        </p:nvSpPr>
        <p:spPr>
          <a:xfrm>
            <a:off x="215074" y="4678741"/>
            <a:ext cx="11396225" cy="1569660"/>
          </a:xfrm>
          <a:prstGeom prst="rect">
            <a:avLst/>
          </a:prstGeom>
          <a:noFill/>
        </p:spPr>
        <p:txBody>
          <a:bodyPr wrap="square">
            <a:spAutoFit/>
          </a:bodyPr>
          <a:lstStyle/>
          <a:p>
            <a:r>
              <a:rPr lang="en-US" sz="4800" b="1" spc="1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US" sz="48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ther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US" sz="48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a:t>
            </a:r>
            <a:r>
              <a:rPr lang="en-US" sz="48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7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US" sz="4800" b="1" spc="-1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 </a:t>
            </a:r>
            <a:r>
              <a:rPr lang="en-US" sz="48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ly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aye</a:t>
            </a:r>
            <a:r>
              <a:rPr lang="en-US" sz="48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4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TextBox 7">
            <a:extLst>
              <a:ext uri="{FF2B5EF4-FFF2-40B4-BE49-F238E27FC236}">
                <a16:creationId xmlns:a16="http://schemas.microsoft.com/office/drawing/2014/main" id="{11F79627-B9BC-BE88-1C21-524F45DF1B62}"/>
              </a:ext>
            </a:extLst>
          </p:cNvPr>
          <p:cNvSpPr txBox="1"/>
          <p:nvPr/>
        </p:nvSpPr>
        <p:spPr>
          <a:xfrm>
            <a:off x="215074" y="3232191"/>
            <a:ext cx="11396225" cy="1569660"/>
          </a:xfrm>
          <a:prstGeom prst="rect">
            <a:avLst/>
          </a:prstGeom>
          <a:noFill/>
        </p:spPr>
        <p:txBody>
          <a:bodyPr wrap="square">
            <a:spAutoFit/>
          </a:bodyPr>
          <a:lstStyle/>
          <a:p>
            <a:pPr marL="7938" marR="3175">
              <a:tabLst>
                <a:tab pos="783065" algn="l"/>
                <a:tab pos="1403406" algn="l"/>
                <a:tab pos="1597485" algn="l"/>
                <a:tab pos="2227351" algn="l"/>
                <a:tab pos="2450403" algn="l"/>
                <a:tab pos="2761565" algn="l"/>
                <a:tab pos="3652188" algn="l"/>
                <a:tab pos="3729581" algn="l"/>
                <a:tab pos="4591628" algn="l"/>
                <a:tab pos="4947242" algn="l"/>
                <a:tab pos="4961529" algn="l"/>
                <a:tab pos="5673155" algn="l"/>
                <a:tab pos="6353426" algn="l"/>
              </a:tabLst>
            </a:pP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ቄሱ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አባቴ</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አስበኝ።</a:t>
            </a:r>
          </a:p>
        </p:txBody>
      </p:sp>
      <p:sp>
        <p:nvSpPr>
          <p:cNvPr id="12" name="Slide Number Placeholder 1">
            <a:extLst>
              <a:ext uri="{FF2B5EF4-FFF2-40B4-BE49-F238E27FC236}">
                <a16:creationId xmlns:a16="http://schemas.microsoft.com/office/drawing/2014/main" id="{6247D079-5871-41AE-88B3-7C40E5CDB28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a:t>
            </a:fld>
            <a:endParaRPr lang="en-US" dirty="0"/>
          </a:p>
        </p:txBody>
      </p:sp>
    </p:spTree>
    <p:extLst>
      <p:ext uri="{BB962C8B-B14F-4D97-AF65-F5344CB8AC3E}">
        <p14:creationId xmlns:p14="http://schemas.microsoft.com/office/powerpoint/2010/main" val="1681679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152400"/>
            <a:ext cx="11831751" cy="6200865"/>
          </a:xfrm>
          <a:prstGeom prst="rect">
            <a:avLst/>
          </a:prstGeom>
        </p:spPr>
        <p:txBody>
          <a:bodyPr vert="horz" wrap="square" lIns="0" tIns="7938" rIns="0" bIns="0"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725516">
              <a:tabLst>
                <a:tab pos="1442301" algn="l"/>
                <a:tab pos="1770133" algn="l"/>
                <a:tab pos="2414286" algn="l"/>
                <a:tab pos="2732196" algn="l"/>
                <a:tab pos="3158059" algn="l"/>
                <a:tab pos="4025265" algn="l"/>
                <a:tab pos="4168145" algn="l"/>
                <a:tab pos="5146084" algn="l"/>
                <a:tab pos="5550119" algn="l"/>
                <a:tab pos="5796984" algn="l"/>
              </a:tabLst>
            </a:pP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ዕቀባ</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ለክህነትከ</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ሥዋዕተከ</a:t>
            </a:r>
            <a:r>
              <a:rPr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ወቍርባነከ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በብሩህ</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ሥመር</a:t>
            </a: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2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ታድኅነኒ</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5"/>
              </a:spcBef>
            </a:pPr>
            <a:endParaRPr sz="1334" baseline="-25000" dirty="0">
              <a:latin typeface="Ebrima"/>
              <a:cs typeface="Ebrima"/>
            </a:endParaRPr>
          </a:p>
          <a:p>
            <a:pPr marL="7938" marR="325847">
              <a:spcBef>
                <a:spcPts val="3"/>
              </a:spcBef>
              <a:tabLst>
                <a:tab pos="787034" algn="l"/>
                <a:tab pos="1722506" algn="l"/>
                <a:tab pos="1770133" algn="l"/>
                <a:tab pos="1804265" algn="l"/>
                <a:tab pos="2725846" algn="l"/>
                <a:tab pos="3056059" algn="l"/>
                <a:tab pos="3269585" algn="l"/>
                <a:tab pos="4635683" algn="l"/>
                <a:tab pos="4736493" algn="l"/>
                <a:tab pos="5037733" algn="l"/>
                <a:tab pos="5862473" algn="l"/>
                <a:tab pos="6561793" algn="l"/>
              </a:tabLst>
            </a:pP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ክህነትህን</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ይጠብቃት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መሥዋዕትህንና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ቊርባንህንም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በቡሩ</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ይቀበልልህ</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እኔን</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ታድነኝ</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ማዳንን</a:t>
            </a:r>
            <a:r>
              <a:rPr lang="am-ET"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ውደድ</a:t>
            </a:r>
            <a:r>
              <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381" dirty="0">
              <a:latin typeface="Ebrima"/>
              <a:cs typeface="Ebrima"/>
            </a:endParaRPr>
          </a:p>
          <a:p>
            <a:pPr marL="7938" marR="3175">
              <a:tabLst>
                <a:tab pos="638200" algn="l"/>
                <a:tab pos="655267" algn="l"/>
                <a:tab pos="817991" algn="l"/>
                <a:tab pos="1204564" algn="l"/>
                <a:tab pos="1383957" algn="l"/>
                <a:tab pos="1758225" algn="l"/>
                <a:tab pos="1964609" algn="l"/>
                <a:tab pos="2159482" algn="l"/>
                <a:tab pos="2421826" algn="l"/>
                <a:tab pos="2727433" algn="l"/>
                <a:tab pos="2871504" algn="l"/>
                <a:tab pos="3975654" algn="l"/>
                <a:tab pos="4380879" algn="l"/>
                <a:tab pos="5012332" algn="l"/>
                <a:tab pos="5874776" algn="l"/>
                <a:tab pos="6015672" algn="l"/>
                <a:tab pos="6376049" algn="l"/>
                <a:tab pos="6727694" algn="l"/>
              </a:tabLst>
            </a:pP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keep</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priesthood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sacrifice  and	offering</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gracious</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countenance.</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pleased, </a:t>
            </a:r>
            <a:r>
              <a:rPr sz="3600" b="1" u="sng" spc="-14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Lord,to</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me.</a:t>
            </a:r>
            <a:r>
              <a:rPr lang="en-US"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(3)</a:t>
            </a:r>
            <a:endPar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AA9EABAB-1A7F-0E9C-09C5-F53483D3323A}"/>
              </a:ext>
            </a:extLst>
          </p:cNvPr>
          <p:cNvSpPr txBox="1">
            <a:spLocks/>
          </p:cNvSpPr>
          <p:nvPr/>
        </p:nvSpPr>
        <p:spPr>
          <a:xfrm>
            <a:off x="8382000" y="63246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22</a:t>
            </a:fld>
            <a:endParaRPr lang="en-US" dirty="0"/>
          </a:p>
        </p:txBody>
      </p:sp>
    </p:spTree>
    <p:extLst>
      <p:ext uri="{BB962C8B-B14F-4D97-AF65-F5344CB8AC3E}">
        <p14:creationId xmlns:p14="http://schemas.microsoft.com/office/powerpoint/2010/main" val="822127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835" y="60040"/>
            <a:ext cx="11074485" cy="3385542"/>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አብ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ወልድ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ውእቱ መንፈስ ቅዱስ።</a:t>
            </a:r>
          </a:p>
        </p:txBody>
      </p:sp>
      <p:sp>
        <p:nvSpPr>
          <p:cNvPr id="5" name="TextBox 4">
            <a:extLst>
              <a:ext uri="{FF2B5EF4-FFF2-40B4-BE49-F238E27FC236}">
                <a16:creationId xmlns:a16="http://schemas.microsoft.com/office/drawing/2014/main" id="{FF9D8ED9-3B3D-BF4F-D0A5-1501FFD48A41}"/>
              </a:ext>
            </a:extLst>
          </p:cNvPr>
          <p:cNvSpPr txBox="1"/>
          <p:nvPr/>
        </p:nvSpPr>
        <p:spPr>
          <a:xfrm>
            <a:off x="340199" y="3677080"/>
            <a:ext cx="6601980" cy="2554545"/>
          </a:xfrm>
          <a:prstGeom prst="rect">
            <a:avLst/>
          </a:prstGeom>
          <a:noFill/>
        </p:spPr>
        <p:txBody>
          <a:bodyPr wrap="square">
            <a:spAutoFit/>
          </a:bodyPr>
          <a:lstStyle/>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አብ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ወልድ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መንፈስ ቅዱስም ቅዱስ ነው።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37B618E1-C944-BFFD-36E3-D2FFF127CEE8}"/>
              </a:ext>
            </a:extLst>
          </p:cNvPr>
          <p:cNvSpPr/>
          <p:nvPr/>
        </p:nvSpPr>
        <p:spPr>
          <a:xfrm>
            <a:off x="6456926" y="3445582"/>
            <a:ext cx="5468186" cy="3416320"/>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Father.</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Slide Number Placeholder 1">
            <a:extLst>
              <a:ext uri="{FF2B5EF4-FFF2-40B4-BE49-F238E27FC236}">
                <a16:creationId xmlns:a16="http://schemas.microsoft.com/office/drawing/2014/main" id="{047F975F-C665-5544-DDA8-7A4C444A857D}"/>
              </a:ext>
            </a:extLst>
          </p:cNvPr>
          <p:cNvSpPr txBox="1">
            <a:spLocks/>
          </p:cNvSpPr>
          <p:nvPr/>
        </p:nvSpPr>
        <p:spPr>
          <a:xfrm>
            <a:off x="83820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a:t>
            </a:fld>
            <a:endParaRPr lang="en-US" dirty="0"/>
          </a:p>
        </p:txBody>
      </p:sp>
    </p:spTree>
    <p:extLst>
      <p:ext uri="{BB962C8B-B14F-4D97-AF65-F5344CB8AC3E}">
        <p14:creationId xmlns:p14="http://schemas.microsoft.com/office/powerpoint/2010/main" val="2709675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18655C-75B7-47E3-8612-D227ADA55EEE}"/>
              </a:ext>
            </a:extLst>
          </p:cNvPr>
          <p:cNvSpPr/>
          <p:nvPr/>
        </p:nvSpPr>
        <p:spPr>
          <a:xfrm>
            <a:off x="216418" y="158899"/>
            <a:ext cx="11613989" cy="4370427"/>
          </a:xfrm>
          <a:prstGeom prst="rect">
            <a:avLst/>
          </a:prstGeom>
        </p:spPr>
        <p:txBody>
          <a:bodyPr wrap="square">
            <a:spAutoFit/>
          </a:bodyPr>
          <a:lstStyle/>
          <a:p>
            <a:r>
              <a:rPr lang="am-ET"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1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 አብ ቅዱስ በአማን ወልድ ቅዱስ በአማን ውእቱ መንፈስ ቅዱስ።</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በእውነት ቅዱስ ነው፤ ወልድም በእውነት ቅዱስ ነው፤ መንፈስ ቅዱስም በእውነት ቅዱስ ነው።</a:t>
            </a:r>
          </a:p>
        </p:txBody>
      </p:sp>
      <p:sp>
        <p:nvSpPr>
          <p:cNvPr id="3" name="Rectangle 2">
            <a:extLst>
              <a:ext uri="{FF2B5EF4-FFF2-40B4-BE49-F238E27FC236}">
                <a16:creationId xmlns:a16="http://schemas.microsoft.com/office/drawing/2014/main" id="{6957168C-9EB5-0A56-32ED-287967BCB4AD}"/>
              </a:ext>
            </a:extLst>
          </p:cNvPr>
          <p:cNvSpPr/>
          <p:nvPr/>
        </p:nvSpPr>
        <p:spPr>
          <a:xfrm>
            <a:off x="506768" y="4724401"/>
            <a:ext cx="11468814" cy="2123658"/>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 the Father is Holy, truly the Son is Holy, truly the Holy Spirit is Holy.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BBE223AA-5696-541D-5E76-62141F042FC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a:t>
            </a:fld>
            <a:endParaRPr lang="en-US" dirty="0"/>
          </a:p>
        </p:txBody>
      </p:sp>
    </p:spTree>
    <p:extLst>
      <p:ext uri="{BB962C8B-B14F-4D97-AF65-F5344CB8AC3E}">
        <p14:creationId xmlns:p14="http://schemas.microsoft.com/office/powerpoint/2010/main" val="1384107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831" y="54082"/>
            <a:ext cx="12194688" cy="6366679"/>
          </a:xfrm>
          <a:prstGeom prst="rect">
            <a:avLst/>
          </a:prstGeom>
        </p:spPr>
        <p:txBody>
          <a:bodyPr wrap="square">
            <a:spAutoFit/>
          </a:bodyPr>
          <a:lstStyle/>
          <a:p>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ሰብሕዎ ለእግዚአብሔር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አሕዛብ</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ምእመናን ሁላችሁም እግዚአብሔርን</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Praise the Lord, all ye nations.</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400" b="1" i="1" dirty="0">
              <a:solidFill>
                <a:srgbClr val="00B0F0"/>
              </a:solidFill>
            </a:endParaRPr>
          </a:p>
          <a:p>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6000" b="1"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ወይሴብሕዎ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ሕዝብ</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 ሁሉ ያመሰግኑታል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Praise Him, all ye people.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8FBEB410-0449-139D-5FB5-AF813229B1AB}"/>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25</a:t>
            </a:fld>
            <a:endParaRPr lang="en-US" dirty="0"/>
          </a:p>
        </p:txBody>
      </p:sp>
    </p:spTree>
    <p:extLst>
      <p:ext uri="{BB962C8B-B14F-4D97-AF65-F5344CB8AC3E}">
        <p14:creationId xmlns:p14="http://schemas.microsoft.com/office/powerpoint/2010/main" val="1329432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593" y="190665"/>
            <a:ext cx="11396227" cy="6555641"/>
          </a:xfrm>
          <a:prstGeom prst="rect">
            <a:avLst/>
          </a:prstGeom>
        </p:spPr>
        <p:txBody>
          <a:bodyPr wrap="square">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ጸ</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ምሕረቱ ላዕሌነ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600" b="1" dirty="0"/>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ምሕረቱ በእኛ ላይ ጸንታለችና</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His merciful kindness is great toward us.</a:t>
            </a:r>
          </a:p>
          <a:p>
            <a:pPr lvl="1"/>
            <a:endParaRPr lang="am-ET" sz="1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ጽድቁሰ ለእግዚአብሔር ይሄሉ ለዓለም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ቸርነት ለዘለዓለም ጸንቶ ይኖራልና።</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 Truth of the Lord endure</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forever.</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1">
            <a:extLst>
              <a:ext uri="{FF2B5EF4-FFF2-40B4-BE49-F238E27FC236}">
                <a16:creationId xmlns:a16="http://schemas.microsoft.com/office/drawing/2014/main" id="{178F0C27-075A-679B-6776-9E1EB6D6760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26</a:t>
            </a:fld>
            <a:endParaRPr lang="en-US" dirty="0"/>
          </a:p>
        </p:txBody>
      </p:sp>
    </p:spTree>
    <p:extLst>
      <p:ext uri="{BB962C8B-B14F-4D97-AF65-F5344CB8AC3E}">
        <p14:creationId xmlns:p14="http://schemas.microsoft.com/office/powerpoint/2010/main" val="3135562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3349" y="2284370"/>
            <a:ext cx="184731" cy="248209"/>
          </a:xfrm>
          <a:prstGeom prst="rect">
            <a:avLst/>
          </a:prstGeom>
          <a:noFill/>
        </p:spPr>
        <p:txBody>
          <a:bodyPr wrap="none" rtlCol="0">
            <a:spAutoFit/>
          </a:bodyPr>
          <a:lstStyle/>
          <a:p>
            <a:endParaRPr lang="en-US" sz="1013" dirty="0"/>
          </a:p>
        </p:txBody>
      </p:sp>
      <p:sp>
        <p:nvSpPr>
          <p:cNvPr id="3" name="Rectangle 2"/>
          <p:cNvSpPr/>
          <p:nvPr/>
        </p:nvSpPr>
        <p:spPr>
          <a:xfrm>
            <a:off x="361593" y="352937"/>
            <a:ext cx="11396227" cy="4975978"/>
          </a:xfrm>
          <a:prstGeom prst="rect">
            <a:avLst/>
          </a:prstGeom>
        </p:spPr>
        <p:txBody>
          <a:bodyPr wrap="square">
            <a:spAutoFit/>
          </a:bodyPr>
          <a:lstStyle/>
          <a:p>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rPr>
              <a:t>ካህኑን  በመከተል </a:t>
            </a:r>
            <a:r>
              <a:rPr lang="en-US" sz="4191" b="1" dirty="0">
                <a:solidFill>
                  <a:srgbClr val="00B0F0"/>
                </a:solidFill>
              </a:rPr>
              <a:t>ሕ</a:t>
            </a:r>
            <a:r>
              <a:rPr lang="am-ET" sz="4191" b="1" dirty="0">
                <a:solidFill>
                  <a:srgbClr val="00B0F0"/>
                </a:solidFill>
              </a:rPr>
              <a:t>ዝቡ ይ</a:t>
            </a:r>
            <a:r>
              <a:rPr lang="en-US" sz="4191" b="1" dirty="0" err="1">
                <a:solidFill>
                  <a:srgbClr val="00B0F0"/>
                </a:solidFill>
              </a:rPr>
              <a:t>ቀብሉ</a:t>
            </a:r>
            <a:r>
              <a:rPr lang="en-US" sz="4191" b="1" dirty="0">
                <a:solidFill>
                  <a:srgbClr val="00B0F0"/>
                </a:solidFill>
              </a:rPr>
              <a:t>፤</a:t>
            </a:r>
            <a:r>
              <a:rPr lang="en-AE" sz="4191" b="1" dirty="0">
                <a:solidFill>
                  <a:srgbClr val="00B0F0"/>
                </a:solidFill>
              </a:rPr>
              <a:t>)</a:t>
            </a:r>
            <a:endParaRPr lang="am-ET" sz="4191" b="1" dirty="0">
              <a:solidFill>
                <a:srgbClr val="00B0F0"/>
              </a:solidFill>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ለአብ ወወልድ ወመንፈስ ቅዱስ።</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 ይገባል።</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and to the Son and to the Holy Spirit.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Slide Number Placeholder 1">
            <a:extLst>
              <a:ext uri="{FF2B5EF4-FFF2-40B4-BE49-F238E27FC236}">
                <a16:creationId xmlns:a16="http://schemas.microsoft.com/office/drawing/2014/main" id="{7D4703CE-7FA3-16FE-CEA3-B13997C9B44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27</a:t>
            </a:fld>
            <a:endParaRPr lang="en-US" dirty="0"/>
          </a:p>
        </p:txBody>
      </p:sp>
    </p:spTree>
    <p:extLst>
      <p:ext uri="{BB962C8B-B14F-4D97-AF65-F5344CB8AC3E}">
        <p14:creationId xmlns:p14="http://schemas.microsoft.com/office/powerpoint/2010/main" val="2597348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49909"/>
            <a:ext cx="12339863" cy="6138475"/>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B0F0"/>
                </a:solidFill>
                <a:latin typeface="Nyala" panose="02000504070300020003" pitchFamily="2" charset="0"/>
              </a:rPr>
              <a:t>ካህኑን በመከተል </a:t>
            </a:r>
            <a:r>
              <a:rPr lang="en-US" sz="3810" b="1" dirty="0">
                <a:solidFill>
                  <a:srgbClr val="00B0F0"/>
                </a:solidFill>
                <a:latin typeface="Nyala" panose="02000504070300020003" pitchFamily="2" charset="0"/>
              </a:rPr>
              <a:t>ሕ</a:t>
            </a:r>
            <a:r>
              <a:rPr lang="am-ET" sz="3810" b="1" dirty="0">
                <a:solidFill>
                  <a:srgbClr val="00B0F0"/>
                </a:solidFill>
                <a:latin typeface="Nyala" panose="02000504070300020003" pitchFamily="2" charset="0"/>
              </a:rPr>
              <a:t>ዝቡ </a:t>
            </a:r>
            <a:r>
              <a:rPr lang="en-US" sz="3810" b="1" dirty="0" err="1">
                <a:solidFill>
                  <a:srgbClr val="00B0F0"/>
                </a:solidFill>
                <a:latin typeface="Nyala" panose="02000504070300020003" pitchFamily="2" charset="0"/>
              </a:rPr>
              <a:t>ይቀበሉ</a:t>
            </a:r>
            <a:r>
              <a:rPr lang="en-US" sz="3810" b="1" dirty="0">
                <a:solidFill>
                  <a:srgbClr val="00B0F0"/>
                </a:solidFill>
                <a:latin typeface="Nyala" panose="02000504070300020003" pitchFamily="2" charset="0"/>
              </a:rPr>
              <a:t>፤</a:t>
            </a:r>
            <a:r>
              <a:rPr lang="en-AE" sz="3810" b="1" dirty="0">
                <a:solidFill>
                  <a:srgbClr val="00B0F0"/>
                </a:solidFill>
                <a:latin typeface="Calibri" panose="020F0502020204030204"/>
              </a:rPr>
              <a:t>)</a:t>
            </a:r>
          </a:p>
          <a:p>
            <a:pPr defTabSz="914436">
              <a:defRPr/>
            </a:pPr>
            <a:endParaRPr lang="en-AE" sz="3810" b="1" u="sng" dirty="0">
              <a:latin typeface="Calibri" panose="020F0502020204030204"/>
            </a:endParaRPr>
          </a:p>
          <a:p>
            <a:pPr defTabSz="914436">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ወዘልፈኒ ወለዓለም ዓለም አሜን </a:t>
            </a: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endParaRPr lang="en-AE"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 now and ever and world without end Amen. Halleluia.</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US" b="1" u="sng" dirty="0">
              <a:solidFill>
                <a:srgbClr val="00B0F0"/>
              </a:solidFill>
            </a:endParaRPr>
          </a:p>
        </p:txBody>
      </p:sp>
      <p:sp>
        <p:nvSpPr>
          <p:cNvPr id="5" name="Slide Number Placeholder 1">
            <a:extLst>
              <a:ext uri="{FF2B5EF4-FFF2-40B4-BE49-F238E27FC236}">
                <a16:creationId xmlns:a16="http://schemas.microsoft.com/office/drawing/2014/main" id="{252C6246-C907-62C0-0340-CA81379F2224}"/>
              </a:ext>
            </a:extLst>
          </p:cNvPr>
          <p:cNvSpPr txBox="1">
            <a:spLocks/>
          </p:cNvSpPr>
          <p:nvPr/>
        </p:nvSpPr>
        <p:spPr>
          <a:xfrm>
            <a:off x="8077200" y="62642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28</a:t>
            </a:fld>
            <a:endParaRPr lang="en-US" dirty="0"/>
          </a:p>
        </p:txBody>
      </p:sp>
    </p:spTree>
    <p:extLst>
      <p:ext uri="{BB962C8B-B14F-4D97-AF65-F5344CB8AC3E}">
        <p14:creationId xmlns:p14="http://schemas.microsoft.com/office/powerpoint/2010/main" val="1076509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527749"/>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29</a:t>
            </a:fld>
            <a:endParaRPr lang="en-US" dirty="0"/>
          </a:p>
        </p:txBody>
      </p:sp>
    </p:spTree>
    <p:extLst>
      <p:ext uri="{BB962C8B-B14F-4D97-AF65-F5344CB8AC3E}">
        <p14:creationId xmlns:p14="http://schemas.microsoft.com/office/powerpoint/2010/main" val="2229469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a:t>
            </a:fld>
            <a:endParaRPr lang="en-US" dirty="0"/>
          </a:p>
        </p:txBody>
      </p:sp>
    </p:spTree>
    <p:extLst>
      <p:ext uri="{BB962C8B-B14F-4D97-AF65-F5344CB8AC3E}">
        <p14:creationId xmlns:p14="http://schemas.microsoft.com/office/powerpoint/2010/main" val="2320476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1593" y="1143001"/>
            <a:ext cx="11613989" cy="4363294"/>
          </a:xfrm>
          <a:prstGeom prst="rect">
            <a:avLst/>
          </a:prstGeom>
        </p:spPr>
        <p:txBody>
          <a:bodyPr vert="horz" wrap="square" lIns="0" tIns="7541" rIns="0" bIns="0" rtlCol="0">
            <a:spAutoFit/>
          </a:bodyPr>
          <a:lstStyle/>
          <a:p>
            <a:pPr marL="841408" marR="830296" indent="794">
              <a:lnSpc>
                <a:spcPct val="149800"/>
              </a:lnSpc>
              <a:spcBef>
                <a:spcPts val="59"/>
              </a:spcBef>
              <a:tabLst>
                <a:tab pos="1802280" algn="l"/>
                <a:tab pos="1962625" algn="l"/>
                <a:tab pos="3109242" algn="l"/>
                <a:tab pos="3265617" algn="l"/>
                <a:tab pos="4247523" algn="l"/>
                <a:tab pos="4633699" algn="l"/>
              </a:tabLst>
            </a:pP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አኰቴት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ዘቅዱስ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የምስጋና</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a:t>
            </a:r>
            <a:r>
              <a:rPr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spcBef>
                <a:spcPts val="1525"/>
              </a:spcBef>
              <a:tabLst>
                <a:tab pos="736629" algn="l"/>
                <a:tab pos="1991598" algn="l"/>
                <a:tab pos="2431352" algn="l"/>
                <a:tab pos="4668625" algn="l"/>
                <a:tab pos="5109571" algn="l"/>
                <a:tab pos="5678315" algn="l"/>
              </a:tabLst>
            </a:pPr>
            <a:r>
              <a:rPr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Thanksgiving”</a:t>
            </a:r>
            <a:r>
              <a:rPr lang="en-AE"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spcBef>
                <a:spcPts val="1525"/>
              </a:spcBef>
              <a:tabLst>
                <a:tab pos="736629" algn="l"/>
                <a:tab pos="1991598" algn="l"/>
                <a:tab pos="2431352" algn="l"/>
                <a:tab pos="4668625" algn="l"/>
                <a:tab pos="5109571" algn="l"/>
                <a:tab pos="5678315" algn="l"/>
              </a:tabLst>
            </a:pP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a:t>
            </a:r>
            <a:r>
              <a:rPr sz="5144" b="1" spc="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t>
            </a:r>
            <a:r>
              <a:rPr sz="5144" b="1" spc="19"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Basil</a:t>
            </a:r>
            <a:r>
              <a:rPr sz="5144"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51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78C9D384-DAA2-F3BD-D014-A8B1CFF19510}"/>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31</a:t>
            </a:fld>
            <a:endParaRPr lang="en-US" dirty="0"/>
          </a:p>
        </p:txBody>
      </p:sp>
    </p:spTree>
    <p:extLst>
      <p:ext uri="{BB962C8B-B14F-4D97-AF65-F5344CB8AC3E}">
        <p14:creationId xmlns:p14="http://schemas.microsoft.com/office/powerpoint/2010/main" val="2172491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759164" cy="6689332"/>
          </a:xfrm>
          <a:prstGeom prst="rect">
            <a:avLst/>
          </a:prstGeom>
        </p:spPr>
        <p:txBody>
          <a:bodyPr vert="horz" wrap="square" lIns="0" tIns="7938" rIns="0" bIns="0" rtlCol="0">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ነአኲቶ</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ለገባሬ ሠናያት ላዕሌነ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ወአምላክነ ወመድኃኒነ ኢየሱስ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endParaRPr lang="en-AE" sz="700" b="1" spc="16"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ለእኛ</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ያደረገ</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እናመሰግነዋለን</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የአምላካችንና</a:t>
            </a:r>
            <a:r>
              <a:rPr lang="en-AE" sz="44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7938">
              <a:spcBef>
                <a:spcPts val="63"/>
              </a:spcBef>
              <a:tabLst>
                <a:tab pos="704084" algn="l"/>
              </a:tabLst>
            </a:pPr>
            <a:endParaRPr lang="en-AE" sz="1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thanks unto the doer of good things unto us,  the merciful God, the Father of our Lord and our God  and our Savior Jesus Christ: for He hath covered</a:t>
            </a:r>
          </a:p>
        </p:txBody>
      </p:sp>
      <p:sp>
        <p:nvSpPr>
          <p:cNvPr id="4" name="Slide Number Placeholder 1">
            <a:extLst>
              <a:ext uri="{FF2B5EF4-FFF2-40B4-BE49-F238E27FC236}">
                <a16:creationId xmlns:a16="http://schemas.microsoft.com/office/drawing/2014/main" id="{BC90F285-44AB-D642-E87C-875F0268F51F}"/>
              </a:ext>
            </a:extLst>
          </p:cNvPr>
          <p:cNvSpPr txBox="1">
            <a:spLocks/>
          </p:cNvSpPr>
          <p:nvPr/>
        </p:nvSpPr>
        <p:spPr>
          <a:xfrm>
            <a:off x="83058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32</a:t>
            </a:fld>
            <a:endParaRPr lang="en-US" dirty="0"/>
          </a:p>
        </p:txBody>
      </p:sp>
    </p:spTree>
    <p:extLst>
      <p:ext uri="{BB962C8B-B14F-4D97-AF65-F5344CB8AC3E}">
        <p14:creationId xmlns:p14="http://schemas.microsoft.com/office/powerpoint/2010/main" val="845639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248279"/>
            <a:ext cx="11759164" cy="6631752"/>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ሰወረነ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ወረድአነ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ኀቤሁ</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ወአብጽሐነ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330610">
              <a:spcBef>
                <a:spcPts val="63"/>
              </a:spcBef>
              <a:tabLst>
                <a:tab pos="704084" algn="l"/>
              </a:tabLst>
            </a:pP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 የኢየሱስ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ሰውሮናልና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ረድቶናልና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አቅርቦናልና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ተቀብሎናልና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አጽንቶ</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እስከዚህም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አድርሶናልና።</a:t>
            </a:r>
          </a:p>
          <a:p>
            <a:pPr marL="7938" marR="330610">
              <a:spcBef>
                <a:spcPts val="63"/>
              </a:spcBef>
              <a:tabLst>
                <a:tab pos="704084" algn="l"/>
              </a:tabLst>
            </a:pPr>
            <a:endParaRPr lang="am-ET" sz="476"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3175">
              <a:tabLst>
                <a:tab pos="459599" algn="l"/>
                <a:tab pos="703687" algn="l"/>
                <a:tab pos="1090259" algn="l"/>
                <a:tab pos="1272432" algn="l"/>
                <a:tab pos="1335140" algn="l"/>
                <a:tab pos="1902694" algn="l"/>
                <a:tab pos="2420238" algn="l"/>
                <a:tab pos="2584155" algn="l"/>
                <a:tab pos="2954057" algn="l"/>
                <a:tab pos="3036213" algn="l"/>
                <a:tab pos="3470412" algn="l"/>
                <a:tab pos="3748632" algn="l"/>
                <a:tab pos="4180846" algn="l"/>
                <a:tab pos="4286815" algn="l"/>
                <a:tab pos="4877389" algn="l"/>
                <a:tab pos="4916682" algn="l"/>
                <a:tab pos="4952799" algn="l"/>
                <a:tab pos="5329051" algn="l"/>
                <a:tab pos="5958916" algn="l"/>
                <a:tab pos="6050995" algn="l"/>
                <a:tab pos="6502657" algn="l"/>
                <a:tab pos="6885656" algn="l"/>
                <a:tab pos="7093627" algn="l"/>
                <a:tab pos="7214679" algn="l"/>
              </a:tabLst>
            </a:pP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	us,	He	hath	kept	us	an</a:t>
            </a:r>
            <a:r>
              <a:rPr lang="en-US"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Himself,</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taken</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p>
        </p:txBody>
      </p:sp>
      <p:sp>
        <p:nvSpPr>
          <p:cNvPr id="4" name="Slide Number Placeholder 1">
            <a:extLst>
              <a:ext uri="{FF2B5EF4-FFF2-40B4-BE49-F238E27FC236}">
                <a16:creationId xmlns:a16="http://schemas.microsoft.com/office/drawing/2014/main" id="{3CD7A518-3B8A-0A7C-9E6D-9E9424A09496}"/>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33</a:t>
            </a:fld>
            <a:endParaRPr lang="en-US" dirty="0"/>
          </a:p>
        </p:txBody>
      </p:sp>
    </p:spTree>
    <p:extLst>
      <p:ext uri="{BB962C8B-B14F-4D97-AF65-F5344CB8AC3E}">
        <p14:creationId xmlns:p14="http://schemas.microsoft.com/office/powerpoint/2010/main" val="554522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686576" cy="5732660"/>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ንስአሎ	</a:t>
            </a:r>
            <a:r>
              <a:rPr lang="en-US"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a:t>
            </a:r>
            <a:r>
              <a:rPr lang="en-US"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ዕቀበነ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በዛቲ</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2087"/>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a:t>
            </a:r>
            <a:r>
              <a:rPr lang="am-ET"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በሕይወታችን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ዘመን</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በፍጹም ሰላም ሁሉን የሚይዝ አምላካችን እግዚአብሔር  ይጠብቀን ዘንድ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እንለምነው</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85348" algn="just"/>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therefore pray unto Him that the Almighty Lord  our God keep us in this  holy day and all  the days of  our life in all peace.</a:t>
            </a:r>
          </a:p>
        </p:txBody>
      </p:sp>
      <p:sp>
        <p:nvSpPr>
          <p:cNvPr id="3" name="object 2">
            <a:extLst>
              <a:ext uri="{FF2B5EF4-FFF2-40B4-BE49-F238E27FC236}">
                <a16:creationId xmlns:a16="http://schemas.microsoft.com/office/drawing/2014/main" id="{85359F6B-15D5-1ADC-0A93-F216F81E4957}"/>
              </a:ext>
            </a:extLst>
          </p:cNvPr>
          <p:cNvSpPr txBox="1"/>
          <p:nvPr/>
        </p:nvSpPr>
        <p:spPr>
          <a:xfrm>
            <a:off x="232568" y="5653641"/>
            <a:ext cx="7588496" cy="1194558"/>
          </a:xfrm>
          <a:prstGeom prst="rect">
            <a:avLst/>
          </a:prstGeom>
        </p:spPr>
        <p:txBody>
          <a:bodyPr vert="horz" wrap="square" lIns="0" tIns="12065" rIns="0" bIns="0" rtlCol="0">
            <a:spAutoFit/>
          </a:bodyPr>
          <a:lstStyle/>
          <a:p>
            <a:pPr marL="12700" marR="5080">
              <a:spcBef>
                <a:spcPts val="95"/>
              </a:spcBef>
              <a:tabLst>
                <a:tab pos="1670751" algn="l"/>
              </a:tabLst>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spcBef>
                <a:spcPts val="95"/>
              </a:spcBef>
              <a:tabLst>
                <a:tab pos="1670751" algn="l"/>
              </a:tabLst>
            </a:pP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p>
        </p:txBody>
      </p:sp>
      <p:sp>
        <p:nvSpPr>
          <p:cNvPr id="5" name="Slide Number Placeholder 1">
            <a:extLst>
              <a:ext uri="{FF2B5EF4-FFF2-40B4-BE49-F238E27FC236}">
                <a16:creationId xmlns:a16="http://schemas.microsoft.com/office/drawing/2014/main" id="{33EE063E-02DF-9742-7B8A-2E5E6C8DD00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a:t>
            </a:fld>
            <a:endParaRPr lang="en-US" dirty="0"/>
          </a:p>
        </p:txBody>
      </p:sp>
    </p:spTree>
    <p:extLst>
      <p:ext uri="{BB962C8B-B14F-4D97-AF65-F5344CB8AC3E}">
        <p14:creationId xmlns:p14="http://schemas.microsoft.com/office/powerpoint/2010/main" val="2809768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635" y="110479"/>
            <a:ext cx="11869145" cy="2722204"/>
          </a:xfrm>
          <a:prstGeom prst="rect">
            <a:avLst/>
          </a:prstGeom>
        </p:spPr>
        <p:txBody>
          <a:bodyPr vert="horz" wrap="square" lIns="0" tIns="7541" rIns="0" bIns="0" rtlCol="0" anchor="ctr">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b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ወመድኃኒነ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ላዕለ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ወውስተ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endPar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109182" y="2832683"/>
            <a:ext cx="11880899" cy="3780843"/>
          </a:xfrm>
          <a:prstGeom prst="rect">
            <a:avLst/>
          </a:prstGeom>
        </p:spPr>
        <p:txBody>
          <a:bodyPr vert="horz" wrap="square" lIns="0" tIns="7938" rIns="0" bIns="0" rtlCol="0">
            <a:spAutoFit/>
          </a:bodyPr>
          <a:lstStyle/>
          <a:p>
            <a:pPr marL="7938" marR="3175">
              <a:spcBef>
                <a:spcPts val="63"/>
              </a:spcBef>
              <a:tabLst>
                <a:tab pos="848949" algn="l"/>
                <a:tab pos="1021993" algn="l"/>
                <a:tab pos="1672894" algn="l"/>
                <a:tab pos="1770133" algn="l"/>
                <a:tab pos="2032081" algn="l"/>
                <a:tab pos="2839753" algn="l"/>
                <a:tab pos="3150122" algn="l"/>
                <a:tab pos="3211243" algn="l"/>
                <a:tab pos="3801022" algn="l"/>
                <a:tab pos="4366988" algn="l"/>
                <a:tab pos="4602344" algn="l"/>
                <a:tab pos="4644017" algn="l"/>
                <a:tab pos="5150052" algn="l"/>
                <a:tab pos="6038691" algn="l"/>
                <a:tab pos="6345489" algn="l"/>
                <a:tab pos="6995993" algn="l"/>
                <a:tab pos="7556401" algn="l"/>
              </a:tabLst>
            </a:pP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3675">
              <a:tabLst>
                <a:tab pos="573507" algn="l"/>
                <a:tab pos="1011674" algn="l"/>
                <a:tab pos="1124787" algn="l"/>
                <a:tab pos="1269653" algn="l"/>
                <a:tab pos="1805852" algn="l"/>
                <a:tab pos="1854273" algn="l"/>
                <a:tab pos="1899519" algn="l"/>
                <a:tab pos="2465089" algn="l"/>
                <a:tab pos="2548832" algn="l"/>
                <a:tab pos="3379525" algn="l"/>
                <a:tab pos="3437867" algn="l"/>
                <a:tab pos="3863730" algn="l"/>
                <a:tab pos="3895481" algn="l"/>
                <a:tab pos="4343175" algn="l"/>
                <a:tab pos="4444778" algn="l"/>
                <a:tab pos="5331433" algn="l"/>
                <a:tab pos="5356436" algn="l"/>
                <a:tab pos="5433433" algn="l"/>
                <a:tab pos="5820402" algn="l"/>
                <a:tab pos="5848581" algn="l"/>
                <a:tab pos="5987096" algn="l"/>
                <a:tab pos="6357792" algn="l"/>
                <a:tab pos="6386765" algn="l"/>
                <a:tab pos="6837236" algn="l"/>
                <a:tab pos="7113472" algn="l"/>
              </a:tabLst>
            </a:pP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God		Almighty,		the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render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429"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p>
        </p:txBody>
      </p:sp>
      <p:sp>
        <p:nvSpPr>
          <p:cNvPr id="5" name="Slide Number Placeholder 1">
            <a:extLst>
              <a:ext uri="{FF2B5EF4-FFF2-40B4-BE49-F238E27FC236}">
                <a16:creationId xmlns:a16="http://schemas.microsoft.com/office/drawing/2014/main" id="{8CE588D4-40E2-D0EA-FC9E-7EB9FE029DE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35</a:t>
            </a:fld>
            <a:endParaRPr lang="en-US" dirty="0"/>
          </a:p>
        </p:txBody>
      </p:sp>
    </p:spTree>
    <p:extLst>
      <p:ext uri="{BB962C8B-B14F-4D97-AF65-F5344CB8AC3E}">
        <p14:creationId xmlns:p14="http://schemas.microsoft.com/office/powerpoint/2010/main" val="2478188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87079"/>
            <a:ext cx="11759164" cy="6887335"/>
          </a:xfrm>
          <a:prstGeom prst="rect">
            <a:avLst/>
          </a:prstGeom>
        </p:spPr>
        <p:txBody>
          <a:bodyPr vert="horz" wrap="square" lIns="0" tIns="7938" rIns="0" bIns="0" rtlCol="0">
            <a:spAutoFit/>
          </a:bodyPr>
          <a:lstStyle/>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ሰወርከነ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ወረዳእከነ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ወአጽናዕከነ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ወአብጻሕከነ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endParaRPr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500" dirty="0">
              <a:latin typeface="Ebrima"/>
              <a:cs typeface="Ebrima"/>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ሰውረኸናልና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ረድተኸናልና</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አቅርበህ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አጽንተህ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እስከዚችም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አድርሰኸናልና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6"/>
              </a:spcBef>
            </a:pPr>
            <a:endParaRPr sz="1143" dirty="0">
              <a:latin typeface="Ebrima"/>
              <a:cs typeface="Ebrima"/>
            </a:endParaRPr>
          </a:p>
          <a:p>
            <a:pPr marL="7938" marR="3175">
              <a:lnSpc>
                <a:spcPct val="99200"/>
              </a:lnSpc>
              <a:spcBef>
                <a:spcPts val="3"/>
              </a:spcBef>
              <a:tabLst>
                <a:tab pos="459599" algn="l"/>
                <a:tab pos="492145" algn="l"/>
                <a:tab pos="638200" algn="l"/>
                <a:tab pos="1172414" algn="l"/>
                <a:tab pos="1301404" algn="l"/>
                <a:tab pos="1613758" algn="l"/>
                <a:tab pos="1770133" algn="l"/>
                <a:tab pos="1997948" algn="l"/>
                <a:tab pos="2179327" algn="l"/>
                <a:tab pos="2226160" algn="l"/>
                <a:tab pos="3002874" algn="l"/>
                <a:tab pos="3179888" algn="l"/>
                <a:tab pos="3444614" algn="l"/>
                <a:tab pos="3631152" algn="l"/>
                <a:tab pos="4076067" algn="l"/>
                <a:tab pos="4263399" algn="l"/>
                <a:tab pos="4883740" algn="l"/>
                <a:tab pos="5334210" algn="l"/>
                <a:tab pos="5590602" algn="l"/>
                <a:tab pos="5926768" algn="l"/>
                <a:tab pos="6047027" algn="l"/>
                <a:tab pos="6124022" algn="l"/>
                <a:tab pos="6379224" algn="l"/>
                <a:tab pos="6819375" algn="l"/>
                <a:tab pos="7009090" algn="l"/>
                <a:tab pos="7213885" algn="l"/>
                <a:tab pos="7514728" algn="l"/>
              </a:tabLst>
            </a:pPr>
            <a:r>
              <a:rPr lang="en-US"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a:t>
            </a:r>
            <a:r>
              <a:rPr lang="am-ET"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covered</a:t>
            </a:r>
            <a:r>
              <a:rPr lang="am-ET"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kept</a:t>
            </a:r>
            <a:r>
              <a:rPr lang="am-ET"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am-ET" sz="3048"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2667"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nto</a:t>
            </a:r>
            <a:r>
              <a:rPr lang="am-ET" sz="2667"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Thyself,</a:t>
            </a:r>
            <a:r>
              <a:rPr lang="am-ET" sz="3048"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048"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undertaken</a:t>
            </a:r>
            <a:r>
              <a:rPr lang="en-AE"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am-ET"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endParaRPr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F8B2904B-C06A-C758-FF75-B541B3E70DF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36</a:t>
            </a:fld>
            <a:endParaRPr lang="en-US" dirty="0"/>
          </a:p>
        </p:txBody>
      </p:sp>
    </p:spTree>
    <p:extLst>
      <p:ext uri="{BB962C8B-B14F-4D97-AF65-F5344CB8AC3E}">
        <p14:creationId xmlns:p14="http://schemas.microsoft.com/office/powerpoint/2010/main" val="2975730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52" y="300251"/>
            <a:ext cx="11686575" cy="3847207"/>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ኅሡ ወአስተብቊዑ ከመ ይምሐረነ እግዚአብሔር ወይሣ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ላዕሌነ</a:t>
            </a:r>
          </a:p>
          <a:p>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ይምረን ዘንድ በእኛም</a:t>
            </a:r>
            <a:r>
              <a:rPr lang="en-AE"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 ይቅር ይል ዘንድ እሹ</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ለምኑ</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4767CABA-6CCE-A82D-ED83-904D96D012E0}"/>
              </a:ext>
            </a:extLst>
          </p:cNvPr>
          <p:cNvSpPr txBox="1"/>
          <p:nvPr/>
        </p:nvSpPr>
        <p:spPr>
          <a:xfrm>
            <a:off x="361591" y="4147458"/>
            <a:ext cx="11577695" cy="1382173"/>
          </a:xfrm>
          <a:prstGeom prst="rect">
            <a:avLst/>
          </a:prstGeom>
          <a:noFill/>
        </p:spPr>
        <p:txBody>
          <a:bodyPr wrap="square">
            <a:spAutoFit/>
          </a:bodyPr>
          <a:lstStyle/>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ye and beseech that the Lord have Pity upon us and be merciful to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Slide Number Placeholder 1">
            <a:extLst>
              <a:ext uri="{FF2B5EF4-FFF2-40B4-BE49-F238E27FC236}">
                <a16:creationId xmlns:a16="http://schemas.microsoft.com/office/drawing/2014/main" id="{EA7DCA14-FEF2-668D-7532-5D010540905A}"/>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37</a:t>
            </a:fld>
            <a:endParaRPr lang="en-US" dirty="0"/>
          </a:p>
        </p:txBody>
      </p:sp>
    </p:spTree>
    <p:extLst>
      <p:ext uri="{BB962C8B-B14F-4D97-AF65-F5344CB8AC3E}">
        <p14:creationId xmlns:p14="http://schemas.microsoft.com/office/powerpoint/2010/main" val="7999901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8E6E4A7-1414-5BF5-4252-5B3EE26E0A83}"/>
              </a:ext>
            </a:extLst>
          </p:cNvPr>
          <p:cNvSpPr txBox="1"/>
          <p:nvPr/>
        </p:nvSpPr>
        <p:spPr>
          <a:xfrm>
            <a:off x="143831" y="4123154"/>
            <a:ext cx="11686576" cy="2554545"/>
          </a:xfrm>
          <a:prstGeom prst="rect">
            <a:avLst/>
          </a:prstGeom>
          <a:noFill/>
        </p:spPr>
        <p:txBody>
          <a:bodyPr wrap="square">
            <a:spAutoFit/>
          </a:bodyPr>
          <a:lstStyle/>
          <a:p>
            <a:r>
              <a:rPr lang="en-AE"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 our prayer and supplication from His saints on our behalf, according to what is expedient at all times, so that He may make us ready to partake of the communion of the blessed sacrament and forgive us our sins.</a:t>
            </a:r>
            <a:endParaRPr lang="en-US" sz="3429"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07B79278-C01E-D3C0-FE5D-4478830B3B3F}"/>
              </a:ext>
            </a:extLst>
          </p:cNvPr>
          <p:cNvSpPr>
            <a:spLocks noGrp="1"/>
          </p:cNvSpPr>
          <p:nvPr>
            <p:ph type="sldNum" sz="quarter" idx="12"/>
          </p:nvPr>
        </p:nvSpPr>
        <p:spPr>
          <a:xfrm>
            <a:off x="8305800" y="6340476"/>
            <a:ext cx="2057400" cy="365125"/>
          </a:xfrm>
          <a:prstGeom prst="rect">
            <a:avLst/>
          </a:prstGeom>
        </p:spPr>
        <p:txBody>
          <a:bodyPr/>
          <a:lstStyle/>
          <a:p>
            <a:fld id="{D1A93F9C-F3AE-4C08-8BCA-376713F07AA1}" type="slidenum">
              <a:rPr lang="en-US" smtClean="0"/>
              <a:pPr/>
              <a:t>38</a:t>
            </a:fld>
            <a:endParaRPr lang="en-US" dirty="0"/>
          </a:p>
        </p:txBody>
      </p:sp>
      <p:sp>
        <p:nvSpPr>
          <p:cNvPr id="4" name="TextBox 3">
            <a:extLst>
              <a:ext uri="{FF2B5EF4-FFF2-40B4-BE49-F238E27FC236}">
                <a16:creationId xmlns:a16="http://schemas.microsoft.com/office/drawing/2014/main" id="{9FD671F6-630A-EEA8-D169-C649F547594F}"/>
              </a:ext>
            </a:extLst>
          </p:cNvPr>
          <p:cNvSpPr txBox="1"/>
          <p:nvPr/>
        </p:nvSpPr>
        <p:spPr>
          <a:xfrm>
            <a:off x="107537" y="2207949"/>
            <a:ext cx="11759164" cy="1754326"/>
          </a:xfrm>
          <a:prstGeom prst="rect">
            <a:avLst/>
          </a:prstGeom>
          <a:noFill/>
        </p:spPr>
        <p:txBody>
          <a:bodyPr wrap="square">
            <a:spAutoFit/>
          </a:bodyPr>
          <a:lstStyle/>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ስለኛ</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ከቅዱሳን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ልመናንም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ሁልጊዜ</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ይምረን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a:t>
            </a:r>
            <a:r>
              <a:rPr lang="en-AE"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 አንድነት እንድንቀበል የበቃን ያደርገን ዘንድ።</a:t>
            </a:r>
            <a:endPar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AEFB0072-A0F7-7DE5-A038-2F6AF9849692}"/>
              </a:ext>
            </a:extLst>
          </p:cNvPr>
          <p:cNvSpPr txBox="1"/>
          <p:nvPr/>
        </p:nvSpPr>
        <p:spPr>
          <a:xfrm>
            <a:off x="216418" y="188656"/>
            <a:ext cx="11759164" cy="1815882"/>
          </a:xfrm>
          <a:prstGeom prst="rect">
            <a:avLst/>
          </a:prstGeom>
          <a:noFill/>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 ጸሎተ ወስእለተ እምነ ቅዱሳኒሁ በእንቲ</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በዘይሤኒ ኵሎ ጊዜ ይረስየነ ድልዋነ ከመ ንንሣእ እምሱታፌ ምሥጢር ቡሩክ ወይሥረይ ለነ ኃጣውኢነ።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8135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A3ED89-AB4F-C5F7-1A71-0E37D71F8A92}"/>
              </a:ext>
            </a:extLst>
          </p:cNvPr>
          <p:cNvSpPr txBox="1"/>
          <p:nvPr/>
        </p:nvSpPr>
        <p:spPr>
          <a:xfrm>
            <a:off x="506768" y="380328"/>
            <a:ext cx="7657742" cy="4893647"/>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endPar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7E68D9F-863C-AD7E-1529-F8D7A4A799F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a:t>
            </a:fld>
            <a:endParaRPr lang="en-US"/>
          </a:p>
        </p:txBody>
      </p:sp>
    </p:spTree>
    <p:extLst>
      <p:ext uri="{BB962C8B-B14F-4D97-AF65-F5344CB8AC3E}">
        <p14:creationId xmlns:p14="http://schemas.microsoft.com/office/powerpoint/2010/main" val="2598834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3831" y="670678"/>
            <a:ext cx="11880899" cy="6409768"/>
          </a:xfrm>
          <a:prstGeom prst="rect">
            <a:avLst/>
          </a:prstGeom>
        </p:spPr>
        <p:txBody>
          <a:bodyPr vert="horz" wrap="square" lIns="0" tIns="7938" rIns="0" bIns="0" rtlCol="0">
            <a:spAutoFit/>
          </a:bodyPr>
          <a:lstStyle/>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ዝንቱ</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ንስእለከ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ወነኀሥሥ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ኂሩትከ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መፍቀሬ</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ሰብእ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ሀበነ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ንፈጽም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ፈሪሆትከ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ቅን</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ስለዚህ እንለምንሃለን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ከቸርነትህም እንሻለን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ሰውን የምትወድ ሆይ ክብርት የምትሆን ይህችን ዕለት እንድንፈጽም ስጠን፤ የሕይወታችንን ዘመን ሁሉ በፍጹም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ከመፍራት</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ቅንዓትን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a:t>
            </a:r>
          </a:p>
          <a:p>
            <a:pPr marR="76996" rtl="1"/>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cause </a:t>
            </a:r>
            <a:r>
              <a:rPr sz="32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and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goodness, </a:t>
            </a:r>
            <a:r>
              <a:rPr sz="32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sz="32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lover </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4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a:t>
            </a:r>
            <a:r>
              <a:rPr sz="3200" b="1" spc="5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a:t>
            </a:r>
            <a:r>
              <a:rPr sz="32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sz="3200" b="1" spc="4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complete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sz="3200" b="1" spc="6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a:t>
            </a:r>
            <a:r>
              <a:rPr sz="32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days</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life</a:t>
            </a:r>
            <a:r>
              <a:rPr sz="3200" b="1" spc="5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sz="3200" b="1" spc="5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along</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sz="3200" b="1" spc="51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fear.</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07858615-C782-12BC-24BB-E99548A838AD}"/>
              </a:ext>
            </a:extLst>
          </p:cNvPr>
          <p:cNvSpPr txBox="1"/>
          <p:nvPr/>
        </p:nvSpPr>
        <p:spPr>
          <a:xfrm>
            <a:off x="3337678" y="-34649"/>
            <a:ext cx="4610100" cy="646331"/>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1FC5C3EF-4D8E-E706-E36A-620A4FD5FA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a:t>
            </a:fld>
            <a:endParaRPr lang="en-US"/>
          </a:p>
        </p:txBody>
      </p:sp>
    </p:spTree>
    <p:extLst>
      <p:ext uri="{BB962C8B-B14F-4D97-AF65-F5344CB8AC3E}">
        <p14:creationId xmlns:p14="http://schemas.microsoft.com/office/powerpoint/2010/main" val="1826667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713" y="149995"/>
            <a:ext cx="11686575" cy="2470228"/>
          </a:xfrm>
          <a:prstGeom prst="rect">
            <a:avLst/>
          </a:prstGeom>
        </p:spPr>
        <p:txBody>
          <a:bodyPr vert="horz" wrap="square" lIns="0" tIns="7938" rIns="0" bIns="0" rtlCol="0">
            <a:spAutoFit/>
          </a:bodyPr>
          <a:lstStyle/>
          <a:p>
            <a:pPr marL="7938" marR="155581">
              <a:spcBef>
                <a:spcPts val="63"/>
              </a:spcBef>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ሰይጣን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ወምክረ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እኩያን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ወትንሣኤ</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ፀር</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ወዘገሃድ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አርኅቅ</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እምኔየ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ወእምነ</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ወእምዝ</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ዘዚአከ</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a16="http://schemas.microsoft.com/office/drawing/2014/main" id="{99E72578-DD05-3D50-477B-D678BA46E68E}"/>
              </a:ext>
            </a:extLst>
          </p:cNvPr>
          <p:cNvSpPr txBox="1"/>
          <p:nvPr/>
        </p:nvSpPr>
        <p:spPr>
          <a:xfrm>
            <a:off x="143832" y="4517812"/>
            <a:ext cx="11795455" cy="2554545"/>
          </a:xfrm>
          <a:prstGeom prst="rect">
            <a:avLst/>
          </a:prstGeom>
          <a:noFill/>
        </p:spPr>
        <p:txBody>
          <a:bodyPr wrap="square">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envy, 	all 	trial, all the working of Satan, the counsel of evil, 	and all the uprisings of adversaries, secret and open remove far from me, and from all Thy people And from this Thy holy place</a:t>
            </a:r>
          </a:p>
        </p:txBody>
      </p:sp>
      <p:sp>
        <p:nvSpPr>
          <p:cNvPr id="6" name="TextBox 5">
            <a:extLst>
              <a:ext uri="{FF2B5EF4-FFF2-40B4-BE49-F238E27FC236}">
                <a16:creationId xmlns:a16="http://schemas.microsoft.com/office/drawing/2014/main" id="{184189F8-C7D4-66BA-6DA0-D81D77863B50}"/>
              </a:ext>
            </a:extLst>
          </p:cNvPr>
          <p:cNvSpPr txBox="1"/>
          <p:nvPr/>
        </p:nvSpPr>
        <p:spPr>
          <a:xfrm>
            <a:off x="143831" y="2412776"/>
            <a:ext cx="11686575"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መከራውንም ሁሉ</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የሰይጣንንም ሥራ ሁሉ፣ የክፉዎች ሰዎችንም ምክር፣ የጠላት መነሣት የተሰወረውንና የተገለጸውን አቤቱ ከእኔ አርቅ</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ከሕዝቡም ሁሉ የአንተ ከሚሆን ከዚህም 	ቅዱስ ቦታ።</a:t>
            </a:r>
          </a:p>
        </p:txBody>
      </p:sp>
      <p:sp>
        <p:nvSpPr>
          <p:cNvPr id="7" name="Slide Number Placeholder 2">
            <a:extLst>
              <a:ext uri="{FF2B5EF4-FFF2-40B4-BE49-F238E27FC236}">
                <a16:creationId xmlns:a16="http://schemas.microsoft.com/office/drawing/2014/main" id="{C9EB0F47-C796-E3B6-E7CD-08ABEB6D2F8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a:t>
            </a:fld>
            <a:endParaRPr lang="en-US"/>
          </a:p>
        </p:txBody>
      </p:sp>
    </p:spTree>
    <p:extLst>
      <p:ext uri="{BB962C8B-B14F-4D97-AF65-F5344CB8AC3E}">
        <p14:creationId xmlns:p14="http://schemas.microsoft.com/office/powerpoint/2010/main" val="197828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3930435"/>
            <a:ext cx="11541401" cy="2962671"/>
          </a:xfrm>
          <a:prstGeom prst="rect">
            <a:avLst/>
          </a:prstGeom>
        </p:spPr>
        <p:txBody>
          <a:bodyPr vert="horz" wrap="square" lIns="0" tIns="7938" rIns="0" bIns="0" rtlCol="0">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good things,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expedient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excellent,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command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serpents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scorpions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enemy.</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lest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wander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temptation,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rescue us from all evil</a:t>
            </a:r>
            <a:endParaRPr sz="3429"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FB51ACC7-7107-8F02-07DD-DB2A5A70433E}"/>
              </a:ext>
            </a:extLst>
          </p:cNvPr>
          <p:cNvSpPr txBox="1"/>
          <p:nvPr/>
        </p:nvSpPr>
        <p:spPr>
          <a:xfrm>
            <a:off x="216418" y="180316"/>
            <a:ext cx="12267276" cy="2062103"/>
          </a:xfrm>
          <a:prstGeom prst="rect">
            <a:avLst/>
          </a:prstGeom>
          <a:noFill/>
        </p:spPr>
        <p:txBody>
          <a:bodyPr wrap="square">
            <a:spAutoFit/>
          </a:bodyPr>
          <a:lstStyle/>
          <a:p>
            <a:pPr marL="7938" marR="72631">
              <a:spcBef>
                <a:spcPts val="63"/>
              </a:spcBef>
            </a:pP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ሠናያተ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ዘይሤኒ</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ወዘይኄይስ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አዝዝ</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ዘወሀብከነ</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ንኪድ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ከይሴ</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ወአቃርብ</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ኃይለ</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ጸላ</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ኢታብአነ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መንሱት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አላ</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አድኅነነ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ወባልሐነ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እኩይ።</a:t>
            </a:r>
          </a:p>
        </p:txBody>
      </p:sp>
      <p:sp>
        <p:nvSpPr>
          <p:cNvPr id="6" name="TextBox 5">
            <a:extLst>
              <a:ext uri="{FF2B5EF4-FFF2-40B4-BE49-F238E27FC236}">
                <a16:creationId xmlns:a16="http://schemas.microsoft.com/office/drawing/2014/main" id="{6E4833DE-A1C5-73BE-B3F6-4A2AAAB37670}"/>
              </a:ext>
            </a:extLst>
          </p:cNvPr>
          <p:cNvSpPr txBox="1"/>
          <p:nvPr/>
        </p:nvSpPr>
        <p:spPr>
          <a:xfrm>
            <a:off x="216418" y="2060202"/>
            <a:ext cx="11759164" cy="2062103"/>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ያማረውንና</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የሚሻለውን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እዘዝልን፤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እባቡን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ጊንጡንም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የጠላትንም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እንረግጥ</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ሥልጣንን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የሰጠኸን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ነህና</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p>
        </p:txBody>
      </p:sp>
      <p:sp>
        <p:nvSpPr>
          <p:cNvPr id="7" name="Slide Number Placeholder 2">
            <a:extLst>
              <a:ext uri="{FF2B5EF4-FFF2-40B4-BE49-F238E27FC236}">
                <a16:creationId xmlns:a16="http://schemas.microsoft.com/office/drawing/2014/main" id="{DE8B264B-E633-0CE1-4049-4172259447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a:t>
            </a:fld>
            <a:endParaRPr lang="en-US"/>
          </a:p>
        </p:txBody>
      </p:sp>
    </p:spTree>
    <p:extLst>
      <p:ext uri="{BB962C8B-B14F-4D97-AF65-F5344CB8AC3E}">
        <p14:creationId xmlns:p14="http://schemas.microsoft.com/office/powerpoint/2010/main" val="3213233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4350779"/>
            <a:ext cx="11759164" cy="2470228"/>
          </a:xfrm>
          <a:prstGeom prst="rect">
            <a:avLst/>
          </a:prstGeom>
        </p:spPr>
        <p:txBody>
          <a:bodyPr vert="horz" wrap="square" lIns="0" tIns="7938" rIns="0" bIns="0" rtlCol="0">
            <a:spAutoFit/>
          </a:bodyPr>
          <a:lstStyle/>
          <a:p>
            <a:pPr marL="7938" marR="3175">
              <a:tabLst>
                <a:tab pos="898957" algn="l"/>
                <a:tab pos="995799" algn="l"/>
                <a:tab pos="1385943" algn="l"/>
                <a:tab pos="1448651" algn="l"/>
                <a:tab pos="1923332" algn="l"/>
                <a:tab pos="2131303" algn="l"/>
                <a:tab pos="2373803" algn="l"/>
                <a:tab pos="2668694" algn="l"/>
                <a:tab pos="2825861" algn="l"/>
                <a:tab pos="3118767" algn="l"/>
                <a:tab pos="3234262" algn="l"/>
                <a:tab pos="3375555" algn="l"/>
                <a:tab pos="3505736" algn="l"/>
                <a:tab pos="4044316" algn="l"/>
                <a:tab pos="4315392" algn="l"/>
                <a:tab pos="4821429" algn="l"/>
                <a:tab pos="4978993" algn="l"/>
                <a:tab pos="5320319" algn="l"/>
                <a:tab pos="5452881" algn="l"/>
                <a:tab pos="5641801" algn="l"/>
                <a:tab pos="6273254" algn="l"/>
                <a:tab pos="6567350" algn="l"/>
                <a:tab pos="6587591" algn="l"/>
                <a:tab pos="6936062" algn="l"/>
                <a:tab pos="6954318" algn="l"/>
                <a:tab pos="7485755"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grace and loving</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kindness,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shown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mankind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Thine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only-begotten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A0FB07B2-037E-1CC4-CF8F-60A7938D89E6}"/>
              </a:ext>
            </a:extLst>
          </p:cNvPr>
          <p:cNvSpPr txBox="1"/>
          <p:nvPr/>
        </p:nvSpPr>
        <p:spPr>
          <a:xfrm>
            <a:off x="143831" y="2062417"/>
            <a:ext cx="11759164"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defRPr/>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መድኃኒታችንም ኢየሱስ ክርስቶስ ለሰው ፍቅር ብሎ ባደረገው ቸርነትና ይቅርታ።</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 ይገባል።</a:t>
            </a:r>
          </a:p>
        </p:txBody>
      </p:sp>
      <p:sp>
        <p:nvSpPr>
          <p:cNvPr id="4" name="TextBox 3">
            <a:extLst>
              <a:ext uri="{FF2B5EF4-FFF2-40B4-BE49-F238E27FC236}">
                <a16:creationId xmlns:a16="http://schemas.microsoft.com/office/drawing/2014/main" id="{00F16E28-DB70-C888-E9CE-52ACA21F6B58}"/>
              </a:ext>
            </a:extLst>
          </p:cNvPr>
          <p:cNvSpPr txBox="1"/>
          <p:nvPr/>
        </p:nvSpPr>
        <p:spPr>
          <a:xfrm>
            <a:off x="143831" y="152839"/>
            <a:ext cx="11831751" cy="1754326"/>
          </a:xfrm>
          <a:prstGeom prst="rect">
            <a:avLst/>
          </a:prstGeom>
          <a:noFill/>
        </p:spPr>
        <p:txBody>
          <a:bodyPr wrap="square">
            <a:spAutoFit/>
          </a:bodyPr>
          <a:lstStyle/>
          <a:p>
            <a:pPr marL="7938" marR="72631">
              <a:spcBef>
                <a:spcPts val="63"/>
              </a:spcBef>
              <a:tabLst>
                <a:tab pos="744170" algn="l"/>
                <a:tab pos="1032710" algn="l"/>
                <a:tab pos="1379592" algn="l"/>
                <a:tab pos="1785214" algn="l"/>
                <a:tab pos="2006282" algn="l"/>
                <a:tab pos="2865551" algn="l"/>
                <a:tab pos="2898095" algn="l"/>
                <a:tab pos="2949692" algn="l"/>
                <a:tab pos="3724819" algn="l"/>
                <a:tab pos="3917310" algn="l"/>
                <a:tab pos="5073851" algn="l"/>
                <a:tab pos="5152832" algn="l"/>
                <a:tab pos="5811273" algn="l"/>
                <a:tab pos="6054170" algn="l"/>
                <a:tab pos="6329613" algn="l"/>
              </a:tabLst>
            </a:pP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በጸጋ ወሣህል ዘለፍቅረ ሰብእ ዘበወልድከ ዋሕድ እግዚእነ ወአምላክነ ወመድኃኒነ ኢየሱስ ክርስቶስ ስብሐት ወክብር ወእዘዝ ይደሉ ምስሌሁ</a:t>
            </a:r>
          </a:p>
        </p:txBody>
      </p:sp>
      <p:sp>
        <p:nvSpPr>
          <p:cNvPr id="7" name="Slide Number Placeholder 2">
            <a:extLst>
              <a:ext uri="{FF2B5EF4-FFF2-40B4-BE49-F238E27FC236}">
                <a16:creationId xmlns:a16="http://schemas.microsoft.com/office/drawing/2014/main" id="{710BC4C9-C68E-F621-C3CB-61382CC5E2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a:t>
            </a:fld>
            <a:endParaRPr lang="en-US"/>
          </a:p>
        </p:txBody>
      </p:sp>
    </p:spTree>
    <p:extLst>
      <p:ext uri="{BB962C8B-B14F-4D97-AF65-F5344CB8AC3E}">
        <p14:creationId xmlns:p14="http://schemas.microsoft.com/office/powerpoint/2010/main" val="4154500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006" y="2209800"/>
            <a:ext cx="11613989" cy="1649555"/>
          </a:xfrm>
          <a:prstGeom prst="rect">
            <a:avLst/>
          </a:prstGeom>
        </p:spPr>
        <p:txBody>
          <a:bodyPr vert="horz" wrap="square" lIns="0" tIns="7938" rIns="0" bIns="0" rtlCol="0">
            <a:spAutoFit/>
          </a:bodyPr>
          <a:lstStyle/>
          <a:p>
            <a:pPr marL="7938" marR="3175">
              <a:tabLst>
                <a:tab pos="829105" algn="l"/>
                <a:tab pos="971985" algn="l"/>
                <a:tab pos="1594707" algn="l"/>
                <a:tab pos="2121381" algn="l"/>
                <a:tab pos="2626623" algn="l"/>
                <a:tab pos="3360871" algn="l"/>
                <a:tab pos="3636312" algn="l"/>
                <a:tab pos="4694820" algn="l"/>
                <a:tab pos="5950582" algn="l"/>
                <a:tab pos="7058304"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ትክክል</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የዊ</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ለዘላላሙ</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8"/>
              </a:spcBef>
            </a:pPr>
            <a:endParaRPr sz="2667" dirty="0">
              <a:latin typeface="Ebrima"/>
              <a:cs typeface="Ebrima"/>
            </a:endParaRPr>
          </a:p>
        </p:txBody>
      </p:sp>
      <p:sp>
        <p:nvSpPr>
          <p:cNvPr id="10" name="TextBox 9">
            <a:extLst>
              <a:ext uri="{FF2B5EF4-FFF2-40B4-BE49-F238E27FC236}">
                <a16:creationId xmlns:a16="http://schemas.microsoft.com/office/drawing/2014/main" id="{6A61CBE6-D347-1354-3C0C-CAB6E010F1A5}"/>
              </a:ext>
            </a:extLst>
          </p:cNvPr>
          <p:cNvSpPr txBox="1"/>
          <p:nvPr/>
        </p:nvSpPr>
        <p:spPr>
          <a:xfrm>
            <a:off x="198390" y="149995"/>
            <a:ext cx="11880899" cy="2123658"/>
          </a:xfrm>
          <a:prstGeom prst="rect">
            <a:avLst/>
          </a:prstGeom>
          <a:noFill/>
        </p:spPr>
        <p:txBody>
          <a:bodyPr wrap="square">
            <a:spAutoFit/>
          </a:bodyPr>
          <a:lstStyle/>
          <a:p>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 መንፈስ ቅዱስ ማሕየዊ ዘዕሩይ ምስሌከ ይእዜኒ ወዘልፈኒ ወለዓለመ ዓለም አሜን።</a:t>
            </a:r>
          </a:p>
        </p:txBody>
      </p:sp>
      <p:sp>
        <p:nvSpPr>
          <p:cNvPr id="12" name="TextBox 11">
            <a:extLst>
              <a:ext uri="{FF2B5EF4-FFF2-40B4-BE49-F238E27FC236}">
                <a16:creationId xmlns:a16="http://schemas.microsoft.com/office/drawing/2014/main" id="{24F6FD9D-F107-827A-45E5-10F8CEE877B3}"/>
              </a:ext>
            </a:extLst>
          </p:cNvPr>
          <p:cNvSpPr txBox="1"/>
          <p:nvPr/>
        </p:nvSpPr>
        <p:spPr>
          <a:xfrm>
            <a:off x="198390" y="3619360"/>
            <a:ext cx="11686575" cy="2554545"/>
          </a:xfrm>
          <a:prstGeom prst="rect">
            <a:avLst/>
          </a:prstGeom>
          <a:noFill/>
        </p:spPr>
        <p:txBody>
          <a:bodyPr wrap="square">
            <a:spAutoFit/>
          </a:bodyPr>
          <a:lstStyle/>
          <a:p>
            <a:pPr marL="7938" marR="78584"/>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life-giver,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coequal</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due</a:t>
            </a:r>
            <a:r>
              <a:rPr lang="am-ET"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honour</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dominion,</a:t>
            </a:r>
            <a:r>
              <a:rPr lang="am-ET"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a:t>
            </a:r>
            <a:r>
              <a:rPr lang="am-ET"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a16="http://schemas.microsoft.com/office/drawing/2014/main" id="{94ADE285-84A6-A35B-8970-F631220DA0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a:t>
            </a:fld>
            <a:endParaRPr lang="en-US"/>
          </a:p>
        </p:txBody>
      </p:sp>
    </p:spTree>
    <p:extLst>
      <p:ext uri="{BB962C8B-B14F-4D97-AF65-F5344CB8AC3E}">
        <p14:creationId xmlns:p14="http://schemas.microsoft.com/office/powerpoint/2010/main" val="42755443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241132"/>
          </a:xfrm>
          <a:prstGeom prst="rect">
            <a:avLst/>
          </a:prstGeom>
          <a:noFill/>
        </p:spPr>
        <p:txBody>
          <a:bodyPr wrap="square" rtlCol="0">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45</a:t>
            </a:fld>
            <a:endParaRPr lang="en-US" dirty="0"/>
          </a:p>
        </p:txBody>
      </p:sp>
    </p:spTree>
    <p:extLst>
      <p:ext uri="{BB962C8B-B14F-4D97-AF65-F5344CB8AC3E}">
        <p14:creationId xmlns:p14="http://schemas.microsoft.com/office/powerpoint/2010/main" val="11133303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438814"/>
          </a:xfrm>
          <a:prstGeom prst="rect">
            <a:avLst/>
          </a:prstGeom>
          <a:noFill/>
        </p:spPr>
        <p:txBody>
          <a:bodyPr wrap="square" rtlCol="0">
            <a:spAutoFit/>
          </a:bodyPr>
          <a:lstStyle/>
          <a:p>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48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46</a:t>
            </a:fld>
            <a:endParaRPr lang="en-US" dirty="0"/>
          </a:p>
        </p:txBody>
      </p:sp>
    </p:spTree>
    <p:extLst>
      <p:ext uri="{BB962C8B-B14F-4D97-AF65-F5344CB8AC3E}">
        <p14:creationId xmlns:p14="http://schemas.microsoft.com/office/powerpoint/2010/main" val="239470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EFEE03-368F-2165-37A8-ADA5E24DDA51}"/>
              </a:ext>
            </a:extLst>
          </p:cNvPr>
          <p:cNvSpPr txBox="1"/>
          <p:nvPr/>
        </p:nvSpPr>
        <p:spPr>
          <a:xfrm>
            <a:off x="289006" y="526467"/>
            <a:ext cx="11613989" cy="2308324"/>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የጌታችንንና የመድኃኒታችንን የኢየሱስ ክርስቶስን አባት እግዚአብሔርን እንማልዳለን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በምትሆን በከበረች በአንዲት ቤተ ክርስቲያን መባ ስለሚያገቡ መሥዋዕቱን ቀዳምያቱን</a:t>
            </a:r>
          </a:p>
        </p:txBody>
      </p:sp>
      <p:sp>
        <p:nvSpPr>
          <p:cNvPr id="7" name="TextBox 6">
            <a:extLst>
              <a:ext uri="{FF2B5EF4-FFF2-40B4-BE49-F238E27FC236}">
                <a16:creationId xmlns:a16="http://schemas.microsoft.com/office/drawing/2014/main" id="{2712CD14-960F-696D-A0D8-7F4DD2BF505D}"/>
              </a:ext>
            </a:extLst>
          </p:cNvPr>
          <p:cNvSpPr txBox="1"/>
          <p:nvPr/>
        </p:nvSpPr>
        <p:spPr>
          <a:xfrm>
            <a:off x="3410518" y="-9004"/>
            <a:ext cx="8686800" cy="678647"/>
          </a:xfrm>
          <a:prstGeom prst="rect">
            <a:avLst/>
          </a:prstGeom>
          <a:noFill/>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የመባ ጸሎት)</a:t>
            </a:r>
            <a:endPar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1EC37A8C-81D2-4D21-D816-ADA2B4A6BD44}"/>
              </a:ext>
            </a:extLst>
          </p:cNvPr>
          <p:cNvSpPr txBox="1"/>
          <p:nvPr/>
        </p:nvSpPr>
        <p:spPr>
          <a:xfrm>
            <a:off x="289006" y="2904073"/>
            <a:ext cx="11185478" cy="646331"/>
          </a:xfrm>
          <a:prstGeom prst="rect">
            <a:avLst/>
          </a:prstGeom>
          <a:noFill/>
        </p:spPr>
        <p:txBody>
          <a:bodyPr wrap="square">
            <a:spAutoFit/>
          </a:bodyPr>
          <a:lstStyle/>
          <a:p>
            <a:pPr defTabSz="914436">
              <a:defRPr/>
            </a:pP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prayer of Oblation” of the</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TextBox 9">
            <a:extLst>
              <a:ext uri="{FF2B5EF4-FFF2-40B4-BE49-F238E27FC236}">
                <a16:creationId xmlns:a16="http://schemas.microsoft.com/office/drawing/2014/main" id="{207EC2C7-01FD-352F-04B3-57D077FA6D44}"/>
              </a:ext>
            </a:extLst>
          </p:cNvPr>
          <p:cNvSpPr txBox="1"/>
          <p:nvPr/>
        </p:nvSpPr>
        <p:spPr>
          <a:xfrm>
            <a:off x="74750" y="3663480"/>
            <a:ext cx="11613989" cy="2554545"/>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let us beseech the Almighty Lord,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ather of the Lord our Savior Jesus Christ, on behalf of those who bring an oblation within the one holy universal church, a sacrifice, first-fruits, tithes, a thank offering,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a16="http://schemas.microsoft.com/office/drawing/2014/main" id="{C73425BC-49A7-F8DE-1D94-9BDE481904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47</a:t>
            </a:fld>
            <a:endParaRPr lang="en-US"/>
          </a:p>
        </p:txBody>
      </p:sp>
    </p:spTree>
    <p:extLst>
      <p:ext uri="{BB962C8B-B14F-4D97-AF65-F5344CB8AC3E}">
        <p14:creationId xmlns:p14="http://schemas.microsoft.com/office/powerpoint/2010/main" val="37494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C08A1A-54EA-8902-E1EE-EB52B53EEC69}"/>
              </a:ext>
            </a:extLst>
          </p:cNvPr>
          <p:cNvSpPr txBox="1"/>
          <p:nvPr/>
        </p:nvSpPr>
        <p:spPr>
          <a:xfrm>
            <a:off x="216418" y="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ካሥር አንዱን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የመታሰቢያ ምስጋና ብዙውንና ጥቂቱን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የተሰወረውንና የተገለጸውን ይሰጡ ዘንድ ሲወዱ የሚሰጡት ከሌላቸው ላይ ፈቃዳቸውን ተቀብሎ መንግሥተ ሰማያትን ይሰጥ ዘንድ ለሁሉ በረከትን የሚያድልበት ሥልጣን ገንዘቡ የሚሆን አምላካችን እግዚአብሔር።</a:t>
            </a:r>
          </a:p>
        </p:txBody>
      </p:sp>
      <p:sp>
        <p:nvSpPr>
          <p:cNvPr id="3" name="TextBox 2">
            <a:extLst>
              <a:ext uri="{FF2B5EF4-FFF2-40B4-BE49-F238E27FC236}">
                <a16:creationId xmlns:a16="http://schemas.microsoft.com/office/drawing/2014/main" id="{6DEB4F4A-2042-7C78-B492-F4B687F0888A}"/>
              </a:ext>
            </a:extLst>
          </p:cNvPr>
          <p:cNvSpPr txBox="1"/>
          <p:nvPr/>
        </p:nvSpPr>
        <p:spPr>
          <a:xfrm>
            <a:off x="216417" y="3416320"/>
            <a:ext cx="11396227" cy="3046988"/>
          </a:xfrm>
          <a:prstGeom prst="rect">
            <a:avLst/>
          </a:prstGeom>
          <a:noFill/>
        </p:spPr>
        <p:txBody>
          <a:bodyPr wrap="square">
            <a:spAutoFit/>
          </a:bodyPr>
          <a:lstStyle/>
          <a:p>
            <a:pPr defTabSz="914436">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memorial, whether much or little, in secret or openly, and of those who wish to give and have not wherewith to give, that He accept their ready mind, that He vouchsafe to them the heavenly kingdom; power over all works of blessing belongs to the Lord our God.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CE8A3DA-FCF0-A50F-F17E-E80F83DC56E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48</a:t>
            </a:fld>
            <a:endParaRPr lang="en-US"/>
          </a:p>
        </p:txBody>
      </p:sp>
    </p:spTree>
    <p:extLst>
      <p:ext uri="{BB962C8B-B14F-4D97-AF65-F5344CB8AC3E}">
        <p14:creationId xmlns:p14="http://schemas.microsoft.com/office/powerpoint/2010/main" val="39667438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600" y="1469140"/>
            <a:ext cx="9102600" cy="4889544"/>
          </a:xfrm>
          <a:prstGeom prst="rect">
            <a:avLst/>
          </a:prstGeom>
          <a:noFill/>
        </p:spPr>
        <p:txBody>
          <a:bodyPr wrap="square" rtlCol="0">
            <a:spAutoFit/>
          </a:bodyPr>
          <a:lstStyle/>
          <a:p>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እለ</a:t>
            </a:r>
            <a:r>
              <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ያበውኡ መባአ</a:t>
            </a:r>
            <a:endPar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መባ ስለሚያገቡ ሰዎች ጸልዩ</a:t>
            </a:r>
            <a:endParaRPr lang="en-AE"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them who bring an oblation.</a:t>
            </a:r>
            <a:endParaRPr lang="en-US"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A120014-A3BD-4CF4-CD51-22B3AE92B819}"/>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49</a:t>
            </a:fld>
            <a:endParaRPr lang="en-US" dirty="0"/>
          </a:p>
        </p:txBody>
      </p:sp>
      <p:sp>
        <p:nvSpPr>
          <p:cNvPr id="6" name="TextBox 5">
            <a:extLst>
              <a:ext uri="{FF2B5EF4-FFF2-40B4-BE49-F238E27FC236}">
                <a16:creationId xmlns:a16="http://schemas.microsoft.com/office/drawing/2014/main" id="{10A4E71E-62C9-C5E3-480F-F7C572BCE32E}"/>
              </a:ext>
            </a:extLst>
          </p:cNvPr>
          <p:cNvSpPr txBox="1"/>
          <p:nvPr/>
        </p:nvSpPr>
        <p:spPr>
          <a:xfrm>
            <a:off x="1894113" y="499446"/>
            <a:ext cx="6963283" cy="646331"/>
          </a:xfrm>
          <a:prstGeom prst="rect">
            <a:avLst/>
          </a:prstGeom>
          <a:noFill/>
        </p:spPr>
        <p:txBody>
          <a:bodyPr wrap="square">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7782672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7CE746-D9C2-90F0-A16B-37B8626C8FEA}"/>
              </a:ext>
            </a:extLst>
          </p:cNvPr>
          <p:cNvSpPr txBox="1"/>
          <p:nvPr/>
        </p:nvSpPr>
        <p:spPr>
          <a:xfrm>
            <a:off x="807621" y="4549676"/>
            <a:ext cx="11686576" cy="2308324"/>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 the oblation of our brethren, accept the oblation of our sisters, and ours also accept, our oblation and our offering.</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TextBox 1"/>
          <p:cNvSpPr txBox="1"/>
          <p:nvPr/>
        </p:nvSpPr>
        <p:spPr>
          <a:xfrm>
            <a:off x="307359" y="309176"/>
            <a:ext cx="11686576" cy="4585871"/>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ተወከፍ መባኦሙ ለአኃው</a:t>
            </a:r>
            <a:r>
              <a:rPr lang="en-AE"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 መባኦን ለአኃት ለነኒ ተወከፍ መባአነ ወቊርባነነ።</a:t>
            </a:r>
          </a:p>
          <a:p>
            <a:pPr lvl="1"/>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የወንድሞችን መባ ተቀበል</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የሴቶችን መባ ተቀበል</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የኛንም መባችንን ቍርባናችንን</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ተቀበል።</a:t>
            </a:r>
            <a:endPar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8F104EF6-94FD-22F3-C258-974717731DC7}"/>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50</a:t>
            </a:fld>
            <a:endParaRPr lang="en-US" dirty="0"/>
          </a:p>
        </p:txBody>
      </p:sp>
    </p:spTree>
    <p:extLst>
      <p:ext uri="{BB962C8B-B14F-4D97-AF65-F5344CB8AC3E}">
        <p14:creationId xmlns:p14="http://schemas.microsoft.com/office/powerpoint/2010/main" val="1431324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324F94-0D39-A3D4-B42D-E0439451A4DB}"/>
              </a:ext>
            </a:extLst>
          </p:cNvPr>
          <p:cNvSpPr txBox="1"/>
          <p:nvPr/>
        </p:nvSpPr>
        <p:spPr>
          <a:xfrm>
            <a:off x="94683" y="598090"/>
            <a:ext cx="12002635"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የምትገዛ አምላካችን እግዚአብሔር ሆይ! እንለምንሃለን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በምትሆን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ንዲት ቅድስት ቤተ ክርስቲያን ውስጥ መባ ስለሚያገቡ ሰዎች መሥዋዕቱን መጀመሪያውን ካሥር አንዱን የመታሰቢያ ምስጋናን ብዙውንና ጥቂቱን የተሰወረውንና የተገለጸውን ይሰጡም ዘንድ ሲወዱ የሚሰጡት</a:t>
            </a:r>
          </a:p>
        </p:txBody>
      </p:sp>
      <p:sp>
        <p:nvSpPr>
          <p:cNvPr id="3" name="TextBox 2">
            <a:extLst>
              <a:ext uri="{FF2B5EF4-FFF2-40B4-BE49-F238E27FC236}">
                <a16:creationId xmlns:a16="http://schemas.microsoft.com/office/drawing/2014/main" id="{6A8F43B2-0236-304A-A3D1-11AD9AB74397}"/>
              </a:ext>
            </a:extLst>
          </p:cNvPr>
          <p:cNvSpPr txBox="1"/>
          <p:nvPr/>
        </p:nvSpPr>
        <p:spPr>
          <a:xfrm>
            <a:off x="3119916" y="0"/>
            <a:ext cx="8686800" cy="737253"/>
          </a:xfrm>
          <a:prstGeom prst="rect">
            <a:avLst/>
          </a:prstGeom>
          <a:noFill/>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
        <p:nvSpPr>
          <p:cNvPr id="5" name="TextBox 4">
            <a:extLst>
              <a:ext uri="{FF2B5EF4-FFF2-40B4-BE49-F238E27FC236}">
                <a16:creationId xmlns:a16="http://schemas.microsoft.com/office/drawing/2014/main" id="{A1529062-9FC2-BB7C-BCB7-51357FCD2C4F}"/>
              </a:ext>
            </a:extLst>
          </p:cNvPr>
          <p:cNvSpPr txBox="1"/>
          <p:nvPr/>
        </p:nvSpPr>
        <p:spPr>
          <a:xfrm>
            <a:off x="94683" y="3911083"/>
            <a:ext cx="12099796" cy="3046988"/>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who art Almighty, we pray Thee and beseech Thee for them that bring an oblation within the one holy universal church, a sacrifice, first-fruits, tithes, a thank offering, a memorial, whether much or little, in secret or openly,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630670BF-054C-D283-A326-983182801CF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51</a:t>
            </a:fld>
            <a:endParaRPr lang="en-US"/>
          </a:p>
        </p:txBody>
      </p:sp>
    </p:spTree>
    <p:extLst>
      <p:ext uri="{BB962C8B-B14F-4D97-AF65-F5344CB8AC3E}">
        <p14:creationId xmlns:p14="http://schemas.microsoft.com/office/powerpoint/2010/main" val="1621893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8505B3-A92B-87CC-7C55-0678C6F18D15}"/>
              </a:ext>
            </a:extLst>
          </p:cNvPr>
          <p:cNvSpPr txBox="1"/>
          <p:nvPr/>
        </p:nvSpPr>
        <p:spPr>
          <a:xfrm>
            <a:off x="198166" y="2826126"/>
            <a:ext cx="11541401" cy="4031873"/>
          </a:xfrm>
          <a:prstGeom prst="rect">
            <a:avLst/>
          </a:prstGeom>
          <a:noFill/>
        </p:spPr>
        <p:txBody>
          <a:bodyPr wrap="square">
            <a:spAutoFit/>
          </a:bodyPr>
          <a:lstStyle/>
          <a:p>
            <a:pPr algn="just"/>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 those who wish to give and have not where with to give. Thy acceptance of their ready mind grant Thou unto every one: let the recompense of blessing be a portion to all of them: through Thy only begotten Son, through whom to Thee with Him and with the Holy Spirit be glory and dominion, both now and ever and world without end. Amen.</a:t>
            </a:r>
            <a:endParaRPr lang="en-US" sz="3200" dirty="0">
              <a:solidFill>
                <a:srgbClr val="FFFF00"/>
              </a:solidFill>
            </a:endParaRPr>
          </a:p>
        </p:txBody>
      </p:sp>
      <p:sp>
        <p:nvSpPr>
          <p:cNvPr id="4" name="TextBox 3">
            <a:extLst>
              <a:ext uri="{FF2B5EF4-FFF2-40B4-BE49-F238E27FC236}">
                <a16:creationId xmlns:a16="http://schemas.microsoft.com/office/drawing/2014/main" id="{4C86FA4D-88DB-C123-E2A3-C63214B3B432}"/>
              </a:ext>
            </a:extLst>
          </p:cNvPr>
          <p:cNvSpPr txBox="1"/>
          <p:nvPr/>
        </p:nvSpPr>
        <p:spPr>
          <a:xfrm>
            <a:off x="216419" y="228601"/>
            <a:ext cx="1175916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ከሌላቸው ላይ ፈቃዳቸውን ተቀብለህ ለሁሉም የበረከት ዋጋን ስጥ፤ እድል ፈንታ ትሆን ዘንድ። በአንድ ልጅህ በርሱ ያለ ክብር ጽንዕ ላንተ ይገባል፤ ከርሱ ጋር ከመንፈስ ቅዱስም 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p:txBody>
      </p:sp>
      <p:sp>
        <p:nvSpPr>
          <p:cNvPr id="5" name="Slide Number Placeholder 2">
            <a:extLst>
              <a:ext uri="{FF2B5EF4-FFF2-40B4-BE49-F238E27FC236}">
                <a16:creationId xmlns:a16="http://schemas.microsoft.com/office/drawing/2014/main" id="{77BB3189-92BD-1EF0-7494-42DC0DD4E6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52</a:t>
            </a:fld>
            <a:endParaRPr lang="en-US"/>
          </a:p>
        </p:txBody>
      </p:sp>
    </p:spTree>
    <p:extLst>
      <p:ext uri="{BB962C8B-B14F-4D97-AF65-F5344CB8AC3E}">
        <p14:creationId xmlns:p14="http://schemas.microsoft.com/office/powerpoint/2010/main" val="28935953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13366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53</a:t>
            </a:fld>
            <a:endParaRPr lang="en-US" dirty="0"/>
          </a:p>
        </p:txBody>
      </p:sp>
    </p:spTree>
    <p:extLst>
      <p:ext uri="{BB962C8B-B14F-4D97-AF65-F5344CB8AC3E}">
        <p14:creationId xmlns:p14="http://schemas.microsoft.com/office/powerpoint/2010/main" val="12162003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54</a:t>
            </a:fld>
            <a:endParaRPr lang="en-US" dirty="0"/>
          </a:p>
        </p:txBody>
      </p:sp>
    </p:spTree>
    <p:extLst>
      <p:ext uri="{BB962C8B-B14F-4D97-AF65-F5344CB8AC3E}">
        <p14:creationId xmlns:p14="http://schemas.microsoft.com/office/powerpoint/2010/main" val="3789708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76200"/>
            <a:ext cx="11613989" cy="3570208"/>
          </a:xfrm>
          <a:prstGeom prst="rect">
            <a:avLst/>
          </a:prstGeom>
        </p:spPr>
        <p:txBody>
          <a:bodyPr wrap="square">
            <a:spAutoFit/>
          </a:bodyPr>
          <a:lstStyle/>
          <a:p>
            <a:pPr algn="just"/>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i="1" dirty="0">
                <a:solidFill>
                  <a:srgbClr val="00B0F0"/>
                </a:solidFill>
              </a:rPr>
              <a:t> </a:t>
            </a:r>
            <a:r>
              <a:rPr lang="en-US" sz="4000" b="1" i="1" dirty="0">
                <a:solidFill>
                  <a:srgbClr val="00B0F0"/>
                </a:solidFill>
              </a:rPr>
              <a:t> </a:t>
            </a:r>
            <a:r>
              <a:rPr lang="am-ET" sz="3600" b="1" u="sng" dirty="0">
                <a:solidFill>
                  <a:srgbClr val="00B0F0"/>
                </a:solidFill>
              </a:rPr>
              <a:t>የኅብስት ጸሎት </a:t>
            </a:r>
            <a:endParaRPr lang="en-AE" sz="4000" b="1" u="sng" dirty="0">
              <a:solidFill>
                <a:srgbClr val="00B0F0"/>
              </a:solidFill>
            </a:endParaRPr>
          </a:p>
          <a:p>
            <a:pPr algn="just"/>
            <a:endParaRPr lang="am-ET" sz="600" b="1" u="sng" dirty="0">
              <a:solidFill>
                <a:srgbClr val="00B0F0"/>
              </a:solidFill>
            </a:endParaRPr>
          </a:p>
          <a:p>
            <a:pPr algn="just"/>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መምህሬ ኢየሱስ ክርስቶስ ሆይ ከቀዳማዊ አብ ጋር አንድ የምትሆን ንጹሕ የሚሆን የአብ ቃል የማሕየዊ መንፈስ ቅዱስም ቃል ከሰማያት የወረድህ የሕይወት ኅብስት አንተ ነህ</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ዓለሙ መዳን ነውር የሌለበት 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ዋዕት እንድትሆን መናገርን አስቀደምህ።   </a:t>
            </a:r>
          </a:p>
        </p:txBody>
      </p:sp>
      <p:sp>
        <p:nvSpPr>
          <p:cNvPr id="4" name="Slide Number Placeholder 1">
            <a:extLst>
              <a:ext uri="{FF2B5EF4-FFF2-40B4-BE49-F238E27FC236}">
                <a16:creationId xmlns:a16="http://schemas.microsoft.com/office/drawing/2014/main" id="{B72DC530-8C1F-B172-B612-CFCE2CAFBF4B}"/>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55</a:t>
            </a:fld>
            <a:endParaRPr lang="en-US" dirty="0"/>
          </a:p>
        </p:txBody>
      </p:sp>
      <p:sp>
        <p:nvSpPr>
          <p:cNvPr id="5" name="TextBox 4">
            <a:extLst>
              <a:ext uri="{FF2B5EF4-FFF2-40B4-BE49-F238E27FC236}">
                <a16:creationId xmlns:a16="http://schemas.microsoft.com/office/drawing/2014/main" id="{D1DFDFD4-F31A-DEA2-4DB2-1DFEA616FC25}"/>
              </a:ext>
            </a:extLst>
          </p:cNvPr>
          <p:cNvSpPr txBox="1"/>
          <p:nvPr/>
        </p:nvSpPr>
        <p:spPr>
          <a:xfrm>
            <a:off x="289006" y="3503230"/>
            <a:ext cx="11686576"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Master, Jesus Christ, co-eternal pure Word of the Father, and Word of the Holy Spirit, the life giver, Thou art the bread of life which didst come down from heaven, and didst foretell that </a:t>
            </a:r>
            <a:r>
              <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 would be the Lamb without Spot for the life of the world:</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57006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68411"/>
            <a:ext cx="11613989" cy="3785652"/>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ከበጎነትህ ቸርነት እንለምናለን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እንማልዳለንም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ሰው ወዳጅ ሆይ ያንተ በሚሆን በዚህ በመንፈሳዊ ታቦት ላይ ባኖርነው በዚህ ኅብስት ላይና በዚህ ጽዋ ላይ ፊትህን ግለጽ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 ኅብስት ባርከው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ይህንንም ጽዋ አክብረው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ሁለቱንም አንጻቸው፤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775A6F-DEA1-98EA-BDCA-8E68C5218448}"/>
              </a:ext>
            </a:extLst>
          </p:cNvPr>
          <p:cNvSpPr txBox="1"/>
          <p:nvPr/>
        </p:nvSpPr>
        <p:spPr>
          <a:xfrm>
            <a:off x="289006" y="3758579"/>
            <a:ext cx="11613989"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now pray and beseech of Thine excellent goodness, O lover of man, make Thy face to shine upon this bread, and upon this cup, which we have set upon this spiritual ark of Thine: Bless this bread, and hallow this cup, and cleanse them both</a:t>
            </a:r>
            <a:r>
              <a:rPr lang="am-ET"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EE1195D9-0B7A-BD3A-E8E6-5606D153A2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56</a:t>
            </a:fld>
            <a:endParaRPr lang="en-US"/>
          </a:p>
        </p:txBody>
      </p:sp>
    </p:spTree>
    <p:extLst>
      <p:ext uri="{BB962C8B-B14F-4D97-AF65-F5344CB8AC3E}">
        <p14:creationId xmlns:p14="http://schemas.microsoft.com/office/powerpoint/2010/main" val="28768820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551" y="167592"/>
            <a:ext cx="11880899" cy="2800767"/>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 ንጹሕ ሥጋህን ይሆን ዘንድ ለውጠው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በዚህ ጽዋ ውስጥ የተቀዳውም ወይን የከበረ ደምህን ይሁን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ለሁላችንም ያረገ ለነፍሳችንና ለሥጋችን ለል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ናችንም ፈውስ ይሆን ዘንድ፤</a:t>
            </a:r>
            <a:endParaRPr lang="en-US" sz="4400" b="1" dirty="0"/>
          </a:p>
        </p:txBody>
      </p:sp>
      <p:sp>
        <p:nvSpPr>
          <p:cNvPr id="4" name="TextBox 3">
            <a:extLst>
              <a:ext uri="{FF2B5EF4-FFF2-40B4-BE49-F238E27FC236}">
                <a16:creationId xmlns:a16="http://schemas.microsoft.com/office/drawing/2014/main" id="{47D570D6-3C90-DF6A-3132-A48328417AB3}"/>
              </a:ext>
            </a:extLst>
          </p:cNvPr>
          <p:cNvSpPr txBox="1"/>
          <p:nvPr/>
        </p:nvSpPr>
        <p:spPr>
          <a:xfrm>
            <a:off x="0" y="2823898"/>
            <a:ext cx="11686576" cy="3416320"/>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change this bread to become Thy pure body, and what is mingled in this cup to become Thy precious blood, let them be offered for us all for healing and for the salvation of our soul and our body and our spirit.</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E9235CAD-38B3-A6B4-E4C6-B02079256F3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57</a:t>
            </a:fld>
            <a:endParaRPr lang="en-US"/>
          </a:p>
        </p:txBody>
      </p:sp>
    </p:spTree>
    <p:extLst>
      <p:ext uri="{BB962C8B-B14F-4D97-AF65-F5344CB8AC3E}">
        <p14:creationId xmlns:p14="http://schemas.microsoft.com/office/powerpoint/2010/main" val="3798343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B0A70E-6F56-ECD9-59F9-3B6637917497}"/>
              </a:ext>
            </a:extLst>
          </p:cNvPr>
          <p:cNvSpPr txBox="1"/>
          <p:nvPr/>
        </p:nvSpPr>
        <p:spPr>
          <a:xfrm>
            <a:off x="102586" y="89978"/>
            <a:ext cx="11686576" cy="3785652"/>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የሁላችን ንጉሥ አንተ ነህ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ከፍ ያለ ምስጋናንና ክብርንም ስግደትንም ለአንተ እንልካለን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ቸር ከሚሆን ከሰማያዊ አባትህ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ከአንተ ጋራ ከሚተካከል ከማሕየዊ መንፈስ ቅዱስም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BD123B79-0E26-1E55-CFCB-9D2C13CD13D0}"/>
              </a:ext>
            </a:extLst>
          </p:cNvPr>
          <p:cNvSpPr txBox="1"/>
          <p:nvPr/>
        </p:nvSpPr>
        <p:spPr>
          <a:xfrm>
            <a:off x="102586" y="3691452"/>
            <a:ext cx="11650283"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king of us all, Christ our God, and to Thee we send up high praise and glory and worship, with Thy good heavenly Father and the Holy Spirit, the life giver, who is co-equal with Thee, both now and ever and world without end. Amen. </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2C87C14E-13ED-156F-8F8B-00A2F9036A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58</a:t>
            </a:fld>
            <a:endParaRPr lang="en-US"/>
          </a:p>
        </p:txBody>
      </p:sp>
    </p:spTree>
    <p:extLst>
      <p:ext uri="{BB962C8B-B14F-4D97-AF65-F5344CB8AC3E}">
        <p14:creationId xmlns:p14="http://schemas.microsoft.com/office/powerpoint/2010/main" val="3576982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169" y="34574"/>
            <a:ext cx="11686576" cy="2666114"/>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ትእዛዘ አበዊነ ሐዋርያት ኢያንብር ብእሲ ውስተ ልቡ ቂመ ወበቀል ወቅንዓተ ወጽልአ ላዕለ ቢጹ ወኢላዕለ መኑሂ።</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7ACA3BDC-BD5D-0FBB-51D2-4E7C7F5E59BB}"/>
              </a:ext>
            </a:extLst>
          </p:cNvPr>
          <p:cNvSpPr txBox="1"/>
          <p:nvPr/>
        </p:nvSpPr>
        <p:spPr>
          <a:xfrm>
            <a:off x="284675" y="2541827"/>
            <a:ext cx="11759164" cy="1754326"/>
          </a:xfrm>
          <a:prstGeom prst="rect">
            <a:avLst/>
          </a:prstGeom>
          <a:noFill/>
        </p:spPr>
        <p:txBody>
          <a:bodyPr wrap="square">
            <a:spAutoFit/>
          </a:bodyPr>
          <a:lstStyle/>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የአባቶቻችን የሐዋርያት ትእዛዝ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 በል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ናው ቂምንና በቀልን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ትንና ጠብን በባልንጀራው ላይ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በማንም ላይ ቢሆን አይያዝ </a:t>
            </a:r>
          </a:p>
        </p:txBody>
      </p:sp>
      <p:sp>
        <p:nvSpPr>
          <p:cNvPr id="6" name="TextBox 5">
            <a:extLst>
              <a:ext uri="{FF2B5EF4-FFF2-40B4-BE49-F238E27FC236}">
                <a16:creationId xmlns:a16="http://schemas.microsoft.com/office/drawing/2014/main" id="{789F6724-ECA7-53CA-5F67-742809016D66}"/>
              </a:ext>
            </a:extLst>
          </p:cNvPr>
          <p:cNvSpPr txBox="1"/>
          <p:nvPr/>
        </p:nvSpPr>
        <p:spPr>
          <a:xfrm>
            <a:off x="250169" y="4296153"/>
            <a:ext cx="11686576" cy="2062103"/>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order of our fathers the Apostles: Let none keep in his heart malice or revenge or envy or hatred towards his neighbour, or towards any other body.</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DE922B06-ACC0-CF18-33E5-7E2CF922F60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59</a:t>
            </a:fld>
            <a:endParaRPr lang="en-US"/>
          </a:p>
        </p:txBody>
      </p:sp>
    </p:spTree>
    <p:extLst>
      <p:ext uri="{BB962C8B-B14F-4D97-AF65-F5344CB8AC3E}">
        <p14:creationId xmlns:p14="http://schemas.microsoft.com/office/powerpoint/2010/main" val="2698161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551" y="-11204"/>
            <a:ext cx="11880899" cy="6908430"/>
          </a:xfrm>
          <a:prstGeom prst="rect">
            <a:avLst/>
          </a:prstGeom>
          <a:noFill/>
        </p:spPr>
        <p:txBody>
          <a:bodyPr wrap="square" rtlCol="0">
            <a:spAutoFit/>
          </a:bodyPr>
          <a:lstStyle/>
          <a:p>
            <a:pPr algn="ct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ስግዱ ለእግዚአብሔር በፍር</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p>
          <a:p>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ሁናችሁ ለእግዚአብሔር ስገዱ። </a:t>
            </a:r>
            <a:endPar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 Lord with fear.</a:t>
            </a:r>
          </a:p>
          <a:p>
            <a:pPr algn="ctr"/>
            <a:endParaRPr lang="am-ET" sz="152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ወንሴብሐከ። </a:t>
            </a:r>
          </a:p>
          <a:p>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በፊህ</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እናመሰግንሃለንም</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Thee, Lord, we worship, and </a:t>
            </a: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 do we glorify,</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A825D61-7D59-7BF9-950A-3ACA1A8F337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60</a:t>
            </a:fld>
            <a:endParaRPr lang="en-US"/>
          </a:p>
        </p:txBody>
      </p:sp>
    </p:spTree>
    <p:extLst>
      <p:ext uri="{BB962C8B-B14F-4D97-AF65-F5344CB8AC3E}">
        <p14:creationId xmlns:p14="http://schemas.microsoft.com/office/powerpoint/2010/main" val="19113462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654CB-1E1E-5C47-0D57-C6A9D6727348}"/>
              </a:ext>
            </a:extLst>
          </p:cNvPr>
          <p:cNvSpPr txBox="1"/>
          <p:nvPr/>
        </p:nvSpPr>
        <p:spPr>
          <a:xfrm>
            <a:off x="1828800" y="2908370"/>
            <a:ext cx="8525348" cy="971933"/>
          </a:xfrm>
          <a:prstGeom prst="rect">
            <a:avLst/>
          </a:prstGeom>
          <a:noFill/>
        </p:spPr>
        <p:txBody>
          <a:bodyPr wrap="square">
            <a:spAutoFit/>
          </a:bodyPr>
          <a:lstStyle/>
          <a:p>
            <a:pPr algn="ct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Absolution of the Son.</a:t>
            </a:r>
            <a:endParaRPr lang="en-US" sz="5716" dirty="0">
              <a:solidFill>
                <a:srgbClr val="FFFF00"/>
              </a:solidFill>
            </a:endParaRPr>
          </a:p>
        </p:txBody>
      </p:sp>
      <p:sp>
        <p:nvSpPr>
          <p:cNvPr id="3" name="TextBox 2">
            <a:extLst>
              <a:ext uri="{FF2B5EF4-FFF2-40B4-BE49-F238E27FC236}">
                <a16:creationId xmlns:a16="http://schemas.microsoft.com/office/drawing/2014/main" id="{5F26501E-79F5-9601-D171-4F4430FF1441}"/>
              </a:ext>
            </a:extLst>
          </p:cNvPr>
          <p:cNvSpPr txBox="1"/>
          <p:nvPr/>
        </p:nvSpPr>
        <p:spPr>
          <a:xfrm>
            <a:off x="1668167" y="1541727"/>
            <a:ext cx="8610600" cy="971933"/>
          </a:xfrm>
          <a:prstGeom prst="rect">
            <a:avLst/>
          </a:prstGeom>
          <a:noFill/>
        </p:spPr>
        <p:txBody>
          <a:bodyPr wrap="square">
            <a:spAutoFit/>
          </a:bodyPr>
          <a:lstStyle/>
          <a:p>
            <a:pPr algn="ctr" defTabSz="914436">
              <a:defRPr/>
            </a:pP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ፍትሐት ዘወልድ</a:t>
            </a:r>
          </a:p>
        </p:txBody>
      </p:sp>
      <p:sp>
        <p:nvSpPr>
          <p:cNvPr id="4" name="Slide Number Placeholder 2">
            <a:extLst>
              <a:ext uri="{FF2B5EF4-FFF2-40B4-BE49-F238E27FC236}">
                <a16:creationId xmlns:a16="http://schemas.microsoft.com/office/drawing/2014/main" id="{10E6594E-39FA-3CC7-4D23-B08DDC0A09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61</a:t>
            </a:fld>
            <a:endParaRPr lang="en-US"/>
          </a:p>
        </p:txBody>
      </p:sp>
    </p:spTree>
    <p:extLst>
      <p:ext uri="{BB962C8B-B14F-4D97-AF65-F5344CB8AC3E}">
        <p14:creationId xmlns:p14="http://schemas.microsoft.com/office/powerpoint/2010/main" val="3271425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764211-EE99-2818-0456-1928D06BDF58}"/>
              </a:ext>
            </a:extLst>
          </p:cNvPr>
          <p:cNvSpPr txBox="1"/>
          <p:nvPr/>
        </p:nvSpPr>
        <p:spPr>
          <a:xfrm>
            <a:off x="252712" y="2992520"/>
            <a:ext cx="11686575"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 Lord Jesus Christ, the only-begotten Son, the word of God the Father, Who has broken off from us all the bonds of our sins through Thy life-giving and saving sufferings.</a:t>
            </a:r>
            <a:endParaRPr lang="en-US" sz="3600" dirty="0">
              <a:solidFill>
                <a:srgbClr val="FFFF00"/>
              </a:solidFill>
            </a:endParaRPr>
          </a:p>
        </p:txBody>
      </p:sp>
      <p:sp>
        <p:nvSpPr>
          <p:cNvPr id="3" name="TextBox 2">
            <a:extLst>
              <a:ext uri="{FF2B5EF4-FFF2-40B4-BE49-F238E27FC236}">
                <a16:creationId xmlns:a16="http://schemas.microsoft.com/office/drawing/2014/main" id="{41745854-2BCF-81B9-DE9D-DC8745BB8CA4}"/>
              </a:ext>
            </a:extLst>
          </p:cNvPr>
          <p:cNvSpPr txBox="1"/>
          <p:nvPr/>
        </p:nvSpPr>
        <p:spPr>
          <a:xfrm>
            <a:off x="361594" y="130198"/>
            <a:ext cx="1146881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ጌታችን አምላካችን ኢየሱስ ክርስቶስ ወልድ ዋሕድ የእግዚአብሔር አብ ቃል ማሕየዊት መድኃኒትም በምትሆን በሕማም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ከእኛ የኃጢአታችንን ሁሉ ማሠሪያ ያጠፋህ ንጹሓን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መዛሙርትህና</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በንጹሓን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ፊት እፍ ያልህባቸው።</a:t>
            </a:r>
          </a:p>
        </p:txBody>
      </p:sp>
      <p:sp>
        <p:nvSpPr>
          <p:cNvPr id="4" name="Slide Number Placeholder 2">
            <a:extLst>
              <a:ext uri="{FF2B5EF4-FFF2-40B4-BE49-F238E27FC236}">
                <a16:creationId xmlns:a16="http://schemas.microsoft.com/office/drawing/2014/main" id="{C71C78D3-78ED-AD8D-05F8-9CC72D796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62</a:t>
            </a:fld>
            <a:endParaRPr lang="en-US"/>
          </a:p>
        </p:txBody>
      </p:sp>
    </p:spTree>
    <p:extLst>
      <p:ext uri="{BB962C8B-B14F-4D97-AF65-F5344CB8AC3E}">
        <p14:creationId xmlns:p14="http://schemas.microsoft.com/office/powerpoint/2010/main" val="31557774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90DDFC-62D9-68F8-7925-735EC76B6801}"/>
              </a:ext>
            </a:extLst>
          </p:cNvPr>
          <p:cNvSpPr txBox="1"/>
          <p:nvPr/>
        </p:nvSpPr>
        <p:spPr>
          <a:xfrm>
            <a:off x="219374" y="2746269"/>
            <a:ext cx="11759163" cy="3785652"/>
          </a:xfrm>
          <a:prstGeom prst="rect">
            <a:avLst/>
          </a:prstGeom>
          <a:noFill/>
        </p:spPr>
        <p:txBody>
          <a:bodyPr wrap="square">
            <a:spAutoFit/>
          </a:bodyPr>
          <a:lstStyle/>
          <a:p>
            <a:pPr algn="just"/>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breathed upon the face of Thy holy disciples and pure ministers saying to them: “Receive the Holy Spirit what so ever of men’s sins you remit they are remitted unto them, and whatsoever sins you retain they are retained.”</a:t>
            </a:r>
            <a:endParaRPr lang="en-US" sz="4000" dirty="0">
              <a:solidFill>
                <a:srgbClr val="FFFF00"/>
              </a:solidFill>
            </a:endParaRPr>
          </a:p>
        </p:txBody>
      </p:sp>
      <p:sp>
        <p:nvSpPr>
          <p:cNvPr id="3" name="TextBox 2">
            <a:extLst>
              <a:ext uri="{FF2B5EF4-FFF2-40B4-BE49-F238E27FC236}">
                <a16:creationId xmlns:a16="http://schemas.microsoft.com/office/drawing/2014/main" id="{02A87CDE-ABDC-319F-9894-0EDF677A2FA9}"/>
              </a:ext>
            </a:extLst>
          </p:cNvPr>
          <p:cNvSpPr txBox="1"/>
          <p:nvPr/>
        </p:nvSpPr>
        <p:spPr>
          <a:xfrm>
            <a:off x="216419" y="89978"/>
            <a:ext cx="11759163" cy="2800767"/>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 ተቀበሉ</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ላላችኋቸው ኃጢአታቸው ይቀርላቸዋል፤ ይቅርም ላላላችኋቸው ኃጢአታቸው አይቀርላቸውም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ያልካቸው።</a:t>
            </a:r>
          </a:p>
        </p:txBody>
      </p:sp>
      <p:sp>
        <p:nvSpPr>
          <p:cNvPr id="4" name="Slide Number Placeholder 2">
            <a:extLst>
              <a:ext uri="{FF2B5EF4-FFF2-40B4-BE49-F238E27FC236}">
                <a16:creationId xmlns:a16="http://schemas.microsoft.com/office/drawing/2014/main" id="{26BF8A27-F435-6A6C-FFC4-3B14AAC69F1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63</a:t>
            </a:fld>
            <a:endParaRPr lang="en-US"/>
          </a:p>
        </p:txBody>
      </p:sp>
    </p:spTree>
    <p:extLst>
      <p:ext uri="{BB962C8B-B14F-4D97-AF65-F5344CB8AC3E}">
        <p14:creationId xmlns:p14="http://schemas.microsoft.com/office/powerpoint/2010/main" val="29078705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6CCEA0-D06E-3289-9F3A-7D62566814EF}"/>
              </a:ext>
            </a:extLst>
          </p:cNvPr>
          <p:cNvSpPr txBox="1"/>
          <p:nvPr/>
        </p:nvSpPr>
        <p:spPr>
          <a:xfrm>
            <a:off x="167270" y="3448053"/>
            <a:ext cx="11759164"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therefore, O Lord, has now granted the priesthood to Thy pure ministers who always do the priests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office in Thy holy church that they may remit sin on earth, may bind and loosen all the bonds of iniquity.</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6EEFB22C-FC62-5D5B-2577-6B95089DD59E}"/>
              </a:ext>
            </a:extLst>
          </p:cNvPr>
          <p:cNvSpPr txBox="1"/>
          <p:nvPr/>
        </p:nvSpPr>
        <p:spPr>
          <a:xfrm>
            <a:off x="167270" y="99572"/>
            <a:ext cx="11880899"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በክብርት ቤተ ክርስቲያንህ ሁልጊዜ የክህነትን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ለሚሠሩ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ለንጹ</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አቤቱ አንተ ክህነትን ሰጠህ፤ በምድር ላይ ኃጢአትን ይቅር ይሉ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ያሥሩ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የበደልንም ማሠሪያ ሁሉ ይፈቱ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D62516A-A733-7D64-9EE6-70D57467BF3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64</a:t>
            </a:fld>
            <a:endParaRPr lang="en-US"/>
          </a:p>
        </p:txBody>
      </p:sp>
    </p:spTree>
    <p:extLst>
      <p:ext uri="{BB962C8B-B14F-4D97-AF65-F5344CB8AC3E}">
        <p14:creationId xmlns:p14="http://schemas.microsoft.com/office/powerpoint/2010/main" val="29120385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A300EB-360F-CE1B-622F-6B0EB7F3787A}"/>
              </a:ext>
            </a:extLst>
          </p:cNvPr>
          <p:cNvSpPr txBox="1"/>
          <p:nvPr/>
        </p:nvSpPr>
        <p:spPr>
          <a:xfrm>
            <a:off x="216418" y="3358523"/>
            <a:ext cx="11759164" cy="3416320"/>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Once again we pray and entreat of Thy goodness, O lover of man, on behalf of these Thy servants and handmaids, my fathers and my brothers and my sisters, and also on my own behalf, On me thy feeble servant, </a:t>
            </a:r>
          </a:p>
        </p:txBody>
      </p:sp>
      <p:sp>
        <p:nvSpPr>
          <p:cNvPr id="3" name="TextBox 2">
            <a:extLst>
              <a:ext uri="{FF2B5EF4-FFF2-40B4-BE49-F238E27FC236}">
                <a16:creationId xmlns:a16="http://schemas.microsoft.com/office/drawing/2014/main" id="{980C8977-82F7-A491-C643-7EB1E6FA4069}"/>
              </a:ext>
            </a:extLst>
          </p:cNvPr>
          <p:cNvSpPr txBox="1"/>
          <p:nvPr/>
        </p:nvSpPr>
        <p:spPr>
          <a:xfrm>
            <a:off x="216418" y="15192"/>
            <a:ext cx="11759164"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አቤቱ ሰው ወዳጅ ሆይ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 ከቸርነትህ እንለምናለን፤ እንሻለንም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ነዚህ ስለ ወንዶችም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ሴቶችም ባሮችህ</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አባቶቼና  ወንድሞቼ</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እኀቶቼም ደካማ ስለምሆን ስለ እኔም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ባርያህ</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A9669D6-DCC0-D44A-F873-C9320FD003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65</a:t>
            </a:fld>
            <a:endParaRPr lang="en-US"/>
          </a:p>
        </p:txBody>
      </p:sp>
    </p:spTree>
    <p:extLst>
      <p:ext uri="{BB962C8B-B14F-4D97-AF65-F5344CB8AC3E}">
        <p14:creationId xmlns:p14="http://schemas.microsoft.com/office/powerpoint/2010/main" val="3006057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D7F43C-E02E-53F2-B0E1-D6636FD9944A}"/>
              </a:ext>
            </a:extLst>
          </p:cNvPr>
          <p:cNvSpPr txBox="1"/>
          <p:nvPr/>
        </p:nvSpPr>
        <p:spPr>
          <a:xfrm>
            <a:off x="216418" y="3411198"/>
            <a:ext cx="11686576" cy="3477875"/>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on behalf of them that bow their heads before Thy holy altar. Prepare for us the way of Thy mercy, break and sever all the bonds of our sins.</a:t>
            </a:r>
          </a:p>
        </p:txBody>
      </p:sp>
      <p:sp>
        <p:nvSpPr>
          <p:cNvPr id="3" name="TextBox 2">
            <a:extLst>
              <a:ext uri="{FF2B5EF4-FFF2-40B4-BE49-F238E27FC236}">
                <a16:creationId xmlns:a16="http://schemas.microsoft.com/office/drawing/2014/main" id="{849AF47B-5F7F-9268-7939-CF577B5875F9}"/>
              </a:ext>
            </a:extLst>
          </p:cNvPr>
          <p:cNvSpPr txBox="1"/>
          <p:nvPr/>
        </p:nvSpPr>
        <p:spPr>
          <a:xfrm>
            <a:off x="143831" y="297002"/>
            <a:ext cx="11831751" cy="3046988"/>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መሠዊያህም ፊት ራሳቸውን ዝቅ ስለ</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አደረጉ ሰዎች የምሕረትን ጎዳና ጥረግልን፤ የኃጢአታችንን ማሠሪያም ሁሉ ፈጽመህ አጥፋልን፤</a:t>
            </a:r>
          </a:p>
        </p:txBody>
      </p:sp>
      <p:sp>
        <p:nvSpPr>
          <p:cNvPr id="4" name="Slide Number Placeholder 2">
            <a:extLst>
              <a:ext uri="{FF2B5EF4-FFF2-40B4-BE49-F238E27FC236}">
                <a16:creationId xmlns:a16="http://schemas.microsoft.com/office/drawing/2014/main" id="{64DF8014-369A-09BE-5AEB-E6E3EEFDAB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66</a:t>
            </a:fld>
            <a:endParaRPr lang="en-US"/>
          </a:p>
        </p:txBody>
      </p:sp>
    </p:spTree>
    <p:extLst>
      <p:ext uri="{BB962C8B-B14F-4D97-AF65-F5344CB8AC3E}">
        <p14:creationId xmlns:p14="http://schemas.microsoft.com/office/powerpoint/2010/main" val="553596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6C80DD-EEB6-82A6-1EBA-BA3FE4AA187F}"/>
              </a:ext>
            </a:extLst>
          </p:cNvPr>
          <p:cNvSpPr txBox="1"/>
          <p:nvPr/>
        </p:nvSpPr>
        <p:spPr>
          <a:xfrm>
            <a:off x="289006" y="3811013"/>
            <a:ext cx="11686576"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we have trespassed against Thee, </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wittingly or unwittingly, whether in deceit or in vileness of heart, whether in deed or in word or through limited understanding, for Thou knows the feebleness of man.</a:t>
            </a:r>
          </a:p>
        </p:txBody>
      </p:sp>
      <p:sp>
        <p:nvSpPr>
          <p:cNvPr id="3" name="TextBox 2">
            <a:extLst>
              <a:ext uri="{FF2B5EF4-FFF2-40B4-BE49-F238E27FC236}">
                <a16:creationId xmlns:a16="http://schemas.microsoft.com/office/drawing/2014/main" id="{8F6B7058-32DC-2BE9-A501-BBB19B87E755}"/>
              </a:ext>
            </a:extLst>
          </p:cNvPr>
          <p:cNvSpPr txBox="1"/>
          <p:nvPr/>
        </p:nvSpPr>
        <p:spPr>
          <a:xfrm>
            <a:off x="216418" y="89978"/>
            <a:ext cx="11759164" cy="3873689"/>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ብንበድል በማወቅም ሆነ ባለማወቅ</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በተንኮልም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በልቡና ክፋትም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በመሥራትም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በመናገርም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በዕውቀት ማነስም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የሰውን ድካሙን አንተ ታውቃለህና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ሰው ወዳጅ ሆይ የፍጥረቱ ሁሉ ጌታ አቤቱ የኃጢአታችንን ሥርየት ስጠን፤</a:t>
            </a:r>
          </a:p>
        </p:txBody>
      </p:sp>
      <p:sp>
        <p:nvSpPr>
          <p:cNvPr id="4" name="Slide Number Placeholder 2">
            <a:extLst>
              <a:ext uri="{FF2B5EF4-FFF2-40B4-BE49-F238E27FC236}">
                <a16:creationId xmlns:a16="http://schemas.microsoft.com/office/drawing/2014/main" id="{177854AF-B254-2272-5ACC-DD8F7CA9D9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67</a:t>
            </a:fld>
            <a:endParaRPr lang="en-US"/>
          </a:p>
        </p:txBody>
      </p:sp>
    </p:spTree>
    <p:extLst>
      <p:ext uri="{BB962C8B-B14F-4D97-AF65-F5344CB8AC3E}">
        <p14:creationId xmlns:p14="http://schemas.microsoft.com/office/powerpoint/2010/main" val="878589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AA1E75-C6AE-0367-5407-C06CC9F7D56C}"/>
              </a:ext>
            </a:extLst>
          </p:cNvPr>
          <p:cNvSpPr txBox="1"/>
          <p:nvPr/>
        </p:nvSpPr>
        <p:spPr>
          <a:xfrm>
            <a:off x="120884" y="2451719"/>
            <a:ext cx="11686576" cy="3504357"/>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good lover of man and Lord of all creation, grant us, O Lord, forgiveness of our sins, bless us and purify us, set us free and absolve all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people</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03462467-0F5E-A139-E1F3-9E5F00EF1CC1}"/>
              </a:ext>
            </a:extLst>
          </p:cNvPr>
          <p:cNvSpPr txBox="1"/>
          <p:nvPr/>
        </p:nvSpPr>
        <p:spPr>
          <a:xfrm>
            <a:off x="216418" y="143395"/>
            <a:ext cx="11759164" cy="2308324"/>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ባርከን፤ አክብረንም፤ ነጻም አድርገን፤ አንጻን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የተፈታን ነጻም የወጣን አድርገን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ሕዝቡንም ሁሉ ፍታቸው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5674858F-D95A-1C12-FE22-AEF3C0ADCA3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68</a:t>
            </a:fld>
            <a:endParaRPr lang="en-US"/>
          </a:p>
        </p:txBody>
      </p:sp>
    </p:spTree>
    <p:extLst>
      <p:ext uri="{BB962C8B-B14F-4D97-AF65-F5344CB8AC3E}">
        <p14:creationId xmlns:p14="http://schemas.microsoft.com/office/powerpoint/2010/main" val="12241571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FBE693-535B-B374-F0DA-F9E4EABCAECD}"/>
              </a:ext>
            </a:extLst>
          </p:cNvPr>
          <p:cNvSpPr txBox="1"/>
          <p:nvPr/>
        </p:nvSpPr>
        <p:spPr>
          <a:xfrm>
            <a:off x="325297" y="3156755"/>
            <a:ext cx="11613989" cy="2862322"/>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fill us with the fear of Thy name, and confirm us in doing thy will. O Good One, for Thou art our Lord, God, and Saviour Jesus Christ, to Thee we send glory and honour,</a:t>
            </a:r>
          </a:p>
        </p:txBody>
      </p:sp>
      <p:sp>
        <p:nvSpPr>
          <p:cNvPr id="3" name="TextBox 2">
            <a:extLst>
              <a:ext uri="{FF2B5EF4-FFF2-40B4-BE49-F238E27FC236}">
                <a16:creationId xmlns:a16="http://schemas.microsoft.com/office/drawing/2014/main" id="{A18695A8-BCAD-C520-DE6D-AFF825C9F48A}"/>
              </a:ext>
            </a:extLst>
          </p:cNvPr>
          <p:cNvSpPr txBox="1"/>
          <p:nvPr/>
        </p:nvSpPr>
        <p:spPr>
          <a:xfrm>
            <a:off x="360249" y="392537"/>
            <a:ext cx="11831751" cy="255454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ስምህን መፍራትንም የተመላን አድርገን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ፈቃድህንም በመፍራት አጽናን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ሆይ</a:t>
            </a:r>
            <a:r>
              <a:rPr lang="am-ET" sz="4000" b="1" dirty="0">
                <a:solidFill>
                  <a:prstClr val="white"/>
                </a:solidFill>
                <a:latin typeface="Ebrima"/>
                <a:ea typeface="Ebrima"/>
                <a:cs typeface="Ebrima"/>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መድኃኒታችን አንተ ኢየሱስ ክርስቶስ ነህና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ምስጋናንና ክብርን ለአንተ እናቀርባለን።</a:t>
            </a:r>
          </a:p>
        </p:txBody>
      </p:sp>
      <p:sp>
        <p:nvSpPr>
          <p:cNvPr id="4" name="Slide Number Placeholder 2">
            <a:extLst>
              <a:ext uri="{FF2B5EF4-FFF2-40B4-BE49-F238E27FC236}">
                <a16:creationId xmlns:a16="http://schemas.microsoft.com/office/drawing/2014/main" id="{0B656CD3-47C8-6570-440C-C5E0AFDCBB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69</a:t>
            </a:fld>
            <a:endParaRPr lang="en-US"/>
          </a:p>
        </p:txBody>
      </p:sp>
    </p:spTree>
    <p:extLst>
      <p:ext uri="{BB962C8B-B14F-4D97-AF65-F5344CB8AC3E}">
        <p14:creationId xmlns:p14="http://schemas.microsoft.com/office/powerpoint/2010/main" val="24028760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F86740-22F5-A433-685D-E88EFCF32833}"/>
              </a:ext>
            </a:extLst>
          </p:cNvPr>
          <p:cNvSpPr txBox="1"/>
          <p:nvPr/>
        </p:nvSpPr>
        <p:spPr>
          <a:xfrm>
            <a:off x="289006" y="3229861"/>
            <a:ext cx="11613989"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the good heavenly Father, and the life giving Holy Spirit, Who is coequal with Thee, both now and ever and unto the ages of ages. Amen.</a:t>
            </a:r>
          </a:p>
        </p:txBody>
      </p:sp>
      <p:sp>
        <p:nvSpPr>
          <p:cNvPr id="5" name="TextBox 4">
            <a:extLst>
              <a:ext uri="{FF2B5EF4-FFF2-40B4-BE49-F238E27FC236}">
                <a16:creationId xmlns:a16="http://schemas.microsoft.com/office/drawing/2014/main" id="{ECD79C6D-7B2A-614A-3A9E-A77E1B39B26B}"/>
              </a:ext>
            </a:extLst>
          </p:cNvPr>
          <p:cNvSpPr txBox="1"/>
          <p:nvPr/>
        </p:nvSpPr>
        <p:spPr>
          <a:xfrm>
            <a:off x="361593" y="583605"/>
            <a:ext cx="11541402" cy="2123658"/>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ሰማያዊ ከሚሆን ከቸር አባትህ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ከሚሆን ከመንፈስ ቅዱስም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ትክክል የሚሆን ዛሬም ዘወትርም ለዘለዓለሙ አሜን።</a:t>
            </a:r>
          </a:p>
        </p:txBody>
      </p:sp>
      <p:sp>
        <p:nvSpPr>
          <p:cNvPr id="6" name="Slide Number Placeholder 2">
            <a:extLst>
              <a:ext uri="{FF2B5EF4-FFF2-40B4-BE49-F238E27FC236}">
                <a16:creationId xmlns:a16="http://schemas.microsoft.com/office/drawing/2014/main" id="{C62D0F46-257F-732A-6892-4022860471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70</a:t>
            </a:fld>
            <a:endParaRPr lang="en-US"/>
          </a:p>
        </p:txBody>
      </p:sp>
    </p:spTree>
    <p:extLst>
      <p:ext uri="{BB962C8B-B14F-4D97-AF65-F5344CB8AC3E}">
        <p14:creationId xmlns:p14="http://schemas.microsoft.com/office/powerpoint/2010/main" val="1992213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D04DF-3B17-6F2C-5EA0-22E1C6998EC3}"/>
              </a:ext>
            </a:extLst>
          </p:cNvPr>
          <p:cNvSpPr txBox="1"/>
          <p:nvPr/>
        </p:nvSpPr>
        <p:spPr>
          <a:xfrm>
            <a:off x="239858" y="3138651"/>
            <a:ext cx="11663137"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servants who serve on this day, the priests, deacons and other clergy, and all Thy people, and I mysel</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absolved and set free, cleansed out of the mouth of the Holy Trinity: the Father, Son, and Holy spirit, and out of the mouth of the one Holy Apostolic church.</a:t>
            </a:r>
          </a:p>
        </p:txBody>
      </p:sp>
      <p:sp>
        <p:nvSpPr>
          <p:cNvPr id="3" name="TextBox 2">
            <a:extLst>
              <a:ext uri="{FF2B5EF4-FFF2-40B4-BE49-F238E27FC236}">
                <a16:creationId xmlns:a16="http://schemas.microsoft.com/office/drawing/2014/main" id="{9687B1DE-AFE3-E979-C5B5-8CF4D6C0BDCA}"/>
              </a:ext>
            </a:extLst>
          </p:cNvPr>
          <p:cNvSpPr txBox="1"/>
          <p:nvPr/>
        </p:nvSpPr>
        <p:spPr>
          <a:xfrm>
            <a:off x="239857" y="152401"/>
            <a:ext cx="11808312"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 ቀን ያገለገሉህ ባሮችህ ቄሱና ዲያቆኑ ካህናቱም ሕዝቡም ሁሉ እኔም ድኃው ባርያህ የተፈቱና ነጻ የወጡ የነጹ 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በምትሆን በአብ በወልድ በመንፈስ ቅዱስ አፍ ሐዋርያት በሰበሰቧት በቅድስት ቤተ ክርስቲያን አፍ፤</a:t>
            </a:r>
          </a:p>
        </p:txBody>
      </p:sp>
      <p:sp>
        <p:nvSpPr>
          <p:cNvPr id="4" name="Slide Number Placeholder 2">
            <a:extLst>
              <a:ext uri="{FF2B5EF4-FFF2-40B4-BE49-F238E27FC236}">
                <a16:creationId xmlns:a16="http://schemas.microsoft.com/office/drawing/2014/main" id="{8B1F2A02-3C9C-181E-C32F-8F1F746A8F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71</a:t>
            </a:fld>
            <a:endParaRPr lang="en-US"/>
          </a:p>
        </p:txBody>
      </p:sp>
    </p:spTree>
    <p:extLst>
      <p:ext uri="{BB962C8B-B14F-4D97-AF65-F5344CB8AC3E}">
        <p14:creationId xmlns:p14="http://schemas.microsoft.com/office/powerpoint/2010/main" val="41920706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4C1F2-40AC-88BE-DFB1-6F9CEAA4412E}"/>
              </a:ext>
            </a:extLst>
          </p:cNvPr>
          <p:cNvSpPr txBox="1"/>
          <p:nvPr/>
        </p:nvSpPr>
        <p:spPr>
          <a:xfrm>
            <a:off x="143831" y="3289281"/>
            <a:ext cx="12267276"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 of the fifteen prophets, and out of the mouths of the twelve apostles and out of the mouths of the seventy two disciples and minsters,and out of the mouth of the speaker of divinity, the evangelist Mark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apostle and martyr: </a:t>
            </a:r>
          </a:p>
        </p:txBody>
      </p:sp>
      <p:sp>
        <p:nvSpPr>
          <p:cNvPr id="5" name="TextBox 4">
            <a:extLst>
              <a:ext uri="{FF2B5EF4-FFF2-40B4-BE49-F238E27FC236}">
                <a16:creationId xmlns:a16="http://schemas.microsoft.com/office/drawing/2014/main" id="{04082C5B-DC25-8F86-66B8-C43FD0AA96A2}"/>
              </a:ext>
            </a:extLst>
          </p:cNvPr>
          <p:cNvSpPr txBox="1"/>
          <p:nvPr/>
        </p:nvSpPr>
        <p:spPr>
          <a:xfrm>
            <a:off x="170982" y="1"/>
            <a:ext cx="11759163" cy="3477875"/>
          </a:xfrm>
          <a:prstGeom prst="rect">
            <a:avLst/>
          </a:prstGeom>
          <a:noFill/>
        </p:spPr>
        <p:txBody>
          <a:bodyPr wrap="square">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አምስቱ ነቢያት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ሁለቱ ሐዋርያት አፍ(ሥልጣን)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አገልጋዮችህ በሚሆኑ በሰባ ሁለ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አርድዕት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መለኮትን በተናገረ ወንጌላዊ ሐዋርያና ሰማዕትም በሆነ በማርቆስ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FF7336DC-40B3-219A-4081-F427712F738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72</a:t>
            </a:fld>
            <a:endParaRPr lang="en-US"/>
          </a:p>
        </p:txBody>
      </p:sp>
    </p:spTree>
    <p:extLst>
      <p:ext uri="{BB962C8B-B14F-4D97-AF65-F5344CB8AC3E}">
        <p14:creationId xmlns:p14="http://schemas.microsoft.com/office/powerpoint/2010/main" val="29321336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EA549B-E1C5-BE92-544F-D78D9394F0E5}"/>
              </a:ext>
            </a:extLst>
          </p:cNvPr>
          <p:cNvSpPr txBox="1"/>
          <p:nvPr/>
        </p:nvSpPr>
        <p:spPr>
          <a:xfrm>
            <a:off x="216418" y="3272747"/>
            <a:ext cx="11686575"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mouths of the patriarchs St. Severus, St. Dioscorus, St. Athanasius, St. John Chrysostom, St. Cyril, and Saints Gregory and Basil; and out of the mouths of the 318 orthodox that assembled in Nicaea to condemn Arius.</a:t>
            </a:r>
          </a:p>
        </p:txBody>
      </p:sp>
      <p:sp>
        <p:nvSpPr>
          <p:cNvPr id="3" name="TextBox 2">
            <a:extLst>
              <a:ext uri="{FF2B5EF4-FFF2-40B4-BE49-F238E27FC236}">
                <a16:creationId xmlns:a16="http://schemas.microsoft.com/office/drawing/2014/main" id="{90D27C8A-5F0C-DADE-DEE3-17CB6C86A101}"/>
              </a:ext>
            </a:extLst>
          </p:cNvPr>
          <p:cNvSpPr txBox="1"/>
          <p:nvPr/>
        </p:nvSpPr>
        <p:spPr>
          <a:xfrm>
            <a:off x="216418" y="-13447"/>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ክቡር አባት በሚሆን በጳጳሳቱ አለቃ በሳዊሮስና በቅዱስ ዲዮስቆሮስ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አትናቴዎስም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ዮሐንስ አፈ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ወርቅና በቅዱስ ቄርሎስ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ጎርጎርዮስና በቅዱስ ባስልዮስ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አርዮስን ለማውገዝ በኒቅያ በተሰበሰቡ ሃይማኖታቸው በቀና በሦስት መቶ ዐሥራ ስምንት ሊቃውንትም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354257B-B109-AAE0-D4DA-548B19D8E03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73</a:t>
            </a:fld>
            <a:endParaRPr lang="en-US"/>
          </a:p>
        </p:txBody>
      </p:sp>
    </p:spTree>
    <p:extLst>
      <p:ext uri="{BB962C8B-B14F-4D97-AF65-F5344CB8AC3E}">
        <p14:creationId xmlns:p14="http://schemas.microsoft.com/office/powerpoint/2010/main" val="32407267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21495-5F15-4753-A545-6F9CEE98535F}"/>
              </a:ext>
            </a:extLst>
          </p:cNvPr>
          <p:cNvSpPr txBox="1"/>
          <p:nvPr/>
        </p:nvSpPr>
        <p:spPr>
          <a:xfrm>
            <a:off x="216418" y="3099423"/>
            <a:ext cx="12122101" cy="3539430"/>
          </a:xfrm>
          <a:prstGeom prst="rect">
            <a:avLst/>
          </a:prstGeom>
          <a:noFill/>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the mouths of the 150 that assembled in Constantinople to condemn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Macedonius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out of the mouths of the 200 that assembled in Ephesus to condemn Nestor, and out of the mouth of the honoured Patriarch Abba… and the blessed Archbishop Abba… and out of the mouth of me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also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sinful, miserable, and poor: </a:t>
            </a:r>
          </a:p>
        </p:txBody>
      </p:sp>
      <p:sp>
        <p:nvSpPr>
          <p:cNvPr id="3" name="TextBox 2">
            <a:extLst>
              <a:ext uri="{FF2B5EF4-FFF2-40B4-BE49-F238E27FC236}">
                <a16:creationId xmlns:a16="http://schemas.microsoft.com/office/drawing/2014/main" id="{421BF848-88A5-DDAB-3FE8-F520EA1EFE78}"/>
              </a:ext>
            </a:extLst>
          </p:cNvPr>
          <p:cNvSpPr txBox="1"/>
          <p:nvPr/>
        </p:nvSpPr>
        <p:spPr>
          <a:xfrm>
            <a:off x="216418" y="-41712"/>
            <a:ext cx="11686576" cy="3416320"/>
          </a:xfrm>
          <a:prstGeom prst="rect">
            <a:avLst/>
          </a:prstGeom>
          <a:noFill/>
        </p:spPr>
        <p:txBody>
          <a:bodyPr wrap="square">
            <a:spAutoFit/>
          </a:bodyPr>
          <a:lstStyle/>
          <a:p>
            <a:pPr lvl="0">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መቅዶንዮስን ለማውገዝ በቁስጥንጥንያ በተሰበሰቡ በመቶ አምሳው ሊቃውንትም 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ንስጥሮስን ለማውገዝ በኤፌሶን በተሰበሰቡ በሁለት መቶ ሊቃውንትም 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በክቡር የጳጳሳት አለቃ በአባ... ንዑድ ክቡር በሚሆን በጳጳሳችን በአባ... ቃል ድኃ ምስኪን በምሆን በእኔም በኃጥኡ ቃል</a:t>
            </a:r>
          </a:p>
        </p:txBody>
      </p:sp>
      <p:sp>
        <p:nvSpPr>
          <p:cNvPr id="4" name="Slide Number Placeholder 2">
            <a:extLst>
              <a:ext uri="{FF2B5EF4-FFF2-40B4-BE49-F238E27FC236}">
                <a16:creationId xmlns:a16="http://schemas.microsoft.com/office/drawing/2014/main" id="{AD56126C-41B1-48FB-C02D-9E2E5147CC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74</a:t>
            </a:fld>
            <a:endParaRPr lang="en-US"/>
          </a:p>
        </p:txBody>
      </p:sp>
    </p:spTree>
    <p:extLst>
      <p:ext uri="{BB962C8B-B14F-4D97-AF65-F5344CB8AC3E}">
        <p14:creationId xmlns:p14="http://schemas.microsoft.com/office/powerpoint/2010/main" val="3514765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AD4C14-4033-9053-35CB-F186A828D528}"/>
              </a:ext>
            </a:extLst>
          </p:cNvPr>
          <p:cNvSpPr txBox="1"/>
          <p:nvPr/>
        </p:nvSpPr>
        <p:spPr>
          <a:xfrm>
            <a:off x="298560" y="3685793"/>
            <a:ext cx="11686576"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they be absolved and set free, and out of the mouth of our Lady holy Mary, of twofold virginity, Mother of God, the new loom. For Thy holy name is blessed and full of glory, O holy Trinity, Father, Son, and Holy Spirit, both now and ever and unto endless ages. Amen.</a:t>
            </a:r>
          </a:p>
        </p:txBody>
      </p:sp>
      <p:sp>
        <p:nvSpPr>
          <p:cNvPr id="3" name="TextBox 2">
            <a:extLst>
              <a:ext uri="{FF2B5EF4-FFF2-40B4-BE49-F238E27FC236}">
                <a16:creationId xmlns:a16="http://schemas.microsoft.com/office/drawing/2014/main" id="{54C11EDF-A84B-53B1-F27D-EB379B038E3B}"/>
              </a:ext>
            </a:extLst>
          </p:cNvPr>
          <p:cNvSpPr txBox="1"/>
          <p:nvPr/>
        </p:nvSpPr>
        <p:spPr>
          <a:xfrm>
            <a:off x="216418" y="16508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የተፈቱ ነጻም የወጡ 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አምላክን በወለደች በሁለት ወገን ድንግል በሆነች በአዲሲቱ መሣሪያ በክብርት እመቤታችን በማርያም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የቅዱስ ስምህ ምስጋና ቡሩክ ፍጹም ነውና፤ ልዩ ሦስት የምትሆን አብ ወልድ መንፈስ ቅዱስ ሆይ</a:t>
            </a:r>
            <a:r>
              <a:rPr lang="am-ET" sz="3600" b="1" dirty="0">
                <a:solidFill>
                  <a:prstClr val="white"/>
                </a:solidFill>
                <a:latin typeface="Ebrima"/>
                <a:ea typeface="Ebrima"/>
                <a:cs typeface="Ebrima"/>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p:txBody>
      </p:sp>
      <p:sp>
        <p:nvSpPr>
          <p:cNvPr id="4" name="Slide Number Placeholder 2">
            <a:extLst>
              <a:ext uri="{FF2B5EF4-FFF2-40B4-BE49-F238E27FC236}">
                <a16:creationId xmlns:a16="http://schemas.microsoft.com/office/drawing/2014/main" id="{8B4C77DF-8455-7455-5922-3790CCCC03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75</a:t>
            </a:fld>
            <a:endParaRPr lang="en-US"/>
          </a:p>
        </p:txBody>
      </p:sp>
    </p:spTree>
    <p:extLst>
      <p:ext uri="{BB962C8B-B14F-4D97-AF65-F5344CB8AC3E}">
        <p14:creationId xmlns:p14="http://schemas.microsoft.com/office/powerpoint/2010/main" val="33927434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4CE3F5-1A24-06B4-46FC-65376516CBB5}"/>
              </a:ext>
            </a:extLst>
          </p:cNvPr>
          <p:cNvSpPr txBox="1"/>
          <p:nvPr/>
        </p:nvSpPr>
        <p:spPr>
          <a:xfrm>
            <a:off x="143831" y="1905000"/>
            <a:ext cx="11880899" cy="3926588"/>
          </a:xfrm>
          <a:prstGeom prst="rect">
            <a:avLst/>
          </a:prstGeom>
          <a:noFill/>
        </p:spPr>
        <p:txBody>
          <a:bodyPr wrap="square">
            <a:spAutoFit/>
          </a:bodyPr>
          <a:lstStyle/>
          <a:p>
            <a:pPr algn="ctr"/>
            <a:r>
              <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 ሲጸልይ ሕዝቡ በመከተል በየምዕራፉ፤</a:t>
            </a:r>
          </a:p>
          <a:p>
            <a:pPr algn="ctr"/>
            <a:r>
              <a:rPr lang="am-ET" sz="4800" b="1" i="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ኪራላይሶን፤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እንበል</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DA6286B1-75DE-99F7-C43D-A33D7251F01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76</a:t>
            </a:fld>
            <a:endParaRPr lang="en-US"/>
          </a:p>
        </p:txBody>
      </p:sp>
    </p:spTree>
    <p:extLst>
      <p:ext uri="{BB962C8B-B14F-4D97-AF65-F5344CB8AC3E}">
        <p14:creationId xmlns:p14="http://schemas.microsoft.com/office/powerpoint/2010/main" val="41800303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58794"/>
            <a:ext cx="11759163" cy="5678478"/>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ስለምታደርግ ሥጋውና ደሙ እግዚአብሔር በይቅርታው አንድ ያደርገን ዘንድ ሰላምን 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Peace holy things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od may grant us peace through His Mercy.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የሱን ሃይማኖት በንጹሕ እንድንጠብቅ ይሰጠን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ስለ ሃይማኖታችን 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Faith we beseech, that God may grant us to keep the faith in purity.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12A9613-6F3B-C654-F97A-017998A8E35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77</a:t>
            </a:fld>
            <a:endParaRPr lang="en-US"/>
          </a:p>
        </p:txBody>
      </p:sp>
    </p:spTree>
    <p:extLst>
      <p:ext uri="{BB962C8B-B14F-4D97-AF65-F5344CB8AC3E}">
        <p14:creationId xmlns:p14="http://schemas.microsoft.com/office/powerpoint/2010/main" val="15552502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219556"/>
            <a:ext cx="12267276" cy="6555641"/>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ፍጻሜያችን ድረስ እግዚአብሔር</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 ቅዱስ አንድነት ይጠብቀን ዘንድ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a:t>
            </a:r>
            <a:endParaRPr lang="en-US"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Four our congregation we beseech, that God may keep us unto the end in the communion of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በመከራችን ሁሉ እግዚአብሔር የትዕግሥትን</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ፍጻሜ ይሰጠን ዘንድ ስለ ነፍሳችን ትዕግሥት እንማልዳለን።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patience of soul we beseech, that God may vouchsafe us perfect patience in all our tribulation.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D729C72-40D2-B6DC-5912-74A89618C0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78</a:t>
            </a:fld>
            <a:endParaRPr lang="en-US"/>
          </a:p>
        </p:txBody>
      </p:sp>
    </p:spTree>
    <p:extLst>
      <p:ext uri="{BB962C8B-B14F-4D97-AF65-F5344CB8AC3E}">
        <p14:creationId xmlns:p14="http://schemas.microsoft.com/office/powerpoint/2010/main" val="6309432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DD830C-57C4-D142-DB72-88F9873AE3AC}"/>
              </a:ext>
            </a:extLst>
          </p:cNvPr>
          <p:cNvSpPr txBox="1"/>
          <p:nvPr/>
        </p:nvSpPr>
        <p:spPr>
          <a:xfrm>
            <a:off x="69298" y="0"/>
            <a:ext cx="11831751" cy="7262116"/>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 ስለሚሆኑ 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ከሳቸው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ይቆጥረን ዘንድ እንማልዳለን።</a:t>
            </a: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prophets we beseech, that God may number us with them.</a:t>
            </a:r>
          </a:p>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እነሱ ደስ እንዳሰኙት ደስ ልናሰኘው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(ማገልገሉን)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ይሰጠን ዘንድ ዕድል ፈንታቸውን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ያድለን ዘንድ አገልጋዮች ስለሚሆኑ ሐዋርያት እንማልዳለን።</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ministering Apostles we beseech, that God may grant us to be well pleasing even as they were well pleasing, apportion unto us a lot with them.</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DDC0C44-A5D4-302E-71DE-3A5651DB355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79</a:t>
            </a:fld>
            <a:endParaRPr lang="en-US"/>
          </a:p>
        </p:txBody>
      </p:sp>
    </p:spTree>
    <p:extLst>
      <p:ext uri="{BB962C8B-B14F-4D97-AF65-F5344CB8AC3E}">
        <p14:creationId xmlns:p14="http://schemas.microsoft.com/office/powerpoint/2010/main" val="6215579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418" y="152401"/>
            <a:ext cx="11759164" cy="4942250"/>
          </a:xfrm>
          <a:prstGeom prst="rect">
            <a:avLst/>
          </a:prstGeom>
          <a:noFill/>
        </p:spPr>
        <p:txBody>
          <a:bodyPr wrap="square" rtlCol="0">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ለኛ የሰማዕትነትን ሥራ ይሰጠን ዘንድ ቅዱሳን ስለሚሆኑ ሰማዕታት እንማልዳለን።</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martyrs we beseech, that God may grant us to perfect the same conversation</a:t>
            </a: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1FA9D01-92E7-8301-A497-20632F6463C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80</a:t>
            </a:fld>
            <a:endParaRPr lang="en-US"/>
          </a:p>
        </p:txBody>
      </p:sp>
    </p:spTree>
    <p:extLst>
      <p:ext uri="{BB962C8B-B14F-4D97-AF65-F5344CB8AC3E}">
        <p14:creationId xmlns:p14="http://schemas.microsoft.com/office/powerpoint/2010/main" val="8289895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15D24-188B-B4C9-FD72-5D53BD0FCF01}"/>
              </a:ext>
            </a:extLst>
          </p:cNvPr>
          <p:cNvSpPr txBox="1"/>
          <p:nvPr/>
        </p:nvSpPr>
        <p:spPr>
          <a:xfrm>
            <a:off x="143830" y="17391"/>
            <a:ext cx="11953487" cy="7048083"/>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የቤተ ክርስቲያን አገልጋዮች እነሱ ናቸውና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እነሱን ለረጅም ወራት ይሰጠን ዘንድ ያለ ነውር በንጽሕና ሆነው በዕውቀት የሃይማኖትን ቃል ያቀኑ ዘንድ ስለ ርእሰ ሊቃነ ጳጳሳቱ</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ስለሚሆን ስለ ሊቀ</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ጳጳሳችንም</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Patriarch… and the blessed Archbishop…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may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them length of days to be over us, that with understanding they may rightly speak the word of faith in purity without spot for that they are the defenders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1BF4241-8D9B-947F-251A-C24911CF7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81</a:t>
            </a:fld>
            <a:endParaRPr lang="en-US"/>
          </a:p>
        </p:txBody>
      </p:sp>
    </p:spTree>
    <p:extLst>
      <p:ext uri="{BB962C8B-B14F-4D97-AF65-F5344CB8AC3E}">
        <p14:creationId xmlns:p14="http://schemas.microsoft.com/office/powerpoint/2010/main" val="10132454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77935"/>
            <a:ext cx="11759164" cy="5878532"/>
          </a:xfrm>
          <a:prstGeom prst="rect">
            <a:avLst/>
          </a:prstGeom>
          <a:noFill/>
        </p:spPr>
        <p:txBody>
          <a:bodyPr wrap="square" rtlCol="0">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የክህነትን ሥልጣን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ከእነሱ እግዚአብሔር እንዳያርቅ መትጋትን እሱን መፍራትንም እስከ 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 ይሰጥልን ዘንድ ድካማቸውንም ይቀበል ዘንድ ስለ ቀሳውስት እንማልዳለን።</a:t>
            </a:r>
            <a:endParaRPr lang="en-AE"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priests we beseech, that God may never take from them the spirit of priesthood, and may give them the grace of Zeal and fear of Him unto the end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2">
            <a:extLst>
              <a:ext uri="{FF2B5EF4-FFF2-40B4-BE49-F238E27FC236}">
                <a16:creationId xmlns:a16="http://schemas.microsoft.com/office/drawing/2014/main" id="{5C5C3123-BB3F-90C2-AA16-A9440883231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82</a:t>
            </a:fld>
            <a:endParaRPr lang="en-US"/>
          </a:p>
        </p:txBody>
      </p:sp>
    </p:spTree>
    <p:extLst>
      <p:ext uri="{BB962C8B-B14F-4D97-AF65-F5344CB8AC3E}">
        <p14:creationId xmlns:p14="http://schemas.microsoft.com/office/powerpoint/2010/main" val="18150826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D1DF49-3E1C-EC7D-DA67-5B442E7D922E}"/>
              </a:ext>
            </a:extLst>
          </p:cNvPr>
          <p:cNvSpPr txBox="1"/>
          <p:nvPr/>
        </p:nvSpPr>
        <p:spPr>
          <a:xfrm>
            <a:off x="94683" y="0"/>
            <a:ext cx="11953487" cy="6555641"/>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ፈጽመው ሊፋጠኑ መፋጠንን እግዚአብሔር ይሰጣቸው ዘንድ በቅድስናም ይቀርቡ ዘንድ ድካማቸውንና ፍቅራቸውንም ያስብ ዘንድ ስለ ዲያቆናት እንማልዳለን።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deacons we beseech, that God may grant them to run a perfect course, and draw them high unto Him in holiness,</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remember their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their love.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2D0EED52-137D-A6E0-885F-412E5CD1B49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83</a:t>
            </a:fld>
            <a:endParaRPr lang="en-US"/>
          </a:p>
        </p:txBody>
      </p:sp>
    </p:spTree>
    <p:extLst>
      <p:ext uri="{BB962C8B-B14F-4D97-AF65-F5344CB8AC3E}">
        <p14:creationId xmlns:p14="http://schemas.microsoft.com/office/powerpoint/2010/main" val="26783006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6B0D4B-8ADA-62CA-6B21-08B0291F189E}"/>
              </a:ext>
            </a:extLst>
          </p:cNvPr>
          <p:cNvSpPr txBox="1"/>
          <p:nvPr/>
        </p:nvSpPr>
        <p:spPr>
          <a:xfrm>
            <a:off x="216418" y="85423"/>
            <a:ext cx="11759164" cy="6714017"/>
          </a:xfrm>
          <a:prstGeom prst="rect">
            <a:avLst/>
          </a:prstGeom>
          <a:noFill/>
        </p:spPr>
        <p:txBody>
          <a:bodyPr wrap="square">
            <a:spAutoFit/>
          </a:bodyPr>
          <a:lstStyle/>
          <a:p>
            <a:pPr defTabSz="914436">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የሃይማኖታቸውን ትጋት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ሊፈጽሙ</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ይሰጣቸው ዘንድ ስለ ንፍቀ ዲያቆናት ስለ አንባቢዎችም ስለ መዘምራንም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3429"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assistant deacons and the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anagnosts</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singers we beseech, that God grant them to perfect the diligence of their faith.</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0E4E1A5F-0396-3891-DC5F-8BAE0CA527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84</a:t>
            </a:fld>
            <a:endParaRPr lang="en-US"/>
          </a:p>
        </p:txBody>
      </p:sp>
    </p:spTree>
    <p:extLst>
      <p:ext uri="{BB962C8B-B14F-4D97-AF65-F5344CB8AC3E}">
        <p14:creationId xmlns:p14="http://schemas.microsoft.com/office/powerpoint/2010/main" val="26386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218622"/>
            <a:ext cx="11541402"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ልመናቸውን ይሰማቸው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ይልቁንም የመንፈስ ቅዱስን ሀብት በል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 ያሳድርባቸው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ድካማቸውንም ይቀበል ዘንድ ስለ ባልቴቶች</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ረዳትም ስለሌላቸው እንማልዳለን። </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windows and the bereaved we beseech, that God may hear their prayers and vouchsafe them abundantly in their hearts the grace of the Holy Spirit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4B499C6-E317-A199-F0BE-9AEFF833B5B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85</a:t>
            </a:fld>
            <a:endParaRPr lang="en-US"/>
          </a:p>
        </p:txBody>
      </p:sp>
    </p:spTree>
    <p:extLst>
      <p:ext uri="{BB962C8B-B14F-4D97-AF65-F5344CB8AC3E}">
        <p14:creationId xmlns:p14="http://schemas.microsoft.com/office/powerpoint/2010/main" val="24800701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78BD49-9310-3DA2-2E47-B0F7E5270281}"/>
              </a:ext>
            </a:extLst>
          </p:cNvPr>
          <p:cNvSpPr txBox="1"/>
          <p:nvPr/>
        </p:nvSpPr>
        <p:spPr>
          <a:xfrm>
            <a:off x="216418" y="-2406"/>
            <a:ext cx="11613989" cy="6910866"/>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የድንግልናቸውን ዋጋ(አክሊል)</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ይሰጣቸው ዘንድ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ለእግዚአብሔርም ወንዶችም ሴቶችም</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ልጆች ይሆኑት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ድካማቸውንም ይቀበል ዘንድ ስለ ደናግል እንማልዳለን። </a:t>
            </a:r>
          </a:p>
          <a:p>
            <a:pPr defTabSz="914436">
              <a:defRPr/>
            </a:pPr>
            <a:endParaRPr lang="am-ET" sz="3048"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virgins we beseech, that God may grant them the crown of virginity, and that they may be unto God Sons and D</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ughters and that He may accept their labor.</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96DB18F-77BE-9037-591B-22F37C8D0F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86</a:t>
            </a:fld>
            <a:endParaRPr lang="en-US"/>
          </a:p>
        </p:txBody>
      </p:sp>
    </p:spTree>
    <p:extLst>
      <p:ext uri="{BB962C8B-B14F-4D97-AF65-F5344CB8AC3E}">
        <p14:creationId xmlns:p14="http://schemas.microsoft.com/office/powerpoint/2010/main" val="26863748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243" y="-162519"/>
            <a:ext cx="12122101" cy="7488204"/>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በመታገሣቸው ዋጋቸውን ይቀበሉ ዘንድ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እንዲሰጣቸው ስለሚታገሡ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suffer patiently we beseech, that God grant them to receive their rewards through patience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በንጽሕና ሆነው ይጠብቁ ዘንድ እግዚአብሔር ሃይማኖትን እንዲሰጣቸው ስለ ሕዝባውያንና ስለ መ</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ይምናን እንማልዳለን።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laity and faithful we beseech, that God may grant them complete faith which they may keep in purity.</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AB80EEF-82A0-5993-A814-B26736BB03D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87</a:t>
            </a:fld>
            <a:endParaRPr lang="en-US"/>
          </a:p>
        </p:txBody>
      </p:sp>
    </p:spTree>
    <p:extLst>
      <p:ext uri="{BB962C8B-B14F-4D97-AF65-F5344CB8AC3E}">
        <p14:creationId xmlns:p14="http://schemas.microsoft.com/office/powerpoint/2010/main" val="7557260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742489-454B-5697-CCE9-C187A4DC42E6}"/>
              </a:ext>
            </a:extLst>
          </p:cNvPr>
          <p:cNvSpPr txBox="1"/>
          <p:nvPr/>
        </p:nvSpPr>
        <p:spPr>
          <a:xfrm>
            <a:off x="252712" y="152401"/>
            <a:ext cx="11686576" cy="6658618"/>
          </a:xfrm>
          <a:prstGeom prst="rect">
            <a:avLst/>
          </a:prstGeom>
          <a:noFill/>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 እድል ኃጢአትን ለማስተሥረይ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መወለድ የሚገኝበትን ሕጽበት እግዚአብሔር ይሰጣቸው ዘንድ በቅድስት ሥላሴም ማኅተም ያከብራቸው ያትማቸው ዘንድ ስለ ንኡሰ ክርስቲያን እንማልዳለን።</a:t>
            </a:r>
          </a:p>
          <a:p>
            <a:endParaRPr lang="am-ET" sz="171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catechumens we beseech, that God may grant them a good portion and the washing of regeneration for the remission of sin, and seal them with the seal of the Holy Trinity.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059906C-EAFB-D799-1CB4-08B0E6FF6D0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88</a:t>
            </a:fld>
            <a:endParaRPr lang="en-US"/>
          </a:p>
        </p:txBody>
      </p:sp>
    </p:spTree>
    <p:extLst>
      <p:ext uri="{BB962C8B-B14F-4D97-AF65-F5344CB8AC3E}">
        <p14:creationId xmlns:p14="http://schemas.microsoft.com/office/powerpoint/2010/main" val="3571618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7391"/>
            <a:ext cx="11904339" cy="703929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በዘመኑ ፍጹም ሰላምን እግዚአብሔር ይሰጣት ዘንድ እግዚአብሔርን ስለምትወድ ስለ አገራችን ኢትዮጵያ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6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we beseech, that God may give her peace forever.</a:t>
            </a:r>
          </a:p>
          <a:p>
            <a:endParaRPr lang="am-ET" sz="7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ዕውቀትን እሱን መፍራትንም እግዚአብሔር ይሰጣቸው ዘንድ ስለ መኳንንትና ሥልጣን ስላላቸው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8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rulers and those in authority we beseech, that God may grant them of His wisdom and His fear.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81F7DB1-552E-F6A9-E926-441415AA974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89</a:t>
            </a:fld>
            <a:endParaRPr lang="en-US"/>
          </a:p>
        </p:txBody>
      </p:sp>
    </p:spTree>
    <p:extLst>
      <p:ext uri="{BB962C8B-B14F-4D97-AF65-F5344CB8AC3E}">
        <p14:creationId xmlns:p14="http://schemas.microsoft.com/office/powerpoint/2010/main" val="11803084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DC76AE-C601-30E0-E693-B2BD2BC63D3C}"/>
              </a:ext>
            </a:extLst>
          </p:cNvPr>
          <p:cNvSpPr txBox="1"/>
          <p:nvPr/>
        </p:nvSpPr>
        <p:spPr>
          <a:xfrm>
            <a:off x="216419" y="228601"/>
            <a:ext cx="11686575" cy="6350521"/>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ስለዓለሙ ሁሉ እግዚአብሔር ማሰብን ያስቀድም ዘንድ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እያንዳንዱም</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የሚያስፈልገውን</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ያማረውን የሚሻለውንም ያስብ ዘንድ ስለ ዓለ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ሙ</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66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whole world we beseech, that God should hasten His purpose and put into the mind of all and each to desire that which is good and expedient.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542421D-C752-4179-A6E3-CDB4687A48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90</a:t>
            </a:fld>
            <a:endParaRPr lang="en-US"/>
          </a:p>
        </p:txBody>
      </p:sp>
    </p:spTree>
    <p:extLst>
      <p:ext uri="{BB962C8B-B14F-4D97-AF65-F5344CB8AC3E}">
        <p14:creationId xmlns:p14="http://schemas.microsoft.com/office/powerpoint/2010/main" val="34895128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28601"/>
            <a:ext cx="11686576" cy="6740307"/>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ይቅርታ ባለው ቀኝ መርቶ በፍቅርና በደኅንነት ወደ ማደሪያቸው ይመልሳቸው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በባሕርና በደረቅ</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ስለሚሄዱ ሰዎች እንማልዳለን።</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them that travel by sea and by land we beseech, that God should guide them with a merciful right hand and let them enter their home in safety and peace.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F56064FC-A616-99B6-8FEA-0B918E11BE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91</a:t>
            </a:fld>
            <a:endParaRPr lang="en-US"/>
          </a:p>
        </p:txBody>
      </p:sp>
    </p:spTree>
    <p:extLst>
      <p:ext uri="{BB962C8B-B14F-4D97-AF65-F5344CB8AC3E}">
        <p14:creationId xmlns:p14="http://schemas.microsoft.com/office/powerpoint/2010/main" val="471267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D46882-E399-04D9-F834-8736F09B1D5F}"/>
              </a:ext>
            </a:extLst>
          </p:cNvPr>
          <p:cNvSpPr txBox="1"/>
          <p:nvPr/>
        </p:nvSpPr>
        <p:spPr>
          <a:xfrm>
            <a:off x="289006" y="448964"/>
            <a:ext cx="11613989"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የዕለት የዕለት ምግባቸውን ይሰጣቸው ዘንድ ስለተራቡና ስለተጠሙ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the hungry and the thirsty we beseech, that God should grant them their daily food.</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ፈጽሞ ያረጋጋቸው ዘንድ ስለ አዘኑና ስለ ተከዙ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sad and the sorrowful we beseech, that God may give them perfect consolation.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289E5E5-EC32-B31F-EF52-6A5782CB96C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92</a:t>
            </a:fld>
            <a:endParaRPr lang="en-US"/>
          </a:p>
        </p:txBody>
      </p:sp>
    </p:spTree>
    <p:extLst>
      <p:ext uri="{BB962C8B-B14F-4D97-AF65-F5344CB8AC3E}">
        <p14:creationId xmlns:p14="http://schemas.microsoft.com/office/powerpoint/2010/main" val="32768037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593" y="152400"/>
            <a:ext cx="11468814"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ከእሥራታቸው ይፈታቸው ዘንድ ስለ ታሠሩ ሰዎች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prisoners we beseech, that God may loose them from their bonds.</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በሰላም ወደ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ገራቸው ይመልሳቸው ዘንድ ስለ ተማረኩ ሰዎች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captives we beseech, that God may restore them to their county in peac</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DA57AC5-8ED2-DE05-6BD2-D696CE2C380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93</a:t>
            </a:fld>
            <a:endParaRPr lang="en-US"/>
          </a:p>
        </p:txBody>
      </p:sp>
    </p:spTree>
    <p:extLst>
      <p:ext uri="{BB962C8B-B14F-4D97-AF65-F5344CB8AC3E}">
        <p14:creationId xmlns:p14="http://schemas.microsoft.com/office/powerpoint/2010/main" val="35754459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2301E9-50EB-C56B-83F0-787D59129099}"/>
              </a:ext>
            </a:extLst>
          </p:cNvPr>
          <p:cNvSpPr txBox="1"/>
          <p:nvPr/>
        </p:nvSpPr>
        <p:spPr>
          <a:xfrm>
            <a:off x="143830" y="162565"/>
            <a:ext cx="11953487" cy="6370975"/>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ትዕግሥትን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በጎ ትምህርትን ይሰጣቸው ዘንድ የድካማቸውንም ፍጹም ዋጋ ይሰጣቸው</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ተሰደዱ ሰዎች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were sent away we beseech, that God should grant them patience and good instruction, and give them complete reward for their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ፈጥኖ ያድናቸው 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ይቅርታውንና ቸርነቱንም ይልክላቸው ዘንድ ስለ ታመሙትና ስለ ድውያኑ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sick and the diseased we beseech, that God should heal them speedily and send upon them mercy and compassion.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EF4E7A1-5A42-335B-C627-C4AE85D2AE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94</a:t>
            </a:fld>
            <a:endParaRPr lang="en-US"/>
          </a:p>
        </p:txBody>
      </p:sp>
    </p:spTree>
    <p:extLst>
      <p:ext uri="{BB962C8B-B14F-4D97-AF65-F5344CB8AC3E}">
        <p14:creationId xmlns:p14="http://schemas.microsoft.com/office/powerpoint/2010/main" val="10930193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12217"/>
            <a:ext cx="11759164" cy="6863417"/>
          </a:xfrm>
          <a:prstGeom prst="rect">
            <a:avLst/>
          </a:prstGeom>
          <a:noFill/>
        </p:spPr>
        <p:txBody>
          <a:bodyPr wrap="square" rtlCol="0">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ከቅድስት ቤተ ክርስቲያን ወገን ስለ ሞቱ</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 እግዚአብሔር የዕረፍት ቦታ ይሰጣቸው ዘንድ እንማልዳለን።</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fallen asleep in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Holy church we beseech, that God may vouchsafe them a place to rest.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እንዳይቀየማቸው ከመዓትም ተመልሶ ፍጹም ዕረፍትን ይሰጣቸው ዘንድ ስለ በደሉ አባቶቻችንና ወንድሞቻችን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sinned, our fathers and our brothers we beseech, that God cherish not anger against them, but grant them rest and relief from His wrath.</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0329B1B4-8685-6E5B-75F1-2DD4348C181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95</a:t>
            </a:fld>
            <a:endParaRPr lang="en-US"/>
          </a:p>
        </p:txBody>
      </p:sp>
    </p:spTree>
    <p:extLst>
      <p:ext uri="{BB962C8B-B14F-4D97-AF65-F5344CB8AC3E}">
        <p14:creationId xmlns:p14="http://schemas.microsoft.com/office/powerpoint/2010/main" val="2913876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125" y="1"/>
            <a:ext cx="11831751" cy="6456255"/>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በሚሻበት ቦታ እግዚአብሔር ዝናቡን ያዘንብ ዘንድ ስለ ዝናብ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90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rains we beseech, that God may send rain on the place that needs it.</a:t>
            </a: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የወንዙን ውኃ ሙላልን ብለን እግዚአብሔር እነሱን እስከ ልካቸውና እስከ ወሰናቸው ይሞላ ዘንድ ስለ ወንዝ ውኃ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water of the rivers we beseech, that God should fill them unto their due measure and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bounds.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50114C8-7994-FBEB-28AA-790DF7EE71C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96</a:t>
            </a:fld>
            <a:endParaRPr lang="en-US"/>
          </a:p>
        </p:txBody>
      </p:sp>
    </p:spTree>
    <p:extLst>
      <p:ext uri="{BB962C8B-B14F-4D97-AF65-F5344CB8AC3E}">
        <p14:creationId xmlns:p14="http://schemas.microsoft.com/office/powerpoint/2010/main" val="26613835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3129"/>
            <a:ext cx="11686576" cy="5262979"/>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ለዘርና ለመከር ሊሆን እግዚአብሔር</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ለምድር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ፍሬዋን ይሰጣት ዘንድ ስለ ምድር ፍሬ እንማልዳለን።</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fruits of the earth we beseech, that God may grant to the earth her fruit for sowing and for harvest.</a:t>
            </a:r>
            <a:endParaRPr lang="en-AE" sz="4800" b="1" dirty="0">
              <a:solidFill>
                <a:srgbClr val="FFFF00"/>
              </a:solidFill>
            </a:endParaRPr>
          </a:p>
        </p:txBody>
      </p:sp>
      <p:sp>
        <p:nvSpPr>
          <p:cNvPr id="4" name="Slide Number Placeholder 2">
            <a:extLst>
              <a:ext uri="{FF2B5EF4-FFF2-40B4-BE49-F238E27FC236}">
                <a16:creationId xmlns:a16="http://schemas.microsoft.com/office/drawing/2014/main" id="{EB2EAC7F-D41A-1BEE-54B7-199C13C590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97</a:t>
            </a:fld>
            <a:endParaRPr lang="en-US"/>
          </a:p>
        </p:txBody>
      </p:sp>
    </p:spTree>
    <p:extLst>
      <p:ext uri="{BB962C8B-B14F-4D97-AF65-F5344CB8AC3E}">
        <p14:creationId xmlns:p14="http://schemas.microsoft.com/office/powerpoint/2010/main" val="15238644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70A8F7-9D38-F191-EF7D-EDDDCB51FD83}"/>
              </a:ext>
            </a:extLst>
          </p:cNvPr>
          <p:cNvSpPr txBox="1"/>
          <p:nvPr/>
        </p:nvSpPr>
        <p:spPr>
          <a:xfrm>
            <a:off x="289006" y="152401"/>
            <a:ext cx="11613988"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 የምንለምንና የምንማልድ ሁላችንንም በሰላም በመንፈስ ይጠብቀን፤ ፍቅርን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ናችንንም ያብራልን፤ ፈቃዱም ሆኖ ጸሎታችንን ይቀበል ዘንድ ቀርበን እግዚአብሔርን እንለምነው።</a:t>
            </a:r>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of us who ask and beseech in prayer, may He cover us with the spirit of peace, and give us grace, and enlighten the eyes of our hearts. Let us draw high and ask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2832D2A-E1EE-6632-F7E4-563F083EDCC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98</a:t>
            </a:fld>
            <a:endParaRPr lang="en-US"/>
          </a:p>
        </p:txBody>
      </p:sp>
    </p:spTree>
    <p:extLst>
      <p:ext uri="{BB962C8B-B14F-4D97-AF65-F5344CB8AC3E}">
        <p14:creationId xmlns:p14="http://schemas.microsoft.com/office/powerpoint/2010/main" val="1435723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448EE4-F0DE-852C-3A75-57D952103121}"/>
              </a:ext>
            </a:extLst>
          </p:cNvPr>
          <p:cNvSpPr txBox="1"/>
          <p:nvPr/>
        </p:nvSpPr>
        <p:spPr>
          <a:xfrm>
            <a:off x="216418" y="248616"/>
            <a:ext cx="11759164"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አውቀን በሀብቱ እናድግ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በእርሱም ስም እንመካ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በነቢያት በሐዋርያትም መሠረት ላይ እንታነ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እንግዲህ በመንፈስ ቅዱስ እንነሣ</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ቀርበን አምላካችን እግዚአብሔርን እንለምነው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ወዶ ጸሎታችንን ይቀበል ዘንድ።</a:t>
            </a: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therefore rise in the Holy Spirit, growing in His grace, with understanding, glorying in His name and built upon the foundation of the prophets and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Let us draw high and ask Lord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C70B3CE0-E23B-0C68-7E62-D9D07EB37BA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99</a:t>
            </a:fld>
            <a:endParaRPr lang="en-US"/>
          </a:p>
        </p:txBody>
      </p:sp>
    </p:spTree>
    <p:extLst>
      <p:ext uri="{BB962C8B-B14F-4D97-AF65-F5344CB8AC3E}">
        <p14:creationId xmlns:p14="http://schemas.microsoft.com/office/powerpoint/2010/main" val="2123570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100</a:t>
            </a:fld>
            <a:endParaRPr lang="en-US" dirty="0"/>
          </a:p>
        </p:txBody>
      </p:sp>
    </p:spTree>
    <p:extLst>
      <p:ext uri="{BB962C8B-B14F-4D97-AF65-F5344CB8AC3E}">
        <p14:creationId xmlns:p14="http://schemas.microsoft.com/office/powerpoint/2010/main" val="730226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101</a:t>
            </a:fld>
            <a:endParaRPr lang="en-US" dirty="0"/>
          </a:p>
        </p:txBody>
      </p:sp>
    </p:spTree>
    <p:extLst>
      <p:ext uri="{BB962C8B-B14F-4D97-AF65-F5344CB8AC3E}">
        <p14:creationId xmlns:p14="http://schemas.microsoft.com/office/powerpoint/2010/main" val="42631746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47317"/>
            <a:ext cx="11759164" cy="6717608"/>
          </a:xfrm>
          <a:prstGeom prst="rect">
            <a:avLst/>
          </a:prstGeom>
          <a:noFill/>
        </p:spPr>
        <p:txBody>
          <a:bodyPr wrap="square" rtlCol="0">
            <a:spAutoFit/>
          </a:bodyPr>
          <a:lstStyle/>
          <a:p>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ንስግድ (፫ ጊዜ)</a:t>
            </a:r>
          </a:p>
          <a:p>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እንስገድ (</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lgn="l"/>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Let’s worship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repeated</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thrice)</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ወወልድ ወመንፈስ ቅዱስ</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ሠለስቱ አሐዱ (፫ ጊዜ )</a:t>
            </a:r>
            <a:endPar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ሲሆኑ አንድ ለሚሆኑ ለአብና ለወልድ ለመንፈስ ቅዱስም (</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and the Son and the Holy Spirit, three in one.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be repeated thrice</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7583F71-0E56-2A91-2CBC-6751B46C6942}"/>
              </a:ext>
            </a:extLst>
          </p:cNvPr>
          <p:cNvSpPr>
            <a:spLocks noGrp="1"/>
          </p:cNvSpPr>
          <p:nvPr>
            <p:ph type="sldNum" sz="quarter" idx="12"/>
          </p:nvPr>
        </p:nvSpPr>
        <p:spPr>
          <a:xfrm>
            <a:off x="9247496" y="6299532"/>
            <a:ext cx="2039203" cy="365125"/>
          </a:xfrm>
        </p:spPr>
        <p:txBody>
          <a:bodyPr/>
          <a:lstStyle/>
          <a:p>
            <a:fld id="{699901B4-B23A-4C08-AC45-D9E49F2C10AE}" type="slidenum">
              <a:rPr lang="en-US" smtClean="0"/>
              <a:t>102</a:t>
            </a:fld>
            <a:endParaRPr lang="en-US" dirty="0"/>
          </a:p>
        </p:txBody>
      </p:sp>
    </p:spTree>
    <p:extLst>
      <p:ext uri="{BB962C8B-B14F-4D97-AF65-F5344CB8AC3E}">
        <p14:creationId xmlns:p14="http://schemas.microsoft.com/office/powerpoint/2010/main" val="3938097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0976" y="0"/>
            <a:ext cx="11844606" cy="6647974"/>
          </a:xfrm>
          <a:prstGeom prst="rect">
            <a:avLst/>
          </a:prstGeom>
          <a:noFill/>
        </p:spPr>
        <p:txBody>
          <a:bodyPr wrap="square" rtlCol="0">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ሰላምታ ይገባሻል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unto thee:</a:t>
            </a: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dirty="0">
              <a:solidFill>
                <a:srgbClr val="FFFF00"/>
              </a:solidFill>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ቤተ ክርስቲያን ማኅደረ መለኮት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የመለኮት ማደሪያ ቅድስት ቤተ ክርስቲያን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church,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welling-place of the 	 Godhead.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FB81323-481D-A9FD-D7FD-2E78DBB67E3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103</a:t>
            </a:fld>
            <a:endParaRPr lang="en-US"/>
          </a:p>
        </p:txBody>
      </p:sp>
    </p:spTree>
    <p:extLst>
      <p:ext uri="{BB962C8B-B14F-4D97-AF65-F5344CB8AC3E}">
        <p14:creationId xmlns:p14="http://schemas.microsoft.com/office/powerpoint/2010/main" val="31035901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005" y="168536"/>
            <a:ext cx="10888115" cy="6617196"/>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Ask for us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ማርያም ወላዲተ አምላክ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አምላክን የወለድሽ ድንግል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Virgin Mary, mother of God.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አንቲ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ነሽ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3F368BB-6718-43B7-1BF2-A42ADA2F3C1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104</a:t>
            </a:fld>
            <a:endParaRPr lang="en-US"/>
          </a:p>
        </p:txBody>
      </p:sp>
    </p:spTree>
    <p:extLst>
      <p:ext uri="{BB962C8B-B14F-4D97-AF65-F5344CB8AC3E}">
        <p14:creationId xmlns:p14="http://schemas.microsoft.com/office/powerpoint/2010/main" val="26857770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79616"/>
            <a:ext cx="11759164" cy="6239272"/>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 ዘወርቅ እንተ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ጾ</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ርኪ ፍሕመ እሳት ብሩክ ዘነሥአ እመቅደስ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ዘይሠሪ ኃጢአ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ወይደመስስ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ከቤተ መቅደስ የተቀበላት የእሳትን ፍሕም የተሸከምሽ የወርቅ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አንቺ ነሽ፤</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8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golden ce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 which did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bear the coal of fire which the blessed took from the sanctuary,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03FD4DC-C5B9-A17D-8C10-A68E641A333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105</a:t>
            </a:fld>
            <a:endParaRPr lang="en-US"/>
          </a:p>
        </p:txBody>
      </p:sp>
    </p:spTree>
    <p:extLst>
      <p:ext uri="{BB962C8B-B14F-4D97-AF65-F5344CB8AC3E}">
        <p14:creationId xmlns:p14="http://schemas.microsoft.com/office/powerpoint/2010/main" val="42872461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39038"/>
            <a:ext cx="11759164" cy="6309420"/>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 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ውእቱ ዘእግዚአብሔር ቃል ዘተሰብአ እምኔኪ ዘአዕረገ ለአቡሁ ርእሶ ዕጣነ ወመሥዋዕተ ሥሙረ።</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ኃጢአትን የሚያስተሰርይ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በደልንም የሚያጠፋ ይሄውም ካንቺ ሰው የሆነ የእግዚአብሔር ቃል ነው።</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which forgive sin and blot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error, who is God’s Word what was made man from thee, who offered Himself to his Father for incense and acceptable sacrifice.</a:t>
            </a:r>
            <a:endParaRPr lang="am-ET" sz="6000" b="1" dirty="0">
              <a:solidFill>
                <a:srgbClr val="FFFF00"/>
              </a:solidFill>
            </a:endParaRPr>
          </a:p>
        </p:txBody>
      </p:sp>
      <p:sp>
        <p:nvSpPr>
          <p:cNvPr id="4" name="Slide Number Placeholder 2">
            <a:extLst>
              <a:ext uri="{FF2B5EF4-FFF2-40B4-BE49-F238E27FC236}">
                <a16:creationId xmlns:a16="http://schemas.microsoft.com/office/drawing/2014/main" id="{6743E465-7D69-1A50-EB0D-CB437B5890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106</a:t>
            </a:fld>
            <a:endParaRPr lang="en-US"/>
          </a:p>
        </p:txBody>
      </p:sp>
    </p:spTree>
    <p:extLst>
      <p:ext uri="{BB962C8B-B14F-4D97-AF65-F5344CB8AC3E}">
        <p14:creationId xmlns:p14="http://schemas.microsoft.com/office/powerpoint/2010/main" val="41363730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844" y="86690"/>
            <a:ext cx="11808312" cy="7097969"/>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ለከ ክርስቶስ ምስለ አቡከ ኄር ሰማያዊ ወመንፈስከ ቅዱስ ማሕየዊ እስመ መጻእከ ወአድ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ንከነ።</a:t>
            </a:r>
          </a:p>
          <a:p>
            <a:endParaRPr lang="am-ET"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ከሚሆን ከሰማያዊ አባትህ ጋር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ከሚሆን ከመንፈስ ቅዱስም ጋ</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እንሰግድልሃለን፤ መጥተህ አድነህናልና።</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worship Thee Christ, with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good heavenly Father and thy Holy Spirit, the life-giver, for Thou didst come and save us.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EA6227D-2AE1-1A3F-0C99-B891C3848ED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107</a:t>
            </a:fld>
            <a:endParaRPr lang="en-US"/>
          </a:p>
        </p:txBody>
      </p:sp>
    </p:spTree>
    <p:extLst>
      <p:ext uri="{BB962C8B-B14F-4D97-AF65-F5344CB8AC3E}">
        <p14:creationId xmlns:p14="http://schemas.microsoft.com/office/powerpoint/2010/main" val="8254599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108</a:t>
            </a:fld>
            <a:endParaRPr lang="en-US" dirty="0"/>
          </a:p>
        </p:txBody>
      </p:sp>
    </p:spTree>
    <p:extLst>
      <p:ext uri="{BB962C8B-B14F-4D97-AF65-F5344CB8AC3E}">
        <p14:creationId xmlns:p14="http://schemas.microsoft.com/office/powerpoint/2010/main" val="7820739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109</a:t>
            </a:fld>
            <a:endParaRPr lang="en-US" dirty="0"/>
          </a:p>
        </p:txBody>
      </p:sp>
    </p:spTree>
    <p:extLst>
      <p:ext uri="{BB962C8B-B14F-4D97-AF65-F5344CB8AC3E}">
        <p14:creationId xmlns:p14="http://schemas.microsoft.com/office/powerpoint/2010/main" val="20175852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01604"/>
            <a:ext cx="11904339" cy="7001917"/>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ይደልዎሙ ለአብ ወወልድ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ወመንፈስ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ወወልድ ወመንፈስ ቅዱስ </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ይእዜኒ ወዘልፈኒ ወለዓለም ዓለም።</a:t>
            </a:r>
          </a:p>
          <a:p>
            <a:endParaRPr lang="en-AE"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FFFF00"/>
              </a:solidFill>
            </a:endParaRPr>
          </a:p>
          <a:p>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ዩ</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ሦስት ለሚሆን ለአብና  ለወልድ ለመንፈስ ቅዱስም ሁልጊዜ ክብር ምስጋና ይገባቸዋል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a:p>
            <a:endParaRPr lang="am-ET" sz="700" b="1" dirty="0">
              <a:solidFill>
                <a:srgbClr val="00B0F0"/>
              </a:solidFill>
            </a:endParaRPr>
          </a:p>
          <a:p>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honor are meet to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Holy Trinity, the Father and the Son and the Holy Spirit at all Both now and ever and world without end. Amen</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303C06D-BD89-BF14-EC84-D8A0870A93B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110</a:t>
            </a:fld>
            <a:endParaRPr lang="en-US"/>
          </a:p>
        </p:txBody>
      </p:sp>
    </p:spTree>
    <p:extLst>
      <p:ext uri="{BB962C8B-B14F-4D97-AF65-F5344CB8AC3E}">
        <p14:creationId xmlns:p14="http://schemas.microsoft.com/office/powerpoint/2010/main" val="1147052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3927D9-AE41-41D2-6F23-01E39CA0FDE1}"/>
              </a:ext>
            </a:extLst>
          </p:cNvPr>
          <p:cNvSpPr txBox="1"/>
          <p:nvPr/>
        </p:nvSpPr>
        <p:spPr>
          <a:xfrm>
            <a:off x="143830" y="32789"/>
            <a:ext cx="11953487" cy="6866560"/>
          </a:xfrm>
          <a:prstGeom prst="rect">
            <a:avLst/>
          </a:prstGeom>
          <a:noFill/>
        </p:spPr>
        <p:txBody>
          <a:bodyPr wrap="square" rtlCol="0">
            <a:spAutoFit/>
          </a:bodyPr>
          <a:lstStyle/>
          <a:p>
            <a:pPr defTabSz="914436">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ዘኢያፈቅሮ ለእግዚእነ ወመድኃኒነ ኢየሱስ ክርስቶስ ወዘኢየአምን ልደቶ እማርያም እምቅድስት ድንግል በ፪ኤ ታቦተ መንፈስ ቅዱስ እስከ ምጽአቱ ሐዳስ በከመ ይቤ ጳውሎስ ውጉ</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ጌታችንንና መድኃኒታችንን ኢየሱስ ክርስቶስን የማይወደው የመንፈስ ቅዱስ ማደሪያ በሁለት ወገን ድንግል ከምትሆን ከቅድስት ማርያም መወለዱን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የማያምን ሰው ሁሉ እንግዳ እስከሚሆን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ምጽአ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ድረስ ጳውሎስ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እንደተናገረ የተለየ</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 one that loves not our Lord and our Saviour Jesus Christ, and believes not in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birth from holy Mary, of twofold virginity, the ark of the Holy Spirit, until His coming again, let him be anathema as Paul said.</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B9E978D-25F0-0072-5D60-7E4FDB9683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111</a:t>
            </a:fld>
            <a:endParaRPr lang="en-US"/>
          </a:p>
        </p:txBody>
      </p:sp>
    </p:spTree>
    <p:extLst>
      <p:ext uri="{BB962C8B-B14F-4D97-AF65-F5344CB8AC3E}">
        <p14:creationId xmlns:p14="http://schemas.microsoft.com/office/powerpoint/2010/main" val="35954946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1214AE-A240-6792-2864-A5F40B8B0A56}"/>
              </a:ext>
            </a:extLst>
          </p:cNvPr>
          <p:cNvSpPr txBox="1"/>
          <p:nvPr/>
        </p:nvSpPr>
        <p:spPr>
          <a:xfrm>
            <a:off x="1826914" y="666814"/>
            <a:ext cx="8736003" cy="4524315"/>
          </a:xfrm>
          <a:prstGeom prst="rect">
            <a:avLst/>
          </a:prstGeom>
          <a:noFill/>
        </p:spPr>
        <p:txBody>
          <a:bodyPr wrap="square" rtlCol="0">
            <a:spAutoFit/>
          </a:bodyPr>
          <a:lstStyle/>
          <a:p>
            <a:pPr algn="ct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የሐዋርያው የቅዱስ ጳውሎስ መልእክት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Deacon reads the day's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Epistle of St. Paul</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745841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101601"/>
            <a:ext cx="11759164"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ጳውሎስ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ሠናየ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ፈዋሴ</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ድውያን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ዘነሣእከ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አክሊለ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ወጸሊ</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በእንቲኣነ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ያድኅን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ነፍሳ</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ሣህሉ</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ወምሕረቱ</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አክሊ</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የተቀበልህ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ድውያንን የምታድን መልእክትህ የበጀ ቅዱስ ሐዋርያ ጳውሎስ ሆይ</a:t>
            </a:r>
            <a:r>
              <a:rPr lang="am-ET" sz="3200" b="1" dirty="0">
                <a:solidFill>
                  <a:srgbClr val="00FF00"/>
                </a:solidFill>
                <a:latin typeface="Ebrima"/>
                <a:ea typeface="Ebrima"/>
                <a:cs typeface="Ebrima"/>
              </a:rPr>
              <a:t>!</a:t>
            </a:r>
            <a:r>
              <a:rPr lang="en-US" sz="3200" b="1" dirty="0">
                <a:solidFill>
                  <a:srgbClr val="00FF00"/>
                </a:solidFill>
                <a:latin typeface="Ebrima"/>
                <a:ea typeface="Ebrima"/>
                <a:cs typeface="Ebrima"/>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በይቅርታውና በቸርነቱ ብዛት ስለ ቅዱስም ስሙ ሰውነታችንን ያድን ዘንድ ስለኛ ለምን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ጸልይም።</a:t>
            </a:r>
          </a:p>
          <a:p>
            <a:pPr marL="51434">
              <a:spcBef>
                <a:spcPct val="20000"/>
              </a:spcBef>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Apostle Paul, good messenger, healer of the sick, who hast </a:t>
            </a:r>
            <a:r>
              <a:rPr lang="en-AE"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a:t>
            </a:r>
            <a:r>
              <a:rPr lang="en-US"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ved the crown, ask and pray for us in order that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may save our souls in the multitude of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mercies and in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pity for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name’s sake.</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1BE0546C-8409-76BA-16A3-5966C413C2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113</a:t>
            </a:fld>
            <a:endParaRPr lang="en-US"/>
          </a:p>
        </p:txBody>
      </p:sp>
    </p:spTree>
    <p:extLst>
      <p:ext uri="{BB962C8B-B14F-4D97-AF65-F5344CB8AC3E}">
        <p14:creationId xmlns:p14="http://schemas.microsoft.com/office/powerpoint/2010/main" val="8407350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114</a:t>
            </a:fld>
            <a:endParaRPr lang="en-US" dirty="0"/>
          </a:p>
        </p:txBody>
      </p:sp>
    </p:spTree>
    <p:extLst>
      <p:ext uri="{BB962C8B-B14F-4D97-AF65-F5344CB8AC3E}">
        <p14:creationId xmlns:p14="http://schemas.microsoft.com/office/powerpoint/2010/main" val="6911798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115</a:t>
            </a:fld>
            <a:endParaRPr lang="en-US" dirty="0"/>
          </a:p>
        </p:txBody>
      </p:sp>
    </p:spTree>
    <p:extLst>
      <p:ext uri="{BB962C8B-B14F-4D97-AF65-F5344CB8AC3E}">
        <p14:creationId xmlns:p14="http://schemas.microsoft.com/office/powerpoint/2010/main" val="31860294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611FD07-5B04-3B8D-3249-DE09AB48DB64}"/>
              </a:ext>
            </a:extLst>
          </p:cNvPr>
          <p:cNvSpPr txBox="1">
            <a:spLocks/>
          </p:cNvSpPr>
          <p:nvPr/>
        </p:nvSpPr>
        <p:spPr>
          <a:xfrm>
            <a:off x="252712" y="34988"/>
            <a:ext cx="11795458" cy="6165273"/>
          </a:xfrm>
          <a:prstGeom prst="rect">
            <a:avLst/>
          </a:prstGeom>
        </p:spPr>
        <p:txBody>
          <a:bodyPr>
            <a:noAutofit/>
          </a:bodyPr>
          <a:lstStyle/>
          <a:p>
            <a:pPr defTabSz="914436">
              <a:defRPr/>
            </a:pPr>
            <a:r>
              <a:rPr lang="en-US" sz="40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ነገር ዘእመልእክ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ረድኡ ወሐዋርያሁ ለእግዚእነ ኢየሱስ ክርስቶስ ጸሎቱ ወበረከቱ 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ዓለም አሜን።</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 የኢየሱስ ክርስቶስ ሐዋርያው ረድኡ ከሚሆን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 የተገኘ ቃል ይህ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ጸሎቱና በረከቱ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 ለዘለዓለሙ አሜን።</a:t>
            </a: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word from the Epistle of the disciple and apostle of our Lord Jesus Christ, …, may his prayer and blessing be on our fellow Christians forever. Amen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8652ACDC-8FCD-FD62-FF3F-C5D4836039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116</a:t>
            </a:fld>
            <a:endParaRPr lang="en-US"/>
          </a:p>
        </p:txBody>
      </p:sp>
    </p:spTree>
    <p:extLst>
      <p:ext uri="{BB962C8B-B14F-4D97-AF65-F5344CB8AC3E}">
        <p14:creationId xmlns:p14="http://schemas.microsoft.com/office/powerpoint/2010/main" val="12296492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F8D0D1-E2CC-8B93-0411-CCD9D34ED5F2}"/>
              </a:ext>
            </a:extLst>
          </p:cNvPr>
          <p:cNvSpPr txBox="1"/>
          <p:nvPr/>
        </p:nvSpPr>
        <p:spPr>
          <a:xfrm>
            <a:off x="368490" y="1590311"/>
            <a:ext cx="10822673" cy="3508653"/>
          </a:xfrm>
          <a:prstGeom prst="rect">
            <a:avLst/>
          </a:prstGeom>
          <a:noFill/>
        </p:spPr>
        <p:txBody>
          <a:bodyPr wrap="square">
            <a:spAutoFit/>
          </a:bodyPr>
          <a:lstStyle/>
          <a:p>
            <a:pPr algn="ct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 </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፪</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 the 2</a:t>
            </a:r>
            <a:r>
              <a:rPr lang="en-US" sz="5400" b="1" baseline="300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Epistle.</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74250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3831" y="235755"/>
            <a:ext cx="11831751"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ሥሉስ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ህላዌከ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ኅሩያን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አርዳኢከ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ናዝዘነ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በሣህልከ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ስምከ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11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14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ባሕርይህ አንድ የሚሆን ልዩ ሦስት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አንድነታችንን ጠብቅ፤ ስለተመረጡ ክቡራን ደቀ መዛሙርትህ በይቅርታህ አጽናን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ክቡር ስለሚሆን ስለ ስምህ ብለህ።</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con substantial Trinity, preserve our congregation for Thy holy elect disciples’ sake: comfort us in Thy mercy, for Thy holy name’s sake.</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118</a:t>
            </a:fld>
            <a:endParaRPr lang="en-US"/>
          </a:p>
        </p:txBody>
      </p:sp>
    </p:spTree>
    <p:extLst>
      <p:ext uri="{BB962C8B-B14F-4D97-AF65-F5344CB8AC3E}">
        <p14:creationId xmlns:p14="http://schemas.microsoft.com/office/powerpoint/2010/main" val="391174266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119</a:t>
            </a:fld>
            <a:endParaRPr lang="en-US" dirty="0"/>
          </a:p>
        </p:txBody>
      </p:sp>
    </p:spTree>
    <p:extLst>
      <p:ext uri="{BB962C8B-B14F-4D97-AF65-F5344CB8AC3E}">
        <p14:creationId xmlns:p14="http://schemas.microsoft.com/office/powerpoint/2010/main" val="2553002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120</a:t>
            </a:fld>
            <a:endParaRPr lang="en-US" dirty="0"/>
          </a:p>
        </p:txBody>
      </p:sp>
    </p:spTree>
    <p:extLst>
      <p:ext uri="{BB962C8B-B14F-4D97-AF65-F5344CB8AC3E}">
        <p14:creationId xmlns:p14="http://schemas.microsoft.com/office/powerpoint/2010/main" val="26730207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6B47DAF-63FA-3867-673E-E585C2BD35F2}"/>
              </a:ext>
            </a:extLst>
          </p:cNvPr>
          <p:cNvSpPr txBox="1">
            <a:spLocks/>
          </p:cNvSpPr>
          <p:nvPr/>
        </p:nvSpPr>
        <p:spPr>
          <a:xfrm>
            <a:off x="216418" y="106721"/>
            <a:ext cx="11831751" cy="6104231"/>
          </a:xfrm>
          <a:prstGeom prst="rect">
            <a:avLst/>
          </a:prstGeom>
        </p:spPr>
        <p:txBody>
          <a:bodyPr>
            <a:noAutofit/>
          </a:bodyPr>
          <a:lstStyle/>
          <a:p>
            <a:pPr defTabSz="914436">
              <a:defRPr/>
            </a:pPr>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ነቅዕ ንጹሕ ዘእምእንቅዕተ</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ውእቱ</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ዜና ግብሮሙ ለሐዋርያት በረከተ ጸሎቶሙ የሀሉ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ለዓለመ ዓለም አሜን።</a:t>
            </a: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ከሚሆኑ</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ከሕግ</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ምንጮች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የተገኘ</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ጥሩ</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ይኸውም የሐዋርያት የሥራቸው ነገር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የጸሎታቸው በረከት 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 pure fountain which is from the pure fountains of the law, to wit the history of the acts of the apostles. The blessing of their prayer be with our people forever.Amen</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2DB00F7A-334E-7715-56A0-A646319533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121</a:t>
            </a:fld>
            <a:endParaRPr lang="en-US"/>
          </a:p>
        </p:txBody>
      </p:sp>
    </p:spTree>
    <p:extLst>
      <p:ext uri="{BB962C8B-B14F-4D97-AF65-F5344CB8AC3E}">
        <p14:creationId xmlns:p14="http://schemas.microsoft.com/office/powerpoint/2010/main" val="27095518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1BA4A4-D157-3D13-CF73-40CFF5937D53}"/>
              </a:ext>
            </a:extLst>
          </p:cNvPr>
          <p:cNvSpPr txBox="1"/>
          <p:nvPr/>
        </p:nvSpPr>
        <p:spPr>
          <a:xfrm>
            <a:off x="1351278" y="1538195"/>
            <a:ext cx="9470326" cy="3908762"/>
          </a:xfrm>
          <a:prstGeom prst="rect">
            <a:avLst/>
          </a:prstGeom>
          <a:noFill/>
        </p:spPr>
        <p:txBody>
          <a:bodyPr wrap="square">
            <a:spAutoFit/>
          </a:bodyPr>
          <a:lstStyle/>
          <a:p>
            <a:pPr algn="ct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ሥራ</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gn="ct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Acts of the Apostles</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dirty="0">
              <a:solidFill>
                <a:srgbClr val="FFFF00"/>
              </a:solidFill>
            </a:endParaRPr>
          </a:p>
        </p:txBody>
      </p:sp>
    </p:spTree>
    <p:extLst>
      <p:ext uri="{BB962C8B-B14F-4D97-AF65-F5344CB8AC3E}">
        <p14:creationId xmlns:p14="http://schemas.microsoft.com/office/powerpoint/2010/main" val="18172670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883216"/>
            <a:ext cx="12049514" cy="4845895"/>
          </a:xfrm>
          <a:prstGeom prst="rect">
            <a:avLst/>
          </a:prstGeom>
        </p:spPr>
        <p:txBody>
          <a:bodyPr>
            <a:noAutofit/>
          </a:bodyPr>
          <a:lstStyle/>
          <a:p>
            <a:pPr marL="51434">
              <a:spcBef>
                <a:spcPct val="20000"/>
              </a:spcBef>
              <a:defRPr/>
            </a:pP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1200" b="1" spc="225"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የያዝህ አብ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1715"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Father, who owns everything</a:t>
            </a:r>
            <a:r>
              <a:rPr lang="en-AE"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123</a:t>
            </a:fld>
            <a:endParaRPr lang="en-US"/>
          </a:p>
        </p:txBody>
      </p:sp>
      <p:sp>
        <p:nvSpPr>
          <p:cNvPr id="8" name="TextBox 7">
            <a:extLst>
              <a:ext uri="{FF2B5EF4-FFF2-40B4-BE49-F238E27FC236}">
                <a16:creationId xmlns:a16="http://schemas.microsoft.com/office/drawing/2014/main" id="{B2DC3A89-5E71-3AE7-37EE-B6C43ABEC905}"/>
              </a:ext>
            </a:extLst>
          </p:cNvPr>
          <p:cNvSpPr txBox="1"/>
          <p:nvPr/>
        </p:nvSpPr>
        <p:spPr>
          <a:xfrm>
            <a:off x="2901314" y="215205"/>
            <a:ext cx="8783918" cy="795924"/>
          </a:xfrm>
          <a:prstGeom prst="rect">
            <a:avLst/>
          </a:prstGeom>
          <a:noFill/>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9691030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E2CF1D5-B718-4564-FDF0-DF025985E2C4}"/>
              </a:ext>
            </a:extLst>
          </p:cNvPr>
          <p:cNvSpPr txBox="1">
            <a:spLocks/>
          </p:cNvSpPr>
          <p:nvPr/>
        </p:nvSpPr>
        <p:spPr>
          <a:xfrm>
            <a:off x="361592" y="429677"/>
            <a:ext cx="11541401" cy="5863534"/>
          </a:xfrm>
          <a:prstGeom prst="rect">
            <a:avLst/>
          </a:prstGeom>
        </p:spPr>
        <p:txBody>
          <a:bodyPr>
            <a:noAutofit/>
          </a:bodyPr>
          <a:lstStyle/>
          <a:p>
            <a:pPr marL="51434">
              <a:spcBef>
                <a:spcPct val="20000"/>
              </a:spcBef>
              <a:defRPr/>
            </a:pP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ወልድ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ዋ</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ዘአንተ</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ቃለ</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 አብ ቃል የምትሆን ወልድ ዋሕድ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only-begotten Son, who art the Word of the living Father.</a:t>
            </a:r>
            <a:endParaRPr lang="am-ET" sz="5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3">
            <a:extLst>
              <a:ext uri="{FF2B5EF4-FFF2-40B4-BE49-F238E27FC236}">
                <a16:creationId xmlns:a16="http://schemas.microsoft.com/office/drawing/2014/main" id="{67D37385-582A-D74E-D940-840F6B84301A}"/>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124</a:t>
            </a:fld>
            <a:endParaRPr lang="en-US"/>
          </a:p>
        </p:txBody>
      </p:sp>
    </p:spTree>
    <p:extLst>
      <p:ext uri="{BB962C8B-B14F-4D97-AF65-F5344CB8AC3E}">
        <p14:creationId xmlns:p14="http://schemas.microsoft.com/office/powerpoint/2010/main" val="39865458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77806-9952-4B9A-BF92-4A6C1B473186}"/>
              </a:ext>
            </a:extLst>
          </p:cNvPr>
          <p:cNvSpPr txBox="1">
            <a:spLocks/>
          </p:cNvSpPr>
          <p:nvPr/>
        </p:nvSpPr>
        <p:spPr>
          <a:xfrm>
            <a:off x="216419" y="266824"/>
            <a:ext cx="11686575" cy="5863534"/>
          </a:xfrm>
          <a:prstGeom prst="rect">
            <a:avLst/>
          </a:prstGeom>
        </p:spPr>
        <p:txBody>
          <a:bodyPr>
            <a:noAutofit/>
          </a:bodyPr>
          <a:lstStyle/>
          <a:p>
            <a:pPr marL="51434">
              <a:spcBef>
                <a:spcPct val="20000"/>
              </a:spcBef>
              <a:defRPr/>
            </a:pP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ዘተአምር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38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286"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የምታውቅ መንፈስ ቅዱስ ሆይ ቅዱስ ቅዱስ ቅዱስ አንተ ነህ።</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2667"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Spirit who knows all things.</a:t>
            </a:r>
            <a:endParaRPr lang="am-ET" sz="5716"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a:extLst>
              <a:ext uri="{FF2B5EF4-FFF2-40B4-BE49-F238E27FC236}">
                <a16:creationId xmlns:a16="http://schemas.microsoft.com/office/drawing/2014/main" id="{7A772ACA-5340-6744-1B27-473FAA424E8D}"/>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125</a:t>
            </a:fld>
            <a:endParaRPr lang="en-US"/>
          </a:p>
        </p:txBody>
      </p:sp>
    </p:spTree>
    <p:extLst>
      <p:ext uri="{BB962C8B-B14F-4D97-AF65-F5344CB8AC3E}">
        <p14:creationId xmlns:p14="http://schemas.microsoft.com/office/powerpoint/2010/main" val="26179325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126</a:t>
            </a:fld>
            <a:endParaRPr lang="en-US" dirty="0"/>
          </a:p>
        </p:txBody>
      </p:sp>
    </p:spTree>
    <p:extLst>
      <p:ext uri="{BB962C8B-B14F-4D97-AF65-F5344CB8AC3E}">
        <p14:creationId xmlns:p14="http://schemas.microsoft.com/office/powerpoint/2010/main" val="112394673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127</a:t>
            </a:fld>
            <a:endParaRPr lang="en-US" dirty="0"/>
          </a:p>
        </p:txBody>
      </p:sp>
    </p:spTree>
    <p:extLst>
      <p:ext uri="{BB962C8B-B14F-4D97-AF65-F5344CB8AC3E}">
        <p14:creationId xmlns:p14="http://schemas.microsoft.com/office/powerpoint/2010/main" val="30548205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03450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አሐቲ</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ጉባኤ</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ርትዕት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በኀበ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ስለሰበሰቧት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የቀናች</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ስለሆነች</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አንዲት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apostolic</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church orthodox in the Lord.</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6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128</a:t>
            </a:fld>
            <a:endParaRPr lang="en-US" dirty="0"/>
          </a:p>
        </p:txBody>
      </p:sp>
    </p:spTree>
    <p:extLst>
      <p:ext uri="{BB962C8B-B14F-4D97-AF65-F5344CB8AC3E}">
        <p14:creationId xmlns:p14="http://schemas.microsoft.com/office/powerpoint/2010/main" val="23295789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280728"/>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ሊቃነ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ጳጳስነ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ወዲያቆናት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ርቱዐነ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ስለሚሆኑ</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ቀሳውስትና</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ዲያቆናትም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ቀና</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2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129</a:t>
            </a:fld>
            <a:endParaRPr lang="en-US" dirty="0"/>
          </a:p>
        </p:txBody>
      </p:sp>
    </p:spTree>
    <p:extLst>
      <p:ext uri="{BB962C8B-B14F-4D97-AF65-F5344CB8AC3E}">
        <p14:creationId xmlns:p14="http://schemas.microsoft.com/office/powerpoint/2010/main" val="246974048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894195"/>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ወዕቅበተ</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ለኵልነ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ስለሁላችን</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መጠበቅም</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44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130</a:t>
            </a:fld>
            <a:endParaRPr lang="en-US" dirty="0"/>
          </a:p>
        </p:txBody>
      </p:sp>
    </p:spTree>
    <p:extLst>
      <p:ext uri="{BB962C8B-B14F-4D97-AF65-F5344CB8AC3E}">
        <p14:creationId xmlns:p14="http://schemas.microsoft.com/office/powerpoint/2010/main" val="37723333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1" y="0"/>
            <a:ext cx="59585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72945"/>
            <a:ext cx="5854889" cy="54367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6083143" y="0"/>
            <a:ext cx="623346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437" y="675098"/>
            <a:ext cx="6009564" cy="5534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370184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25057"/>
            <a:ext cx="11686576" cy="6761787"/>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ንነትን የምንለምንሽ ክብርን የተመላሽ ቅድስት ሆይ</a:t>
            </a:r>
            <a:r>
              <a:rPr lang="am-ET" sz="4572" b="1" dirty="0">
                <a:solidFill>
                  <a:prstClr val="white"/>
                </a:solidFill>
                <a:latin typeface="Ebrima"/>
                <a:ea typeface="Ebrima"/>
                <a:cs typeface="Ebrima"/>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85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of whom we ask healing, O holy full of </a:t>
            </a:r>
            <a:r>
              <a:rPr lang="en-AE" sz="4572"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endParaRPr lang="en-AE" sz="2667"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2667" b="1" i="1" dirty="0">
              <a:solidFill>
                <a:srgbClr val="00B0F0"/>
              </a:solidFill>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C8F1340-281A-9A12-251E-533E59ECD4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132</a:t>
            </a:fld>
            <a:endParaRPr lang="en-US"/>
          </a:p>
        </p:txBody>
      </p:sp>
    </p:spTree>
    <p:extLst>
      <p:ext uri="{BB962C8B-B14F-4D97-AF65-F5344CB8AC3E}">
        <p14:creationId xmlns:p14="http://schemas.microsoft.com/office/powerpoint/2010/main" val="26200062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
            <a:ext cx="11759163" cy="6843925"/>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 ጊዜ ድንግል የምትሆኝ አምላክን የወለድሽ የክርስቶስ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ያስተሠርይልን ዘንድ ወደ ልጅሽ ወደ ወዳጅሽ ወደ ላይ ጸሎታችንን አሳርጊ።</a:t>
            </a:r>
          </a:p>
          <a:p>
            <a:endParaRPr lang="en-AE"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irgin, parent of God, mother of Christ, offer up our prayer on high to thy beloved Son that He may forgive us our sin.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አሜን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C189C2E-5377-DF2D-D740-7A559364B2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133</a:t>
            </a:fld>
            <a:endParaRPr lang="en-US"/>
          </a:p>
        </p:txBody>
      </p:sp>
    </p:spTree>
    <p:extLst>
      <p:ext uri="{BB962C8B-B14F-4D97-AF65-F5344CB8AC3E}">
        <p14:creationId xmlns:p14="http://schemas.microsoft.com/office/powerpoint/2010/main" val="1912868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7391"/>
            <a:ext cx="11759164" cy="7201330"/>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የጽድቅ ብርሃን የሚሆን አምላካችንን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 የወለድሽልን (ንጽሕት) ሆይ</a:t>
            </a:r>
            <a:r>
              <a:rPr lang="am-ET" sz="4400" b="1" dirty="0">
                <a:solidFill>
                  <a:prstClr val="white"/>
                </a:solidFill>
                <a:latin typeface="Ebrima"/>
                <a:ea typeface="Ebrima"/>
                <a:cs typeface="Ebrima"/>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who didst bear for us the very light of righ</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eousness, even Christ our God.</a:t>
            </a:r>
          </a:p>
          <a:p>
            <a:endParaRPr lang="am-ET" sz="152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F567319-FC03-E18E-9D43-E0BB14F6A37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134</a:t>
            </a:fld>
            <a:endParaRPr lang="en-US"/>
          </a:p>
        </p:txBody>
      </p:sp>
    </p:spTree>
    <p:extLst>
      <p:ext uri="{BB962C8B-B14F-4D97-AF65-F5344CB8AC3E}">
        <p14:creationId xmlns:p14="http://schemas.microsoft.com/office/powerpoint/2010/main" val="35270440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759164" cy="666336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ሆይ</a:t>
            </a:r>
            <a:r>
              <a:rPr lang="am-ET" sz="4400" b="1" dirty="0">
                <a:solidFill>
                  <a:prstClr val="white"/>
                </a:solidFill>
                <a:latin typeface="Ebrima"/>
                <a:ea typeface="Ebrima"/>
                <a:cs typeface="Ebrima"/>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ይቅርታን ያደርግ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ኃጢአታችንንም ያስተሠርይልን ዘንድ ወደ ጌታችን ለምኝልን።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pure, plead for us unto our Lord that He may have mercy upon our souls and forgive us our sin.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a:solidFill>
                  <a:srgbClr val="FFFF00"/>
                </a:solidFill>
              </a:rPr>
              <a:t> </a:t>
            </a:r>
            <a:endParaRPr lang="am-ET" sz="6859" b="1" dirty="0">
              <a:solidFill>
                <a:srgbClr val="FFFF00"/>
              </a:solidFill>
            </a:endParaRPr>
          </a:p>
        </p:txBody>
      </p:sp>
      <p:sp>
        <p:nvSpPr>
          <p:cNvPr id="4" name="Slide Number Placeholder 2">
            <a:extLst>
              <a:ext uri="{FF2B5EF4-FFF2-40B4-BE49-F238E27FC236}">
                <a16:creationId xmlns:a16="http://schemas.microsoft.com/office/drawing/2014/main" id="{671E2460-02E9-14A2-6EA2-FEBC279169F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135</a:t>
            </a:fld>
            <a:endParaRPr lang="en-US"/>
          </a:p>
        </p:txBody>
      </p:sp>
    </p:spTree>
    <p:extLst>
      <p:ext uri="{BB962C8B-B14F-4D97-AF65-F5344CB8AC3E}">
        <p14:creationId xmlns:p14="http://schemas.microsoft.com/office/powerpoint/2010/main" val="5305195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177" y="31466"/>
            <a:ext cx="11880899" cy="704808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ለሰው ወገን አማላጅ የምትሆኝ አምላክን የወለድሽ ንጽሕት ቅድስት ድንግል ማርያም ሆይ</a:t>
            </a:r>
            <a:r>
              <a:rPr lang="am-ET" sz="4800" b="1" dirty="0">
                <a:solidFill>
                  <a:prstClr val="white"/>
                </a:solidFill>
                <a:latin typeface="Ebrima"/>
                <a:ea typeface="Ebrima"/>
                <a:cs typeface="Ebrima"/>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Mary, parent of God, holy and pure, very pleader for the race of mankind.</a:t>
            </a:r>
          </a:p>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A1C014E-1782-37C9-6202-A35D6F60F04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136</a:t>
            </a:fld>
            <a:endParaRPr lang="en-US"/>
          </a:p>
        </p:txBody>
      </p:sp>
    </p:spTree>
    <p:extLst>
      <p:ext uri="{BB962C8B-B14F-4D97-AF65-F5344CB8AC3E}">
        <p14:creationId xmlns:p14="http://schemas.microsoft.com/office/powerpoint/2010/main" val="21220108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89979"/>
            <a:ext cx="11759164" cy="7048404"/>
          </a:xfrm>
          <a:prstGeom prst="rect">
            <a:avLst/>
          </a:prstGeom>
          <a:noFill/>
        </p:spPr>
        <p:txBody>
          <a:bodyPr wrap="square" rtlCol="0">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የኃጢአታችንን ሥርየት ይሰጠን ዘንድ በልጅሽ በክርስቶስ ፊት ለምኝልን።</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Plead for us before Christ thy son, that He may vouchsafe us remission of our sins.</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715" dirty="0"/>
          </a:p>
        </p:txBody>
      </p:sp>
      <p:sp>
        <p:nvSpPr>
          <p:cNvPr id="4" name="Slide Number Placeholder 2">
            <a:extLst>
              <a:ext uri="{FF2B5EF4-FFF2-40B4-BE49-F238E27FC236}">
                <a16:creationId xmlns:a16="http://schemas.microsoft.com/office/drawing/2014/main" id="{A3087185-B155-1039-9CF8-1D2F0DB71CC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137</a:t>
            </a:fld>
            <a:endParaRPr lang="en-US"/>
          </a:p>
        </p:txBody>
      </p:sp>
    </p:spTree>
    <p:extLst>
      <p:ext uri="{BB962C8B-B14F-4D97-AF65-F5344CB8AC3E}">
        <p14:creationId xmlns:p14="http://schemas.microsoft.com/office/powerpoint/2010/main" val="9732696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22C451-9D9E-2747-2056-568379B9609F}"/>
              </a:ext>
            </a:extLst>
          </p:cNvPr>
          <p:cNvSpPr txBox="1"/>
          <p:nvPr/>
        </p:nvSpPr>
        <p:spPr>
          <a:xfrm>
            <a:off x="216418" y="89978"/>
            <a:ext cx="11759164" cy="6299032"/>
          </a:xfrm>
          <a:prstGeom prst="rect">
            <a:avLst/>
          </a:prstGeom>
          <a:noFill/>
        </p:spPr>
        <p:txBody>
          <a:bodyPr wrap="square">
            <a:spAutoFit/>
          </a:bodyPr>
          <a:lstStyle/>
          <a:p>
            <a:pPr>
              <a:tabLst>
                <a:tab pos="125735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tabLst>
                <a:tab pos="1257350" algn="l"/>
              </a:tabLst>
            </a:pPr>
            <a:endPar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ንግሥት የምትሆኝ</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800" b="1" dirty="0">
                <a:solidFill>
                  <a:prstClr val="white"/>
                </a:solidFill>
                <a:latin typeface="Ebrima"/>
                <a:ea typeface="Ebrima"/>
                <a:cs typeface="Ebrima"/>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pure, very Queen.</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468A53B-CC0A-FEA8-0B98-EDDBA9B3BEA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138</a:t>
            </a:fld>
            <a:endParaRPr lang="en-US"/>
          </a:p>
        </p:txBody>
      </p:sp>
    </p:spTree>
    <p:extLst>
      <p:ext uri="{BB962C8B-B14F-4D97-AF65-F5344CB8AC3E}">
        <p14:creationId xmlns:p14="http://schemas.microsoft.com/office/powerpoint/2010/main" val="180900441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98477"/>
            <a:ext cx="11686576" cy="6456255"/>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የባሕርያችን መመኪያ ሆይ</a:t>
            </a:r>
            <a:r>
              <a:rPr lang="am-ET" sz="4000" b="1" dirty="0">
                <a:solidFill>
                  <a:prstClr val="white"/>
                </a:solidFill>
                <a:latin typeface="Ebrima"/>
                <a:ea typeface="Ebrima"/>
                <a:cs typeface="Ebrima"/>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pride of our kind.</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ይበለሽ</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አማኑኤልን የወለድሽልን ሆይ ደስ ይበልሽ።</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that barest for us Emmanuel our God.</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1BDA0F2-B8B3-1A7B-6EF0-B884AE28C3F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139</a:t>
            </a:fld>
            <a:endParaRPr lang="en-US"/>
          </a:p>
        </p:txBody>
      </p:sp>
    </p:spTree>
    <p:extLst>
      <p:ext uri="{BB962C8B-B14F-4D97-AF65-F5344CB8AC3E}">
        <p14:creationId xmlns:p14="http://schemas.microsoft.com/office/powerpoint/2010/main" val="32177588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880899" cy="7048083"/>
          </a:xfrm>
          <a:prstGeom prst="rect">
            <a:avLst/>
          </a:prstGeom>
          <a:noFill/>
        </p:spPr>
        <p:txBody>
          <a:bodyPr wrap="square" rtlCol="0">
            <a:spAutoFit/>
          </a:bodyPr>
          <a:lstStyle/>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በጌታችን በኢየሱስ ክርስቶስ ፊት እውነተኛ አስታራቂ ሆነሽ ታስቢን ዘንድ እንለምንሻለን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ይቅርታን ያደርግልን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ኃጢአታችንንም ያስተሠርይልን ዘንድ።</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ask thee to remember us, O true Mediatory, before our Lord Jesus Christ that He may have mercy upon our souls and forgive us our sins.</a:t>
            </a:r>
          </a:p>
          <a:p>
            <a:pPr>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dirty="0">
                <a:solidFill>
                  <a:srgbClr val="FF0000"/>
                </a:solidFill>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FB666FD-8EBE-1652-700D-C9E2FEA83D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140</a:t>
            </a:fld>
            <a:endParaRPr lang="en-US"/>
          </a:p>
        </p:txBody>
      </p:sp>
    </p:spTree>
    <p:extLst>
      <p:ext uri="{BB962C8B-B14F-4D97-AF65-F5344CB8AC3E}">
        <p14:creationId xmlns:p14="http://schemas.microsoft.com/office/powerpoint/2010/main" val="19459261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559"/>
            <a:ext cx="11970327" cy="640175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dirty="0">
              <a:solidFill>
                <a:srgbClr val="FFFF00"/>
              </a:solidFill>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ዝውእቱ ጊዜ ባርኮት ወዝ ውእቱ ጊዜ ዕጣን ኅሩይ ጊዜ ሰብሖቱ ለመድኃኒነ መፍቀሬ ሰብእ 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የማመስገን ጊዜ ይህ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የተመረጠው የዕጣን ጊዜም ይህ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 ወዳጅ መድኃኒታች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ክርስቶስን ማመስገኛ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time of blessing; this is the time of chosen incense, the time of the praise of our Savior, lover of man, Christ.</a:t>
            </a:r>
          </a:p>
        </p:txBody>
      </p:sp>
      <p:sp>
        <p:nvSpPr>
          <p:cNvPr id="4" name="Slide Number Placeholder 2">
            <a:extLst>
              <a:ext uri="{FF2B5EF4-FFF2-40B4-BE49-F238E27FC236}">
                <a16:creationId xmlns:a16="http://schemas.microsoft.com/office/drawing/2014/main" id="{4BCF7D4E-BBF1-763A-B00B-39418EAEB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141</a:t>
            </a:fld>
            <a:endParaRPr lang="en-US" dirty="0"/>
          </a:p>
        </p:txBody>
      </p:sp>
    </p:spTree>
    <p:extLst>
      <p:ext uri="{BB962C8B-B14F-4D97-AF65-F5344CB8AC3E}">
        <p14:creationId xmlns:p14="http://schemas.microsoft.com/office/powerpoint/2010/main" val="17426294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70" y="117767"/>
            <a:ext cx="12053455" cy="7663636"/>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ዕጣን ይእቲ ማርያም ዕጣን ውእቱ እስመ ዘውስተ ከርሣ ዘይትሜዓዝ እምኩሉ ዕጣን ዘወለደቶ መጽአ ወአድኅነነ።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ዕጣን ናት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ዕጣን እርሱ 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ያደረ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ከተመረጠው ዕጣን ሁሉ የሚሸት ነውና የወለደችው መጥቶ አዳነን።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Mary is the incense, and the incense is He, because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who was in her womb is more fragrant than all chosen incense. He whom she bare came and saved us.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C33EA61-3E34-251E-2A82-D49AB53AE10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142</a:t>
            </a:fld>
            <a:endParaRPr lang="en-US"/>
          </a:p>
        </p:txBody>
      </p:sp>
    </p:spTree>
    <p:extLst>
      <p:ext uri="{BB962C8B-B14F-4D97-AF65-F5344CB8AC3E}">
        <p14:creationId xmlns:p14="http://schemas.microsoft.com/office/powerpoint/2010/main" val="191088890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52400"/>
            <a:ext cx="11901054" cy="7086555"/>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ምዑዝ ኢየሱስ ክርስቶስ ንዑ ንስግድ ሎቱ ወንዕቀብ ትእዛዛቲሁ 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ክርስቶስ መዐዛ ያለው ሽቶ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ኑ እንስገድለት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ትእዛዞቹንም እንጠብቅ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 ያስተሰርይልን ዘንድ።</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tment is Jesus Christ.O! come let us worship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im and keep His commandments that He may forgive us our sins.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A346319-060C-FBD5-EB6B-6A131FEB19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143</a:t>
            </a:fld>
            <a:endParaRPr lang="en-US"/>
          </a:p>
        </p:txBody>
      </p:sp>
    </p:spTree>
    <p:extLst>
      <p:ext uri="{BB962C8B-B14F-4D97-AF65-F5344CB8AC3E}">
        <p14:creationId xmlns:p14="http://schemas.microsoft.com/office/powerpoint/2010/main" val="41122899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673" y="324735"/>
            <a:ext cx="11804072" cy="6771084"/>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ምሕረት ለሚካኤል ወብሥራት ለገብርኤል ወሀብተ ሰማያት ለማርያም ድንግል።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ለሚካኤል ምሕረት ተሰጠው፤ ለገብርኤልም ማብሠር፤ ለድንግል ማርያምም ሰማያዊ ሀብት።</a:t>
            </a: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Michael was given mercy, and glad tidings to Gabriel, and a heavenly gift to the Virgin Mary.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54D2638-2EE5-AB7A-C28D-323719229B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144</a:t>
            </a:fld>
            <a:endParaRPr lang="en-US"/>
          </a:p>
        </p:txBody>
      </p:sp>
    </p:spTree>
    <p:extLst>
      <p:ext uri="{BB962C8B-B14F-4D97-AF65-F5344CB8AC3E}">
        <p14:creationId xmlns:p14="http://schemas.microsoft.com/office/powerpoint/2010/main" val="12159117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319" y="-35266"/>
            <a:ext cx="11894135" cy="7201972"/>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ልቡና ለዳዊት ወጥበብ ለሰሎሞን ወቀርነ ቅብዕ ለሳሙኤል እስመ ውእቱ ዘይቀብዕ ነገሥተ።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ለዳዊት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ለሰሎሞን ጥበብ</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ለሳሙኤልም ነገሥታቱን የቀባ እርሱ ነውና የሽቱ ቀንድ ተሰጠው።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David was given understanding, and wisdom to Solomon, and an horn of oil to Samuel for he was the anointer of kings.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17DAAFD-3241-7CEE-8345-7AA3917299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145</a:t>
            </a:fld>
            <a:endParaRPr lang="en-US"/>
          </a:p>
        </p:txBody>
      </p:sp>
    </p:spTree>
    <p:extLst>
      <p:ext uri="{BB962C8B-B14F-4D97-AF65-F5344CB8AC3E}">
        <p14:creationId xmlns:p14="http://schemas.microsoft.com/office/powerpoint/2010/main" val="38853478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120909"/>
            <a:ext cx="11887200" cy="7063472"/>
          </a:xfrm>
          <a:prstGeom prst="rect">
            <a:avLst/>
          </a:prstGeom>
          <a:noFill/>
        </p:spPr>
        <p:txBody>
          <a:bodyPr wrap="square" rtlCol="0">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መራኁት ለአቡነ ጴጥሮስ ወድንግልና ለዮሐንስ ወመልእክት ለአቡነ ጳውሎስ እስመ ውእቱ ብርሃና ለቤተ ክርስቲያን።</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ለአባታችን ለጴጥሮስ መክፈቻ</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ለዮሐንስም ድንግልና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ለአባታችን ለጳውሎስ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የቤተ ክርስቲያን ብርሃኗ እርሱ ነውና መልእክት ተሰጠው።</a:t>
            </a:r>
          </a:p>
          <a:p>
            <a:endParaRPr lang="en-AE"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father Peter were given the keys, and virginity to John, and apostleship to our father Paul, for he was the light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97BB3CC-5489-B8BC-FD2A-AF12177A4A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146</a:t>
            </a:fld>
            <a:endParaRPr lang="en-US"/>
          </a:p>
        </p:txBody>
      </p:sp>
    </p:spTree>
    <p:extLst>
      <p:ext uri="{BB962C8B-B14F-4D97-AF65-F5344CB8AC3E}">
        <p14:creationId xmlns:p14="http://schemas.microsoft.com/office/powerpoint/2010/main" val="29620069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17767"/>
            <a:ext cx="11914909" cy="6555641"/>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ምዕዝት ይእቲ ማርያም እስመ ዘውስተ ከርሣ ዘይትሌዐል እምኩሉ ዕጣን መጽአ ወተሠገወ እምኔሃ።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መዐዛ ያላት ሽቱ ማርያም ናት፤ በማ</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ያለው ከዕጣን ሁሉ የሚበልጥ ነውና መጥቶ ከእርስዋ ሰው ሆነ።</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ointment is Mary, for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that was in her womb, who is more fragrant than all incense, came and was incarnate of her.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EB47416-69E7-6320-CBAD-C8DFE505EA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147</a:t>
            </a:fld>
            <a:endParaRPr lang="en-US"/>
          </a:p>
        </p:txBody>
      </p:sp>
    </p:spTree>
    <p:extLst>
      <p:ext uri="{BB962C8B-B14F-4D97-AF65-F5344CB8AC3E}">
        <p14:creationId xmlns:p14="http://schemas.microsoft.com/office/powerpoint/2010/main" val="9678904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194638"/>
            <a:ext cx="11914909" cy="6463308"/>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ለማርያም ድንግል ንጽሕት ሠምራ አብ ወአሠርገዋ ደብተራ ለማኅደረ ፍቁር ወልዱ።</a:t>
            </a:r>
          </a:p>
          <a:p>
            <a:r>
              <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ማርያምን አብ ወደዳት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ለተወደደ ልጁም ማደሪያ ልትሆን በንጽሕና አስጌጣት።</a:t>
            </a: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Mary virgin pure the Father was well-pleased, and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decked her to be a tabernacle for the habitation of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beloved Son.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5F7E136-B44E-4F8A-0C14-87C3E19C47A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148</a:t>
            </a:fld>
            <a:endParaRPr lang="en-US"/>
          </a:p>
        </p:txBody>
      </p:sp>
    </p:spTree>
    <p:extLst>
      <p:ext uri="{BB962C8B-B14F-4D97-AF65-F5344CB8AC3E}">
        <p14:creationId xmlns:p14="http://schemas.microsoft.com/office/powerpoint/2010/main" val="124702170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80425"/>
            <a:ext cx="11953010" cy="574003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ሕግ ለሙሴ ወክህነት ለአሮን ተውህቦ ዕጣን ኅሩይ ለዘካርያስ ካህን።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ለሙሴ ሕግ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ለአሮን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ክህነት ተሰጠው፤ ለካህኑ ለዘካርያስም የተመረጠ ዕጣን ተሰጠው።</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Moses was given the law, and priesthood to Aaron.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Zacharias the priest was given chosen incense.</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7A9017E-DDFD-2717-23E6-4EF4D59BD0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149</a:t>
            </a:fld>
            <a:endParaRPr lang="en-US"/>
          </a:p>
        </p:txBody>
      </p:sp>
    </p:spTree>
    <p:extLst>
      <p:ext uri="{BB962C8B-B14F-4D97-AF65-F5344CB8AC3E}">
        <p14:creationId xmlns:p14="http://schemas.microsoft.com/office/powerpoint/2010/main" val="189144649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982" y="146984"/>
            <a:ext cx="11984181" cy="6463308"/>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ደብተራ ስምዕ ገብርዋ በከመ ነገረ እግዚእ ወአሮን ካህን በማዕከላ የዐርግ ዕጣነ ኅሩየ። </a:t>
            </a:r>
          </a:p>
          <a:p>
            <a:endPar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የምስክርነት ድንኳን አደረጓት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 እንደተናገረ ካህኑ አሮን በመካከሏ የተመረጠውን እጣን ያሳርጋል።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They make a tabernacle of testimony according to the word of God; and Aaron the priest, in the midst thereof, made the chosen incense to go up.</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3A1D8A7-441E-6481-E465-32CD91EAD73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150</a:t>
            </a:fld>
            <a:endParaRPr lang="en-US"/>
          </a:p>
        </p:txBody>
      </p:sp>
    </p:spTree>
    <p:extLst>
      <p:ext uri="{BB962C8B-B14F-4D97-AF65-F5344CB8AC3E}">
        <p14:creationId xmlns:p14="http://schemas.microsoft.com/office/powerpoint/2010/main" val="17142147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88737"/>
            <a:ext cx="11928764" cy="6309420"/>
          </a:xfrm>
          <a:prstGeom prst="rect">
            <a:avLst/>
          </a:prstGeom>
          <a:noFill/>
        </p:spPr>
        <p:txBody>
          <a:bodyPr wrap="square" rtlCol="0">
            <a:spAutoFit/>
          </a:bodyPr>
          <a:lstStyle/>
          <a:p>
            <a:pPr defTabSz="914400">
              <a:tabLst>
                <a:tab pos="1257300"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 ሎቱ ወኪሩቤል ይሴብሕዎ ይጸርሑ እንዘ ይብሉ።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ይሰግዱለታል፤ ኪሩቤልም ያመሰ</a:t>
            </a:r>
            <a:r>
              <a:rPr lang="en-GB"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ግኑ</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ታል፤ እንዲ</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እያሉ።</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seraphim worship him, and cherubim praise him and cry saying:</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654C2A2-272B-21C0-6C34-4D43857ECA6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151</a:t>
            </a:fld>
            <a:endParaRPr lang="en-US"/>
          </a:p>
        </p:txBody>
      </p:sp>
    </p:spTree>
    <p:extLst>
      <p:ext uri="{BB962C8B-B14F-4D97-AF65-F5344CB8AC3E}">
        <p14:creationId xmlns:p14="http://schemas.microsoft.com/office/powerpoint/2010/main" val="329586509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43408"/>
            <a:ext cx="11901055" cy="7109639"/>
          </a:xfrm>
          <a:prstGeom prst="rect">
            <a:avLst/>
          </a:prstGeom>
          <a:noFill/>
        </p:spPr>
        <p:txBody>
          <a:bodyPr wrap="square" rtlCol="0">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 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 አእላፍ ወክቡር በውስተ ረበዋት።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በአእላፍ መላእክት ዘንድ ቅዱስ ቅዱስ ቅዱስ 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በአለቆችም ዘንድ ክቡር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is the Lord among the thousands and honored among the tens of thousands.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999A2A27-F55C-97B8-689C-9BE99F49A51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152</a:t>
            </a:fld>
            <a:endParaRPr lang="en-US"/>
          </a:p>
        </p:txBody>
      </p:sp>
    </p:spTree>
    <p:extLst>
      <p:ext uri="{BB962C8B-B14F-4D97-AF65-F5344CB8AC3E}">
        <p14:creationId xmlns:p14="http://schemas.microsoft.com/office/powerpoint/2010/main" val="41212828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8" y="2590200"/>
            <a:ext cx="8305801" cy="646331"/>
          </a:xfrm>
          <a:prstGeom prst="rect">
            <a:avLst/>
          </a:prstGeom>
          <a:noFill/>
        </p:spPr>
        <p:txBody>
          <a:bodyPr wrap="square" rtlCol="0">
            <a:spAutoFit/>
          </a:bodyPr>
          <a:lstStyle/>
          <a:p>
            <a:r>
              <a:rPr lang="am-ET" sz="3600" b="1" dirty="0">
                <a:solidFill>
                  <a:srgbClr val="00B0F0"/>
                </a:solidFill>
              </a:rPr>
              <a:t> </a:t>
            </a:r>
            <a:endParaRPr lang="am-ET" sz="9600" b="1" dirty="0">
              <a:solidFill>
                <a:srgbClr val="FFFF00"/>
              </a:solidFill>
            </a:endParaRPr>
          </a:p>
        </p:txBody>
      </p:sp>
      <p:sp>
        <p:nvSpPr>
          <p:cNvPr id="5" name="TextBox 4">
            <a:extLst>
              <a:ext uri="{FF2B5EF4-FFF2-40B4-BE49-F238E27FC236}">
                <a16:creationId xmlns:a16="http://schemas.microsoft.com/office/drawing/2014/main" id="{1A637FBD-F22E-E195-7B06-DFCBA7FE0AC4}"/>
              </a:ext>
            </a:extLst>
          </p:cNvPr>
          <p:cNvSpPr txBox="1"/>
          <p:nvPr/>
        </p:nvSpPr>
        <p:spPr>
          <a:xfrm>
            <a:off x="124690" y="97159"/>
            <a:ext cx="11956473" cy="6924973"/>
          </a:xfrm>
          <a:prstGeom prst="rect">
            <a:avLst/>
          </a:prstGeom>
          <a:noFill/>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endPar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1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 ውእቱ ዕጣን ኦ መድኃኒነ እስመ መጻእከ ወአድኃንከነ 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 ሆይ! ዕጣን አንተ ነህ፤ መጥተህ አድነኸናልና ይቅር በለን።</a:t>
            </a:r>
          </a:p>
          <a:p>
            <a:pPr defTabSz="914400">
              <a:defRPr/>
            </a:pP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incense, O our Savior, for Thou didst come and save us.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57A7D83D-236E-44A7-D94D-2B4561FF8D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153</a:t>
            </a:fld>
            <a:endParaRPr lang="en-US"/>
          </a:p>
        </p:txBody>
      </p:sp>
    </p:spTree>
    <p:extLst>
      <p:ext uri="{BB962C8B-B14F-4D97-AF65-F5344CB8AC3E}">
        <p14:creationId xmlns:p14="http://schemas.microsoft.com/office/powerpoint/2010/main" val="256250299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56639F-32B7-C2EA-3D02-7B954BA891AF}"/>
              </a:ext>
            </a:extLst>
          </p:cNvPr>
          <p:cNvSpPr txBox="1"/>
          <p:nvPr/>
        </p:nvSpPr>
        <p:spPr>
          <a:xfrm>
            <a:off x="216418" y="89979"/>
            <a:ext cx="11976926" cy="6728637"/>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ከትንሣኤ እስከ በዓለ ሃምሳ/</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Fasika</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til</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 Pentecost</a:t>
            </a:r>
            <a:endPar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52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ተንሥአ እሙታን ሞተ ወኬዶ ለሞት ለእለ ውስተ መቃብር ወሀበ ሕይወተ ዘለዓለም ዕረፍተ።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ከሙታን ተለይቶ ተነሣ፤ ሞቶ ሞትን አጠፋው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በመቃብር ላሉ የዘ</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 ዕረፍት የሚሆን ሕይወትን ሰጠ።</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is risen from the dead, trampling down death by death, and upon those in the tombs bestowing life.</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be chanted thrice).</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B6794C6D-ED17-153F-EE77-79D8F379D2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154</a:t>
            </a:fld>
            <a:endParaRPr lang="en-US"/>
          </a:p>
        </p:txBody>
      </p:sp>
    </p:spTree>
    <p:extLst>
      <p:ext uri="{BB962C8B-B14F-4D97-AF65-F5344CB8AC3E}">
        <p14:creationId xmlns:p14="http://schemas.microsoft.com/office/powerpoint/2010/main" val="113248410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52712" y="334829"/>
            <a:ext cx="11686576" cy="6188208"/>
          </a:xfrm>
          <a:prstGeom prst="rect">
            <a:avLst/>
          </a:prstGeom>
        </p:spPr>
        <p:txBody>
          <a:bodyPr>
            <a:noAutofit/>
          </a:bodyPr>
          <a:lstStyle/>
          <a:p>
            <a:pPr defTabSz="914436">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tabLst>
                <a:tab pos="1257350" algn="l"/>
              </a:tabLst>
              <a:defRPr/>
            </a:pP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ዘተወልደ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እማርያም</a:t>
            </a:r>
            <a:r>
              <a:rPr lang="en-GB"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ከቅድስት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ማርያም የተወለደ</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ይቅር በለን።</a:t>
            </a:r>
          </a:p>
          <a:p>
            <a:pPr marL="51434">
              <a:spcBef>
                <a:spcPct val="20000"/>
              </a:spcBef>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Mighty,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Living, immortal, who was born from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Virgin Mary, have mercy upon us, Lord.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1511977-DF66-590B-0207-EEAE4B98432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155</a:t>
            </a:fld>
            <a:endParaRPr lang="en-US"/>
          </a:p>
        </p:txBody>
      </p:sp>
    </p:spTree>
    <p:extLst>
      <p:ext uri="{BB962C8B-B14F-4D97-AF65-F5344CB8AC3E}">
        <p14:creationId xmlns:p14="http://schemas.microsoft.com/office/powerpoint/2010/main" val="110603155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9" y="241301"/>
            <a:ext cx="11686575" cy="6472731"/>
          </a:xfrm>
          <a:prstGeom prst="rect">
            <a:avLst/>
          </a:prstGeom>
        </p:spPr>
        <p:txBody>
          <a:bodyPr>
            <a:noAutofit/>
          </a:bodyPr>
          <a:lstStyle/>
          <a:p>
            <a:pPr marL="51434">
              <a:spcBef>
                <a:spcPct val="20000"/>
              </a:spcBef>
              <a:defRPr/>
            </a:pPr>
            <a:r>
              <a:rPr lang="en-GB"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ዘተጠምቀ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ርዳኖስ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ወተሰቅለ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en-US"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በዮርዳኖስ የተጠመቀ በመስቀል ላይ የተሰቀለ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ይቅር በለን።</a:t>
            </a:r>
          </a:p>
          <a:p>
            <a:pPr marL="51434">
              <a:spcBef>
                <a:spcPct val="20000"/>
              </a:spcBef>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was baptized in Jordan and crucified on the tree of the cross,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1057135-9387-33D3-EBB8-263FADD01A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156</a:t>
            </a:fld>
            <a:endParaRPr lang="en-US"/>
          </a:p>
        </p:txBody>
      </p:sp>
    </p:spTree>
    <p:extLst>
      <p:ext uri="{BB962C8B-B14F-4D97-AF65-F5344CB8AC3E}">
        <p14:creationId xmlns:p14="http://schemas.microsoft.com/office/powerpoint/2010/main" val="202858391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89006" y="152401"/>
            <a:ext cx="11613989" cy="6306123"/>
          </a:xfrm>
          <a:prstGeom prst="rect">
            <a:avLst/>
          </a:prstGeom>
        </p:spPr>
        <p:txBody>
          <a:bodyPr>
            <a:noAutofit/>
          </a:bodyPr>
          <a:lstStyle/>
          <a:p>
            <a:pPr marL="51434">
              <a:spcBef>
                <a:spcPct val="20000"/>
              </a:spcBef>
              <a:defRPr/>
            </a:pP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ዘተንሥአ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ሣልስት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በሦስተኛው ቀን ከሙታን ተለይቶ የተነሣ፤</a:t>
            </a:r>
          </a:p>
          <a:p>
            <a:pPr marL="51434">
              <a:spcBef>
                <a:spcPct val="20000"/>
              </a:spcBef>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didst rise from the dead on the third day</a:t>
            </a:r>
            <a:endParaRPr lang="am-ET" sz="4400"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en-US" sz="5144" b="1" u="heavy" spc="225" dirty="0">
              <a:solidFill>
                <a:srgbClr val="FFFF00"/>
              </a:solidFill>
            </a:endParaRPr>
          </a:p>
          <a:p>
            <a:pPr marL="51434">
              <a:spcBef>
                <a:spcPct val="20000"/>
              </a:spcBef>
              <a:defRPr/>
            </a:pPr>
            <a:endParaRPr lang="en-US" sz="5144" b="1" spc="225" dirty="0">
              <a:solidFill>
                <a:srgbClr val="FFFF00"/>
              </a:solidFill>
            </a:endParaRPr>
          </a:p>
        </p:txBody>
      </p:sp>
      <p:sp>
        <p:nvSpPr>
          <p:cNvPr id="5" name="Slide Number Placeholder 2">
            <a:extLst>
              <a:ext uri="{FF2B5EF4-FFF2-40B4-BE49-F238E27FC236}">
                <a16:creationId xmlns:a16="http://schemas.microsoft.com/office/drawing/2014/main" id="{13853C94-20B7-AD01-D13E-B45E57E19FF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157</a:t>
            </a:fld>
            <a:endParaRPr lang="en-US" dirty="0"/>
          </a:p>
        </p:txBody>
      </p:sp>
    </p:spTree>
    <p:extLst>
      <p:ext uri="{BB962C8B-B14F-4D97-AF65-F5344CB8AC3E}">
        <p14:creationId xmlns:p14="http://schemas.microsoft.com/office/powerpoint/2010/main" val="337457114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2713" y="-55197"/>
            <a:ext cx="11686575" cy="6466386"/>
          </a:xfrm>
          <a:prstGeom prst="rect">
            <a:avLst/>
          </a:prstGeom>
        </p:spPr>
        <p:txBody>
          <a:bodyPr wrap="square">
            <a:spAutoFit/>
          </a:bodyPr>
          <a:lstStyle/>
          <a:p>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ዐርገ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ወነበረ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በየማነ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ይመጽእ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ኰ</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ሕያዋነ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ወሙታነ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በምስጋና ወደ ሰማይ ወጣ</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በአባቱም ቀኝ ተቀመጠ</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ዳግመኛም በሕያዋንና በሙታን ይፈርድ ዘን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ይመጣል፤ አቤቱ ይቅር በለን።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scend into heaven in glory, sit at the right hand of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Father and agian wilt come in glory to judge the quick and the dead,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950055F-D60E-8419-0724-84E77332AEB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158</a:t>
            </a:fld>
            <a:endParaRPr lang="en-US"/>
          </a:p>
        </p:txBody>
      </p:sp>
    </p:spTree>
    <p:extLst>
      <p:ext uri="{BB962C8B-B14F-4D97-AF65-F5344CB8AC3E}">
        <p14:creationId xmlns:p14="http://schemas.microsoft.com/office/powerpoint/2010/main" val="16845408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8" y="304801"/>
            <a:ext cx="11686576" cy="6248399"/>
          </a:xfrm>
          <a:prstGeom prst="rect">
            <a:avLst/>
          </a:prstGeom>
        </p:spPr>
        <p:txBody>
          <a:bodyPr>
            <a:noAutofit/>
          </a:bodyPr>
          <a:lstStyle/>
          <a:p>
            <a:pPr>
              <a:spcBef>
                <a:spcPct val="20000"/>
              </a:spcBef>
              <a:defRPr/>
            </a:pP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ወዘልፈኒ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ct val="20000"/>
              </a:spcBef>
              <a:defRPr/>
            </a:pP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ለወልድም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ለመንፈስ ቅዱስ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glory be to the Son, glory be to the Holy Spirit, both now and ever and World withou</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end. Amen and amen, so be it, so be 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1012F8D-30FD-2640-2C35-E0EB7FD5FA3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159</a:t>
            </a:fld>
            <a:endParaRPr lang="en-US"/>
          </a:p>
        </p:txBody>
      </p:sp>
    </p:spTree>
    <p:extLst>
      <p:ext uri="{BB962C8B-B14F-4D97-AF65-F5344CB8AC3E}">
        <p14:creationId xmlns:p14="http://schemas.microsoft.com/office/powerpoint/2010/main" val="2301380582"/>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961F02-BE53-4990-AEBC-1AF7ACF8F0FF}"/>
              </a:ext>
            </a:extLst>
          </p:cNvPr>
          <p:cNvSpPr/>
          <p:nvPr/>
        </p:nvSpPr>
        <p:spPr>
          <a:xfrm>
            <a:off x="216418" y="233282"/>
            <a:ext cx="11759164" cy="6340197"/>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ሥሉስ እግዚአብሔር ሕያው ተሣ</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endPar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ሕያው እግዚአብሔር ሆይ</a:t>
            </a:r>
            <a:r>
              <a:rPr lang="am-ET" sz="5400" b="1" dirty="0">
                <a:solidFill>
                  <a:srgbClr val="00FF00"/>
                </a:solidFill>
                <a:latin typeface="Ebrima"/>
                <a:ea typeface="Ebrima"/>
                <a:cs typeface="Ebrima"/>
              </a:rPr>
              <a:t>!</a:t>
            </a:r>
            <a:endPar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living God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1FF7756-ECE7-3A44-3583-7295EAFC419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160</a:t>
            </a:fld>
            <a:endParaRPr lang="en-US"/>
          </a:p>
        </p:txBody>
      </p:sp>
    </p:spTree>
    <p:extLst>
      <p:ext uri="{BB962C8B-B14F-4D97-AF65-F5344CB8AC3E}">
        <p14:creationId xmlns:p14="http://schemas.microsoft.com/office/powerpoint/2010/main" val="364700606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32398"/>
            <a:ext cx="11613989" cy="6909584"/>
          </a:xfrm>
          <a:prstGeom prst="rect">
            <a:avLst/>
          </a:prstGeom>
          <a:noFill/>
        </p:spPr>
        <p:txBody>
          <a:bodyPr wrap="square" rtlCol="0">
            <a:spAutoFit/>
          </a:bodyPr>
          <a:lstStyle/>
          <a:p>
            <a:pPr defTabSz="914436">
              <a:tabLst>
                <a:tab pos="1257350" algn="l"/>
              </a:tabLst>
              <a:defRPr/>
            </a:pP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ጠዋት/</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Morning</a:t>
            </a:r>
            <a:endPar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 ዘእግዚአብሔር 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grace of God be with you.</a:t>
            </a:r>
          </a:p>
          <a:p>
            <a:endParaRPr lang="en-AE"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161</a:t>
            </a:fld>
            <a:endParaRPr lang="en-US"/>
          </a:p>
        </p:txBody>
      </p:sp>
    </p:spTree>
    <p:extLst>
      <p:ext uri="{BB962C8B-B14F-4D97-AF65-F5344CB8AC3E}">
        <p14:creationId xmlns:p14="http://schemas.microsoft.com/office/powerpoint/2010/main" val="103803678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472" y="0"/>
            <a:ext cx="11156660" cy="6952096"/>
          </a:xfrm>
          <a:prstGeom prst="rect">
            <a:avLst/>
          </a:prstGeom>
          <a:noFill/>
        </p:spPr>
        <p:txBody>
          <a:bodyPr wrap="square" rtlCol="0">
            <a:spAutoFit/>
          </a:bodyPr>
          <a:lstStyle/>
          <a:p>
            <a:pPr defTabSz="914436">
              <a:tabLst>
                <a:tab pos="1257350" algn="l"/>
              </a:tabLst>
              <a:defRPr/>
            </a:pPr>
            <a:r>
              <a:rPr lang="en-US" sz="3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ንሰብሖ ለአምላክነ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ፈጣሪያችንን እናመስግ</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glory our God.</a:t>
            </a:r>
          </a:p>
          <a:p>
            <a:pPr defTabSz="914436">
              <a:defRPr/>
            </a:pPr>
            <a:r>
              <a:rPr lang="en-US" sz="3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 ይደሉ</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ነው ይገባል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tabLst>
                <a:tab pos="1257350" algn="l"/>
              </a:tabLst>
              <a:defRPr/>
            </a:pPr>
            <a:r>
              <a:rPr lang="en-US" sz="3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አጽንዑ </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ሊና ልብክሙ</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የልባችሁን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ሳብ አጽኑ</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 the thought of your heart.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C7CCDFE6-BA7C-1476-88C3-114543174E0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162</a:t>
            </a:fld>
            <a:endParaRPr lang="en-US"/>
          </a:p>
        </p:txBody>
      </p:sp>
    </p:spTree>
    <p:extLst>
      <p:ext uri="{BB962C8B-B14F-4D97-AF65-F5344CB8AC3E}">
        <p14:creationId xmlns:p14="http://schemas.microsoft.com/office/powerpoint/2010/main" val="364483488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91D9F-0635-44B2-921A-EBA7075F5EDB}"/>
              </a:ext>
            </a:extLst>
          </p:cNvPr>
          <p:cNvSpPr/>
          <p:nvPr/>
        </p:nvSpPr>
        <p:spPr>
          <a:xfrm>
            <a:off x="252712" y="-36094"/>
            <a:ext cx="11686576" cy="7032694"/>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አቡነ ዘበሰማያት አቡነ ዘበሰማያት አቡነ ዘበሰማያት ኢታብአነ እግዚኦ ውስተ መንሱት።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 ዘንድ 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አታግባን።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lift them unto the Lord our God. Our God Father who art in heaven, Our Father who art in heaven, Our Father who art in heaven, lead us not into temptation.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D1A6A3B-2892-3DCE-D769-405481A34E2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163</a:t>
            </a:fld>
            <a:endParaRPr lang="en-US"/>
          </a:p>
        </p:txBody>
      </p:sp>
    </p:spTree>
    <p:extLst>
      <p:ext uri="{BB962C8B-B14F-4D97-AF65-F5344CB8AC3E}">
        <p14:creationId xmlns:p14="http://schemas.microsoft.com/office/powerpoint/2010/main" val="212308634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733" y="157405"/>
            <a:ext cx="11808312" cy="6894195"/>
          </a:xfrm>
          <a:prstGeom prst="rect">
            <a:avLst/>
          </a:prstGeom>
          <a:noFill/>
        </p:spPr>
        <p:txBody>
          <a:bodyPr wrap="square" rtlCol="0">
            <a:spAutoFit/>
          </a:bodyPr>
          <a:lstStyle/>
          <a:p>
            <a:pPr defTabSz="914436">
              <a:defRPr/>
            </a:pP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ንሴብሕ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5400" dirty="0">
                <a:solidFill>
                  <a:srgbClr val="00B0F0"/>
                </a:solidFill>
              </a:rPr>
              <a:t>   </a:t>
            </a:r>
            <a:r>
              <a:rPr lang="en-US" sz="5400" dirty="0">
                <a:solidFill>
                  <a:srgbClr val="00B0F0"/>
                </a:solidFill>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endPar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ንዌድስ እግዚኦ</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4FE5507C-2414-B887-F6A4-82E023FED6B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164</a:t>
            </a:fld>
            <a:endParaRPr lang="en-US"/>
          </a:p>
        </p:txBody>
      </p:sp>
    </p:spTree>
    <p:extLst>
      <p:ext uri="{BB962C8B-B14F-4D97-AF65-F5344CB8AC3E}">
        <p14:creationId xmlns:p14="http://schemas.microsoft.com/office/powerpoint/2010/main" val="337719155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009" y="132403"/>
            <a:ext cx="11336487" cy="6646748"/>
          </a:xfrm>
          <a:prstGeom prst="rect">
            <a:avLst/>
          </a:prstGeom>
          <a:noFill/>
        </p:spPr>
        <p:txBody>
          <a:bodyPr wrap="square" lIns="67366" tIns="33683" rIns="67366" bIns="33683" rtlCol="0">
            <a:spAutoFit/>
          </a:bodyPr>
          <a:lstStyle/>
          <a:p>
            <a:pPr defTabSz="673690">
              <a:tabLst>
                <a:tab pos="926323" algn="l"/>
              </a:tabLst>
              <a:defRPr/>
            </a:pP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ከሰዓት/</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Afternoon</a:t>
            </a:r>
            <a:endParaRPr lang="en-US"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673690">
              <a:tabLst>
                <a:tab pos="926323"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grace of God be with you.</a:t>
            </a:r>
          </a:p>
          <a:p>
            <a:pPr defTabSz="67369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165</a:t>
            </a:fld>
            <a:endParaRPr lang="en-US"/>
          </a:p>
        </p:txBody>
      </p:sp>
    </p:spTree>
    <p:extLst>
      <p:ext uri="{BB962C8B-B14F-4D97-AF65-F5344CB8AC3E}">
        <p14:creationId xmlns:p14="http://schemas.microsoft.com/office/powerpoint/2010/main" val="351072086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5286" y="132403"/>
            <a:ext cx="10674493" cy="6946830"/>
          </a:xfrm>
          <a:prstGeom prst="rect">
            <a:avLst/>
          </a:prstGeom>
          <a:noFill/>
        </p:spPr>
        <p:txBody>
          <a:bodyPr wrap="square" lIns="67366" tIns="33683" rIns="67366" bIns="33683" rtlCol="0">
            <a:spAutoFit/>
          </a:bodyPr>
          <a:lstStyle/>
          <a:p>
            <a:pPr defTabSz="673690">
              <a:tabLst>
                <a:tab pos="926323"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አእኵትዎ</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ye thanks unto our God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en-AE"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67369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ይደሉ</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166</a:t>
            </a:fld>
            <a:endParaRPr lang="en-US"/>
          </a:p>
        </p:txBody>
      </p:sp>
    </p:spTree>
    <p:extLst>
      <p:ext uri="{BB962C8B-B14F-4D97-AF65-F5344CB8AC3E}">
        <p14:creationId xmlns:p14="http://schemas.microsoft.com/office/powerpoint/2010/main" val="96096344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0611" y="17397"/>
            <a:ext cx="11128098" cy="6715998"/>
          </a:xfrm>
          <a:prstGeom prst="rect">
            <a:avLst/>
          </a:prstGeom>
          <a:noFill/>
        </p:spPr>
        <p:txBody>
          <a:bodyPr wrap="square" lIns="67366" tIns="33683" rIns="67366" bIns="33683" rtlCol="0">
            <a:spAutoFit/>
          </a:bodyPr>
          <a:lstStyle/>
          <a:p>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ንዌድሰከ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19B5FF7-1B58-4BE2-E0B2-81C4E062606C}"/>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167</a:t>
            </a:fld>
            <a:endParaRPr lang="en-US"/>
          </a:p>
        </p:txBody>
      </p:sp>
    </p:spTree>
    <p:extLst>
      <p:ext uri="{BB962C8B-B14F-4D97-AF65-F5344CB8AC3E}">
        <p14:creationId xmlns:p14="http://schemas.microsoft.com/office/powerpoint/2010/main" val="83228465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A12A0D-B13B-CC8D-7257-72DE30E7E78A}"/>
              </a:ext>
            </a:extLst>
          </p:cNvPr>
          <p:cNvSpPr txBox="1"/>
          <p:nvPr/>
        </p:nvSpPr>
        <p:spPr>
          <a:xfrm>
            <a:off x="1101718" y="1255594"/>
            <a:ext cx="10130390" cy="3545907"/>
          </a:xfrm>
          <a:prstGeom prst="rect">
            <a:avLst/>
          </a:prstGeom>
          <a:noFill/>
        </p:spPr>
        <p:txBody>
          <a:bodyPr wrap="square">
            <a:spAutoFit/>
          </a:bodyPr>
          <a:lstStyle/>
          <a:p>
            <a:pPr defTabSz="914436">
              <a:defRPr/>
            </a:pPr>
            <a:r>
              <a:rPr lang="am-ET"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a:t>
            </a:r>
            <a:r>
              <a:rPr lang="en-US"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685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6859"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6859"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859"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6859"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 Father</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85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7AEA8988-A5E7-5071-693B-68BF84617F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168</a:t>
            </a:fld>
            <a:endParaRPr lang="en-US"/>
          </a:p>
        </p:txBody>
      </p:sp>
    </p:spTree>
    <p:extLst>
      <p:ext uri="{BB962C8B-B14F-4D97-AF65-F5344CB8AC3E}">
        <p14:creationId xmlns:p14="http://schemas.microsoft.com/office/powerpoint/2010/main" val="403526116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54684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00136"/>
            <a:ext cx="11686576" cy="6949210"/>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መሐረነ ኦ ሥሉስ ቅዱስ መሐከነ ኦ ሥሉስ ቅዱስ 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ማረን፤ 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ራራልን፤ 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በለን።</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pity us, O! Holy Trinity, Spare us, O! Holy Trinity, have mercy upon us.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5D653D9-4921-5A62-66CB-1F95EEAF08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170</a:t>
            </a:fld>
            <a:endParaRPr lang="en-US"/>
          </a:p>
        </p:txBody>
      </p:sp>
    </p:spTree>
    <p:extLst>
      <p:ext uri="{BB962C8B-B14F-4D97-AF65-F5344CB8AC3E}">
        <p14:creationId xmlns:p14="http://schemas.microsoft.com/office/powerpoint/2010/main" val="130206568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F3F57-0D7C-456F-973C-B760D0657010}"/>
              </a:ext>
            </a:extLst>
          </p:cNvPr>
          <p:cNvSpPr/>
          <p:nvPr/>
        </p:nvSpPr>
        <p:spPr>
          <a:xfrm>
            <a:off x="212609" y="54812"/>
            <a:ext cx="11750791" cy="63709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ቦአ መልአክ ኀቤሃ</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ወቆመ ቅድሜሃ ወይቤላ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ተፈሥሒ</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ኦ ማርያም ድንግል ምልዕተ ጸጋ።</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መልአክ ወደርሷ ገብቶ በፊቷ ቆሞ ጸጋን የተሞላሽ ድንግል ማርያም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rejoice rejoice, O! Virgin 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ምስሌኪ።</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ካንቺ ጋራ ነው።</a:t>
            </a:r>
          </a:p>
          <a:p>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is with Thee.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6341666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F3F57-0D7C-456F-973C-B760D0657010}"/>
              </a:ext>
            </a:extLst>
          </p:cNvPr>
          <p:cNvSpPr/>
          <p:nvPr/>
        </p:nvSpPr>
        <p:spPr>
          <a:xfrm>
            <a:off x="208268" y="785"/>
            <a:ext cx="11775185" cy="68788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ቡርክት አንቲ እምአንስት።</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ከሴቶች ተለይተሽ የተባረክ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ነሽ።</a:t>
            </a:r>
          </a:p>
          <a:p>
            <a:r>
              <a:rPr lang="am-ET" sz="4800" b="1" i="1" dirty="0">
                <a:solidFill>
                  <a:srgbClr val="00B0F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art Thou among women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ከርሥኪ።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ንሽም ፍሬ የተባረከ ነው።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is the fruit of thy womb.</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2786649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810CB-9377-4ED3-B759-EF8A4BF4E123}"/>
              </a:ext>
            </a:extLst>
          </p:cNvPr>
          <p:cNvSpPr txBox="1"/>
          <p:nvPr/>
        </p:nvSpPr>
        <p:spPr>
          <a:xfrm>
            <a:off x="211890" y="-6682"/>
            <a:ext cx="11145921" cy="63094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ተንብሊ</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ወሰአሊ</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አማልጂንም።</a:t>
            </a:r>
          </a:p>
          <a:p>
            <a:r>
              <a:rPr lang="en-US" sz="4400" b="1" dirty="0">
                <a:solidFill>
                  <a:srgbClr val="FFFF00"/>
                </a:solidFill>
              </a:rPr>
              <a:t>    </a:t>
            </a:r>
            <a:r>
              <a:rPr lang="en-AE" sz="4400" b="1" dirty="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us.</a:t>
            </a:r>
            <a:endPar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ፍቁር ወልድኪ።</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ከተወደደው ከልጅሽ ዘንድ።</a:t>
            </a:r>
          </a:p>
          <a:p>
            <a:r>
              <a:rPr lang="en-US" sz="4400" b="1" dirty="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thy Son.</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3198771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19B2D9-50E2-BD3E-16FB-C68FA732A778}"/>
              </a:ext>
            </a:extLst>
          </p:cNvPr>
          <p:cNvSpPr txBox="1"/>
          <p:nvPr/>
        </p:nvSpPr>
        <p:spPr>
          <a:xfrm>
            <a:off x="380999" y="77214"/>
            <a:ext cx="10110537"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kumimoji="0" lang="en-AE" sz="4400" b="1" i="0" u="none"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 ያስተሠርይልን ዘንድ።</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forgive us our sins.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5306822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39101" y="96252"/>
            <a:ext cx="11940604" cy="70788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 አብ ወወልድ ወመንፈስ ቅዱስ ኵሎ ጊዜ ይእዜኒ ወዘልፈኒ ወለዓለም ዓለም።</a:t>
            </a:r>
          </a:p>
          <a:p>
            <a:r>
              <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ለሚሆን ለአብና ለወልድ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ለመንፈስ ቅዱስም ሁል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ክብር ምስጋና ይገባል፤ ዛሬም ዘወትርም ለዘለዓለሙ አሜን።</a:t>
            </a:r>
          </a:p>
          <a:p>
            <a:pPr>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and honor are meet to the Holy Trinity, the Father and the Son and the Holy Spirit at all times, both now and ever and world without end. Amen.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2603714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176</a:t>
            </a:fld>
            <a:endParaRPr lang="en-US" dirty="0"/>
          </a:p>
        </p:txBody>
      </p:sp>
    </p:spTree>
    <p:extLst>
      <p:ext uri="{BB962C8B-B14F-4D97-AF65-F5344CB8AC3E}">
        <p14:creationId xmlns:p14="http://schemas.microsoft.com/office/powerpoint/2010/main" val="93778428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177</a:t>
            </a:fld>
            <a:endParaRPr lang="en-US" dirty="0"/>
          </a:p>
        </p:txBody>
      </p:sp>
    </p:spTree>
    <p:extLst>
      <p:ext uri="{BB962C8B-B14F-4D97-AF65-F5344CB8AC3E}">
        <p14:creationId xmlns:p14="http://schemas.microsoft.com/office/powerpoint/2010/main" val="6101755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B64E87-C167-D6CB-D2D5-AE317F316D19}"/>
              </a:ext>
            </a:extLst>
          </p:cNvPr>
          <p:cNvSpPr txBox="1"/>
          <p:nvPr/>
        </p:nvSpPr>
        <p:spPr>
          <a:xfrm flipH="1">
            <a:off x="216417" y="17391"/>
            <a:ext cx="11759165" cy="7248138"/>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ዘትቤሎሙ ለአርዳኢከ ቅዱሳን ወለሐዋርያቲከ ንጹሓን እስመ ብዙኃን ነቢያት ወጻድቃን ፈተዉ ይርአዩ አንትሙ ዘትሬእዩ ወኢርእዩ </a:t>
            </a:r>
          </a:p>
          <a:p>
            <a:r>
              <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አምላካችን እግዚአብሔር ኢየሱስ ክርስቶስ ሆይ! ቅዱሳን የሚሆኑ ደቀ መዛሙርትህንና 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ሐዋርያትን እንዲህ ያል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“እናን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የምታዩትን ያዩ ዘንድ ብዙ ነቢያት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ጻድቃን ወደዱ አላዩም።</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Jesus Christ, our God, who didst say to Thy holy disciples and Thy pure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 man</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prophets.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83D73561-7F54-0E30-2C90-CC2287F4726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178</a:t>
            </a:fld>
            <a:endParaRPr lang="en-US"/>
          </a:p>
        </p:txBody>
      </p:sp>
    </p:spTree>
    <p:extLst>
      <p:ext uri="{BB962C8B-B14F-4D97-AF65-F5344CB8AC3E}">
        <p14:creationId xmlns:p14="http://schemas.microsoft.com/office/powerpoint/2010/main" val="322307795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AAF1BC-CCD6-AE13-3950-1E0712006457}"/>
              </a:ext>
            </a:extLst>
          </p:cNvPr>
          <p:cNvSpPr txBox="1"/>
          <p:nvPr/>
        </p:nvSpPr>
        <p:spPr>
          <a:xfrm flipH="1">
            <a:off x="216417" y="190500"/>
            <a:ext cx="11759165" cy="6170920"/>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ወፈተ</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ይስምዑ አንትሙ ዘትሰምዑ</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ወኢሰምዑ ወለክሙሰ ብፁዓት አዕይንቲክሙ እለ ርእያ ወአእዛኒክሙ እለ ሰምዓ።</a:t>
            </a:r>
          </a:p>
          <a:p>
            <a:r>
              <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ዛሬ የምትሰሙትን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ይሰሙ ዘንድ ወደዱ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አልሰሙም፤ የእናንተ ያዩ ዓይኖቻችሁና የሰሙ ጆሮዎቻችሁ ግን የተመሰገኑ ናቸው።</a:t>
            </a:r>
          </a:p>
          <a:p>
            <a:pPr>
              <a:defRPr/>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righteous men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desired to hear the things which ye hear and have not heard them, but you, blessed are your eyes that have seen and you ears that have heard,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055AE8B-0AB2-F9B3-5318-F6EF3919AF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179</a:t>
            </a:fld>
            <a:endParaRPr lang="en-US"/>
          </a:p>
        </p:txBody>
      </p:sp>
    </p:spTree>
    <p:extLst>
      <p:ext uri="{BB962C8B-B14F-4D97-AF65-F5344CB8AC3E}">
        <p14:creationId xmlns:p14="http://schemas.microsoft.com/office/powerpoint/2010/main" val="7986140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227020-160B-0047-4E27-C4504CBD2177}"/>
              </a:ext>
            </a:extLst>
          </p:cNvPr>
          <p:cNvSpPr txBox="1"/>
          <p:nvPr/>
        </p:nvSpPr>
        <p:spPr>
          <a:xfrm flipH="1">
            <a:off x="216417" y="269875"/>
            <a:ext cx="11613990" cy="684802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ወከማሆሙ ለነኒ ረስየነ ድልዋነ ንስማዕ ወንግበር ቃለ ወንጌልከ ቅዱስ በጸሎቶሙ ለቅዱሳን።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እንደነሱ የበቃን አድርገን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በቅዱሳን ጸሎት የከበረ ወንጌልን ሰምተን እንሠራ ዘንድ።</a:t>
            </a:r>
          </a:p>
          <a:p>
            <a:pPr>
              <a:defRPr/>
            </a:pP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 Thou make us also like them meet to hear and to do the word of Thy Holy Gospel Through the prayer of the saints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07E8D09E-A917-8B85-D1D4-F698143CBA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180</a:t>
            </a:fld>
            <a:endParaRPr lang="en-US"/>
          </a:p>
        </p:txBody>
      </p:sp>
    </p:spTree>
    <p:extLst>
      <p:ext uri="{BB962C8B-B14F-4D97-AF65-F5344CB8AC3E}">
        <p14:creationId xmlns:p14="http://schemas.microsoft.com/office/powerpoint/2010/main" val="152625385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9006" y="152406"/>
            <a:ext cx="11613989" cy="6370975"/>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ወንጌል ቅዱስ። </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ስለሚሆን ስለ ወንጌል ጸልዩ።</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Holy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ይረስየነ ድልዋነ ለሰሚዐ ወንጌል ቅዱስ።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የከበረ ወንጌልን ለመስማት የበቃን ያድርገን።</a:t>
            </a: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He make us meet to hear the Holy Gospel.</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3A782B35-1817-F5A3-7C32-00AC3CDB05E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181</a:t>
            </a:fld>
            <a:endParaRPr lang="en-US"/>
          </a:p>
        </p:txBody>
      </p:sp>
    </p:spTree>
    <p:extLst>
      <p:ext uri="{BB962C8B-B14F-4D97-AF65-F5344CB8AC3E}">
        <p14:creationId xmlns:p14="http://schemas.microsoft.com/office/powerpoint/2010/main" val="190528242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4664" y="329931"/>
            <a:ext cx="10462160" cy="7359066"/>
          </a:xfrm>
          <a:prstGeom prst="rect">
            <a:avLst/>
          </a:prstGeom>
          <a:noFill/>
        </p:spPr>
        <p:txBody>
          <a:bodyPr wrap="square" rtlCol="0">
            <a:spAutoFit/>
          </a:bodyPr>
          <a:lstStyle/>
          <a:p>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ምስባክ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ከዳዊት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መዝሙር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ይሰብካል</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ሕዝቡም</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ይቀበላሉ</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 Shall sing from the Psalms a text which suits the day</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people will repeat.</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en-US" sz="762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0594162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9069" flipV="1">
            <a:off x="2801193" y="1587456"/>
            <a:ext cx="6187109" cy="248209"/>
          </a:xfrm>
          <a:prstGeom prst="rect">
            <a:avLst/>
          </a:prstGeom>
          <a:noFill/>
        </p:spPr>
        <p:txBody>
          <a:bodyPr wrap="square" rtlCol="0">
            <a:spAutoFit/>
          </a:bodyPr>
          <a:lstStyle/>
          <a:p>
            <a:endParaRPr lang="en-US" sz="1013" dirty="0"/>
          </a:p>
        </p:txBody>
      </p:sp>
      <p:sp>
        <p:nvSpPr>
          <p:cNvPr id="3" name="TextBox 2"/>
          <p:cNvSpPr txBox="1"/>
          <p:nvPr/>
        </p:nvSpPr>
        <p:spPr>
          <a:xfrm>
            <a:off x="216418" y="141161"/>
            <a:ext cx="11759164" cy="5355312"/>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ቁሙ ወአጽምዑ ወንጌ</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ዜናሁ ለእግዚእነ ወመድኃኒነ ኢየሱስ ክርስቶስ።</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ጌታችን መድኃኒታችን ኢየሱስ ክርስቶስ የተናገረውን ቅዱስ ወንጌል ቁማችሁ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አድምጡ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Halleluiah, stand up and hearken to the Holy Gospel, the message of our Lord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2672D28-35D1-F36F-34A5-A89D99E919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183</a:t>
            </a:fld>
            <a:endParaRPr lang="en-US"/>
          </a:p>
        </p:txBody>
      </p:sp>
    </p:spTree>
    <p:extLst>
      <p:ext uri="{BB962C8B-B14F-4D97-AF65-F5344CB8AC3E}">
        <p14:creationId xmlns:p14="http://schemas.microsoft.com/office/powerpoint/2010/main" val="393729027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831" y="38714"/>
            <a:ext cx="11880899" cy="6401753"/>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5400" b="1" dirty="0">
                <a:solidFill>
                  <a:srgbClr val="00B0F0"/>
                </a:solidFill>
              </a:rPr>
              <a:t> </a:t>
            </a:r>
            <a:r>
              <a:rPr lang="en-US" sz="4800" b="1" dirty="0" err="1">
                <a:solidFill>
                  <a:srgbClr val="00FF00"/>
                </a:solidFill>
                <a:latin typeface="Abyssinica SIL (Connected)" panose="02000000000000000000" pitchFamily="2" charset="0"/>
              </a:rPr>
              <a:t>ከኹላችሁ</a:t>
            </a:r>
            <a:r>
              <a:rPr lang="en-US" sz="4800" b="1" dirty="0">
                <a:solidFill>
                  <a:srgbClr val="00FF00"/>
                </a:solidFill>
                <a:latin typeface="Abyssinica SIL (Connected)" panose="02000000000000000000" pitchFamily="2" charset="0"/>
              </a:rPr>
              <a:t> </a:t>
            </a:r>
            <a:r>
              <a:rPr lang="en-US" sz="4800" b="1" dirty="0" err="1">
                <a:solidFill>
                  <a:srgbClr val="00FF00"/>
                </a:solidFill>
                <a:latin typeface="Abyssinica SIL (Connected)" panose="02000000000000000000" pitchFamily="2" charset="0"/>
              </a:rPr>
              <a:t>ጋር</a:t>
            </a:r>
            <a:r>
              <a:rPr lang="en-US" sz="4800" b="1" dirty="0">
                <a:solidFill>
                  <a:srgbClr val="00FF00"/>
                </a:solidFill>
                <a:latin typeface="Abyssinica SIL (Connected)" panose="02000000000000000000" pitchFamily="2" charset="0"/>
              </a:rPr>
              <a:t> </a:t>
            </a:r>
            <a:r>
              <a:rPr lang="en-US" sz="4800" b="1" dirty="0" err="1">
                <a:solidFill>
                  <a:srgbClr val="00FF00"/>
                </a:solidFill>
                <a:latin typeface="Abyssinica SIL (Connected)" panose="02000000000000000000" pitchFamily="2" charset="0"/>
              </a:rPr>
              <a:t>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p>
          <a:p>
            <a:r>
              <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40FEA792-E5F1-1DF6-041E-C9F17A57F20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184</a:t>
            </a:fld>
            <a:endParaRPr lang="en-US"/>
          </a:p>
        </p:txBody>
      </p:sp>
    </p:spTree>
    <p:extLst>
      <p:ext uri="{BB962C8B-B14F-4D97-AF65-F5344CB8AC3E}">
        <p14:creationId xmlns:p14="http://schemas.microsoft.com/office/powerpoint/2010/main" val="423548200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69" y="-103531"/>
            <a:ext cx="12008713" cy="7171194"/>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ወንጌል ቅዱስ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ዘዜነወ ማቴዎስ/ ማርቆስ/ </a:t>
            </a:r>
            <a:r>
              <a:rPr lang="en-GB"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ሉቃስ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ዘሰበከ ዮሐንስ ቃለ ወልደ እግዚአብሔር።</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ማቴዎስ/ ማርቆስ/ ሉቃስ የተናገረው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ዮሐንስ የሰበከው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ልጅ ቃል ቅዱስ ወንጌል።</a:t>
            </a:r>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gospel which as Mathew/ Mark/ Luke have spoke (John Preached) the word of the Son of God.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1AD995C-2D43-2529-D2B0-F423EDD83ED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185</a:t>
            </a:fld>
            <a:endParaRPr lang="en-US"/>
          </a:p>
        </p:txBody>
      </p:sp>
    </p:spTree>
    <p:extLst>
      <p:ext uri="{BB962C8B-B14F-4D97-AF65-F5344CB8AC3E}">
        <p14:creationId xmlns:p14="http://schemas.microsoft.com/office/powerpoint/2010/main" val="279780017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9006" y="17391"/>
            <a:ext cx="11613989" cy="563231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ለከ ክርስቶስ እግዚእየ ወአምላኪየ </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 ጊዜ።</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አምላኬ ክርስቶስ ሆይ</a:t>
            </a:r>
            <a:r>
              <a:rPr lang="am-ET" sz="5400" b="1" dirty="0">
                <a:solidFill>
                  <a:srgbClr val="00FF00"/>
                </a:solidFill>
                <a:latin typeface="Ebrima"/>
                <a:ea typeface="Ebrima"/>
                <a:cs typeface="Ebrima"/>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ሁል ጊዜ ለአንተ ምስጋና ይገባል።</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Christ my Lord and my God, at all times.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59904356-A71E-B027-DD12-ACAC684792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186</a:t>
            </a:fld>
            <a:endParaRPr lang="en-US"/>
          </a:p>
        </p:txBody>
      </p:sp>
    </p:spTree>
    <p:extLst>
      <p:ext uri="{BB962C8B-B14F-4D97-AF65-F5344CB8AC3E}">
        <p14:creationId xmlns:p14="http://schemas.microsoft.com/office/powerpoint/2010/main" val="34563253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891" y="0"/>
            <a:ext cx="11759164" cy="6678751"/>
          </a:xfrm>
          <a:prstGeom prst="rect">
            <a:avLst/>
          </a:prstGeom>
          <a:noFill/>
        </p:spPr>
        <p:txBody>
          <a:bodyPr wrap="square" rtlCol="0">
            <a:spAutoFit/>
          </a:bodyPr>
          <a:lstStyle/>
          <a:p>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እዝል</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ተፈስሑ በእግዚአብሔር ዘረድአነ ወየብቡ ለአምላከ ያዕቆብ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ንሥኡ መዝሙረ ወሀቡ ከበሮ መዝሙር ሐዋዝ ዘምስለ መሰንቆ።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በረዳን በእግዚአብሔር ደስ ይበላችሁ</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የያዕቆብንም አምላክ አመስግኑ</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መዝሙሩን ያዙ</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ከበሮውንም ስጡ</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ከበገና ጋራ የተስማማ ነው።</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Sing aloud unto God our strength: make a joyful noise unto the God of Jacob. Take a psalm, and bring hither the timbrel, the pleasant harp with the psaltery.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349EA02-9FD2-060E-C2F7-77F4343891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187</a:t>
            </a:fld>
            <a:endParaRPr lang="en-US"/>
          </a:p>
        </p:txBody>
      </p:sp>
    </p:spTree>
    <p:extLst>
      <p:ext uri="{BB962C8B-B14F-4D97-AF65-F5344CB8AC3E}">
        <p14:creationId xmlns:p14="http://schemas.microsoft.com/office/powerpoint/2010/main" val="120787714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0"/>
            <a:ext cx="11686576" cy="7244355"/>
          </a:xfrm>
          <a:prstGeom prst="rect">
            <a:avLst/>
          </a:prstGeom>
          <a:noFill/>
        </p:spPr>
        <p:txBody>
          <a:bodyPr wrap="square" rtlCol="0">
            <a:spAutoFit/>
          </a:bodyPr>
          <a:lstStyle/>
          <a:p>
            <a:r>
              <a:rPr lang="am-ET" sz="1200" dirty="0"/>
              <a:t>  </a:t>
            </a:r>
            <a:r>
              <a:rPr lang="am-ET" sz="4800" b="1" dirty="0"/>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ግእዝ</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መራሕከነ ወበነቢያት ናዘዝከነ ዘለሊከ አቅረብከነ ስብሐት ለከ። </a:t>
            </a:r>
          </a:p>
          <a:p>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መራኸን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በነቢያትም አጸና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ኸ</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ቀረ</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ብኸ</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ምስጋና ይገባል።</a:t>
            </a:r>
            <a:endPar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guided us with the Gospel, comforted us with the prophets, and drawn us near unto Thee. Glory be to Thee.</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indent="-385759">
              <a:buFont typeface="Wingdings" panose="05000000000000000000" pitchFamily="2" charset="2"/>
              <a:buChar char="v"/>
            </a:pP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BC93531-AAA8-B5B5-2707-9E3D79EB7C7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188</a:t>
            </a:fld>
            <a:endParaRPr lang="en-US"/>
          </a:p>
        </p:txBody>
      </p:sp>
    </p:spTree>
    <p:extLst>
      <p:ext uri="{BB962C8B-B14F-4D97-AF65-F5344CB8AC3E}">
        <p14:creationId xmlns:p14="http://schemas.microsoft.com/office/powerpoint/2010/main" val="173015815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05800" y="6347751"/>
            <a:ext cx="2057400" cy="365125"/>
          </a:xfrm>
          <a:prstGeom prst="rect">
            <a:avLst/>
          </a:prstGeom>
        </p:spPr>
        <p:txBody>
          <a:bodyPr/>
          <a:lstStyle/>
          <a:p>
            <a:fld id="{D1A93F9C-F3AE-4C08-8BCA-376713F07AA1}" type="slidenum">
              <a:rPr lang="en-US" smtClean="0"/>
              <a:pPr/>
              <a:t>189</a:t>
            </a:fld>
            <a:endParaRPr lang="en-US" dirty="0"/>
          </a:p>
        </p:txBody>
      </p:sp>
      <p:sp>
        <p:nvSpPr>
          <p:cNvPr id="4" name="Rectangle 3"/>
          <p:cNvSpPr/>
          <p:nvPr/>
        </p:nvSpPr>
        <p:spPr>
          <a:xfrm>
            <a:off x="3867160" y="2786068"/>
            <a:ext cx="4629151" cy="663708"/>
          </a:xfrm>
          <a:prstGeom prst="rect">
            <a:avLst/>
          </a:prstGeom>
        </p:spPr>
        <p:txBody>
          <a:bodyPr wrap="square">
            <a:spAutoFit/>
          </a:bodyPr>
          <a:lstStyle/>
          <a:p>
            <a:r>
              <a:rPr lang="am-ET" sz="3713" dirty="0">
                <a:solidFill>
                  <a:srgbClr val="FFFF00"/>
                </a:solidFill>
              </a:rPr>
              <a:t>       </a:t>
            </a:r>
            <a:endParaRPr lang="am-ET" sz="3713" dirty="0">
              <a:solidFill>
                <a:srgbClr val="FF0000"/>
              </a:solidFill>
            </a:endParaRPr>
          </a:p>
        </p:txBody>
      </p:sp>
      <p:sp>
        <p:nvSpPr>
          <p:cNvPr id="7" name="TextBox 6">
            <a:extLst>
              <a:ext uri="{FF2B5EF4-FFF2-40B4-BE49-F238E27FC236}">
                <a16:creationId xmlns:a16="http://schemas.microsoft.com/office/drawing/2014/main" id="{C3CBC901-3FF3-4F1D-45A6-C9806C18EAE8}"/>
              </a:ext>
            </a:extLst>
          </p:cNvPr>
          <p:cNvSpPr txBox="1"/>
          <p:nvPr/>
        </p:nvSpPr>
        <p:spPr>
          <a:xfrm>
            <a:off x="216418" y="147701"/>
            <a:ext cx="11880899" cy="6663363"/>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መንግሥተ ሰማያት የምታገባ ወንጌል እነሆ።</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Behold the Gospel of the Kingdom of Heaven.</a:t>
            </a:r>
          </a:p>
          <a:p>
            <a:endParaRPr lang="en-AE"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መንግሥቶ ወጽድቆ ዘአወፈየኒ አወፈይኩከ።</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መንግሥቱንና ጽድቁን የሰጠኝን ሰጠሁህ።</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His Kingdom and His right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ousness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which He delivered to me: I deliver to you.</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024488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2FFBE-7A08-6B00-2C3B-AAAE3AACE149}"/>
              </a:ext>
            </a:extLst>
          </p:cNvPr>
          <p:cNvSpPr txBox="1"/>
          <p:nvPr/>
        </p:nvSpPr>
        <p:spPr>
          <a:xfrm>
            <a:off x="289005" y="304801"/>
            <a:ext cx="11663137" cy="6709529"/>
          </a:xfrm>
          <a:prstGeom prst="rect">
            <a:avLst/>
          </a:prstGeom>
          <a:noFill/>
        </p:spPr>
        <p:txBody>
          <a:bodyPr wrap="square">
            <a:spAutoFit/>
          </a:bodyPr>
          <a:lstStyle/>
          <a:p>
            <a:pPr defTabSz="914436">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ነስሑ እስመ ቀርበት መንግሥተ ሰማያት።</a:t>
            </a:r>
          </a:p>
          <a:p>
            <a:pPr lvl="1">
              <a:defRPr/>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መንግሥተ ሰማያት ቀርባለችና ንስሓ ግቡ።</a:t>
            </a:r>
          </a:p>
          <a:p>
            <a:pPr lvl="1">
              <a:defRPr/>
            </a:pP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Repent ye: for the kingdom of heaven is at hand.</a:t>
            </a:r>
          </a:p>
        </p:txBody>
      </p:sp>
      <p:sp>
        <p:nvSpPr>
          <p:cNvPr id="4" name="Slide Number Placeholder 2">
            <a:extLst>
              <a:ext uri="{FF2B5EF4-FFF2-40B4-BE49-F238E27FC236}">
                <a16:creationId xmlns:a16="http://schemas.microsoft.com/office/drawing/2014/main" id="{0D6CE143-E571-8D8A-3385-22F156D283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190</a:t>
            </a:fld>
            <a:endParaRPr lang="en-US"/>
          </a:p>
        </p:txBody>
      </p:sp>
    </p:spTree>
    <p:extLst>
      <p:ext uri="{BB962C8B-B14F-4D97-AF65-F5344CB8AC3E}">
        <p14:creationId xmlns:p14="http://schemas.microsoft.com/office/powerpoint/2010/main" val="22485886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2FFBE-7A08-6B00-2C3B-AAAE3AACE149}"/>
              </a:ext>
            </a:extLst>
          </p:cNvPr>
          <p:cNvSpPr txBox="1"/>
          <p:nvPr/>
        </p:nvSpPr>
        <p:spPr>
          <a:xfrm>
            <a:off x="216418" y="50811"/>
            <a:ext cx="11541402" cy="6776792"/>
          </a:xfrm>
          <a:prstGeom prst="rect">
            <a:avLst/>
          </a:prstGeom>
          <a:noFill/>
        </p:spPr>
        <p:txBody>
          <a:bodyPr wrap="square">
            <a:spAutoFit/>
          </a:bodyPr>
          <a:lstStyle/>
          <a:p>
            <a:pPr>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እግዚኦ ነገር ዘእምወንጌለ... ረድኡ ወሐዋርያሁ ለእግዚእነ ኢየሱስ ክርስቶስ ወልደ እግዚአብሔር ሕያው ሎቱ ስብሐት ወትረ እስከ ለዓለም ዓለም አሜን።</a:t>
            </a:r>
          </a:p>
          <a:p>
            <a:pPr>
              <a:defRPr/>
            </a:pPr>
            <a:endParaRPr lang="am-ET" sz="47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እግዚአብሔር ልጅ የጌታችን ኢየሱስ ክርስቶስ ሐዋርያውና ደቀ መዝሙሩ ከሚሆን... ወንጌል የተገኘውን ቃል አቤቱ ባርክ።ምስጋና ዘወትር ገንዘቡ ነው ለዘለዓለሙ አሜን።</a:t>
            </a:r>
          </a:p>
          <a:p>
            <a:pPr>
              <a:defRPr/>
            </a:pPr>
            <a:endParaRPr lang="am-ET" sz="66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 Lord, the portion of the gospel of… The disciple and apostle of our Lord Jesus Christ the Son of the living God; to Him be glory continually, and unto the ages of ages. Amen.</a:t>
            </a:r>
          </a:p>
        </p:txBody>
      </p:sp>
      <p:sp>
        <p:nvSpPr>
          <p:cNvPr id="2" name="Slide Number Placeholder 2">
            <a:extLst>
              <a:ext uri="{FF2B5EF4-FFF2-40B4-BE49-F238E27FC236}">
                <a16:creationId xmlns:a16="http://schemas.microsoft.com/office/drawing/2014/main" id="{B47DEEE5-F795-7F2D-2816-836A0ED7A92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191</a:t>
            </a:fld>
            <a:endParaRPr lang="en-US"/>
          </a:p>
        </p:txBody>
      </p:sp>
    </p:spTree>
    <p:extLst>
      <p:ext uri="{BB962C8B-B14F-4D97-AF65-F5344CB8AC3E}">
        <p14:creationId xmlns:p14="http://schemas.microsoft.com/office/powerpoint/2010/main" val="314947900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3967525" y="421278"/>
            <a:ext cx="8129793" cy="5693866"/>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a:t>
            </a: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Mathew.</a:t>
            </a:r>
          </a:p>
        </p:txBody>
      </p:sp>
      <p:sp>
        <p:nvSpPr>
          <p:cNvPr id="2" name="Slide Number Placeholder 2">
            <a:extLst>
              <a:ext uri="{FF2B5EF4-FFF2-40B4-BE49-F238E27FC236}">
                <a16:creationId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192</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52E263-30AB-876A-C9CE-2780D3AF2C92}"/>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12317391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4313585" y="649008"/>
            <a:ext cx="7612302" cy="5324535"/>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p>
          <a:p>
            <a:pPr algn="ctr">
              <a:defRPr/>
            </a:pP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Mark.</a:t>
            </a:r>
          </a:p>
        </p:txBody>
      </p:sp>
      <p:sp>
        <p:nvSpPr>
          <p:cNvPr id="2" name="Slide Number Placeholder 2">
            <a:extLst>
              <a:ext uri="{FF2B5EF4-FFF2-40B4-BE49-F238E27FC236}">
                <a16:creationId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193</a:t>
            </a:fld>
            <a:endParaRPr lang="en-US"/>
          </a:p>
        </p:txBody>
      </p:sp>
      <p:pic>
        <p:nvPicPr>
          <p:cNvPr id="4" name="Picture 2" descr="Image">
            <a:extLst>
              <a:ext uri="{FF2B5EF4-FFF2-40B4-BE49-F238E27FC236}">
                <a16:creationId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74364649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194</a:t>
            </a:fld>
            <a:endParaRPr lang="en-US"/>
          </a:p>
        </p:txBody>
      </p:sp>
      <p:pic>
        <p:nvPicPr>
          <p:cNvPr id="4" name="Picture 2" descr="Image">
            <a:extLst>
              <a:ext uri="{FF2B5EF4-FFF2-40B4-BE49-F238E27FC236}">
                <a16:creationId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
        <p:nvSpPr>
          <p:cNvPr id="6" name="TextBox 5">
            <a:extLst>
              <a:ext uri="{FF2B5EF4-FFF2-40B4-BE49-F238E27FC236}">
                <a16:creationId xmlns:a16="http://schemas.microsoft.com/office/drawing/2014/main" id="{C56BBFB3-CC5D-1093-4FCF-761416DB0A7D}"/>
              </a:ext>
            </a:extLst>
          </p:cNvPr>
          <p:cNvSpPr txBox="1"/>
          <p:nvPr/>
        </p:nvSpPr>
        <p:spPr>
          <a:xfrm>
            <a:off x="4313583" y="681002"/>
            <a:ext cx="7572547" cy="4900572"/>
          </a:xfrm>
          <a:prstGeom prst="rect">
            <a:avLst/>
          </a:prstGeom>
          <a:noFill/>
        </p:spPr>
        <p:txBody>
          <a:bodyPr wrap="square">
            <a:spAutoFit/>
          </a:bodyPr>
          <a:lstStyle/>
          <a:p>
            <a:pPr algn="ctr">
              <a:defRPr/>
            </a:pPr>
            <a:r>
              <a:rPr lang="am-ET" sz="762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a:t>
            </a:r>
            <a:endParaRPr lang="en-US"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287"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Luke.</a:t>
            </a:r>
          </a:p>
        </p:txBody>
      </p:sp>
    </p:spTree>
    <p:extLst>
      <p:ext uri="{BB962C8B-B14F-4D97-AF65-F5344CB8AC3E}">
        <p14:creationId xmlns:p14="http://schemas.microsoft.com/office/powerpoint/2010/main" val="12912801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4681334" y="759205"/>
            <a:ext cx="6968727" cy="5447645"/>
          </a:xfrm>
          <a:prstGeom prst="rect">
            <a:avLst/>
          </a:prstGeom>
          <a:noFill/>
        </p:spPr>
        <p:txBody>
          <a:bodyPr wrap="square">
            <a:spAutoFit/>
          </a:bodyPr>
          <a:lstStyle/>
          <a:p>
            <a:pPr algn="ctr">
              <a:defRPr/>
            </a:pPr>
            <a:r>
              <a:rPr lang="am-ET" sz="6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a:t>
            </a:r>
          </a:p>
          <a:p>
            <a:pPr algn="ctr">
              <a:defRPr/>
            </a:pPr>
            <a:endParaRPr lang="am-ET"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John.</a:t>
            </a:r>
          </a:p>
        </p:txBody>
      </p:sp>
      <p:sp>
        <p:nvSpPr>
          <p:cNvPr id="2" name="Slide Number Placeholder 2">
            <a:extLst>
              <a:ext uri="{FF2B5EF4-FFF2-40B4-BE49-F238E27FC236}">
                <a16:creationId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195</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52E263-30AB-876A-C9CE-2780D3AF2C92}"/>
              </a:ext>
            </a:extLst>
          </p:cNvPr>
          <p:cNvSpPr txBox="1"/>
          <p:nvPr/>
        </p:nvSpPr>
        <p:spPr>
          <a:xfrm>
            <a:off x="143831" y="5974834"/>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15161456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196</a:t>
            </a:fld>
            <a:endParaRPr lang="en-US"/>
          </a:p>
        </p:txBody>
      </p:sp>
      <p:sp>
        <p:nvSpPr>
          <p:cNvPr id="3" name="Rectangle 2"/>
          <p:cNvSpPr/>
          <p:nvPr/>
        </p:nvSpPr>
        <p:spPr>
          <a:xfrm>
            <a:off x="289006" y="152401"/>
            <a:ext cx="11613989" cy="692125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አበ ዘበአማን ወነአምን ወልደ ዘበአማን ወነአምን መንፈሰ ቅዱ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ዘበአማን ህልወ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ሥላሴሆሙ ነአምን።</a:t>
            </a: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አብን በእውነት እናምናለን፤ ወልድንም በእውነት እናምናለን፤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ቅዱስንም በእውነት እናምናለን፤ የማይለወጥ ሦስትነታቸውን እናምናለን።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7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the very Father, we believe in the very Son, and we believe in the very Holy Spirit, we believe in their unchangeable Trinity.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198215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229600" y="6340476"/>
            <a:ext cx="2057400" cy="365125"/>
          </a:xfrm>
          <a:prstGeom prst="rect">
            <a:avLst/>
          </a:prstGeom>
        </p:spPr>
        <p:txBody>
          <a:bodyPr/>
          <a:lstStyle/>
          <a:p>
            <a:fld id="{D1A93F9C-F3AE-4C08-8BCA-376713F07AA1}" type="slidenum">
              <a:rPr lang="en-US" smtClean="0"/>
              <a:pPr/>
              <a:t>197</a:t>
            </a:fld>
            <a:endParaRPr lang="en-US"/>
          </a:p>
        </p:txBody>
      </p:sp>
      <p:sp>
        <p:nvSpPr>
          <p:cNvPr id="3" name="Rectangle 2"/>
          <p:cNvSpPr/>
          <p:nvPr/>
        </p:nvSpPr>
        <p:spPr>
          <a:xfrm>
            <a:off x="143831" y="89978"/>
            <a:ext cx="11880899" cy="6832640"/>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እሉ ኪሩቤል ወሱራፌል ያዐርጉ ሎቱ ስብሐ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እንዘ ይብሉ ቅዱስ ቅዱስ ቅዱስ አንተ እግዚአብሔር አብ ወወልድ ወመንፈስ ቅዱስ።</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እሊህ ኪሩቤልና ሱራፌል ምስጋናን ያቀርቡለታል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አብ ወልድ መንፈስ ቅዱስን ቅዱስ ቅዱስ ቅዱስ አንተ እግዚአብሔር ነህ እያሉ።</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Those cherubim and seraphim offer to Him glory saying; Holy Holy Holy art thou God, Father, Son and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5035169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198</a:t>
            </a:fld>
            <a:endParaRPr lang="en-US"/>
          </a:p>
        </p:txBody>
      </p:sp>
      <p:sp>
        <p:nvSpPr>
          <p:cNvPr id="3" name="Rectangle 2"/>
          <p:cNvSpPr/>
          <p:nvPr/>
        </p:nvSpPr>
        <p:spPr>
          <a:xfrm>
            <a:off x="289006" y="-95346"/>
            <a:ext cx="11686575" cy="703269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መኑ ይመስለከ እምነ አማልክት እግዚኦ 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ውእቱ ዘትገብር መንክረ አርአይኮሙ ለሕዝብከ ኃይለከ ወአድኃንኮሙ ለሕዝብከ በመዝራእትከ።</a:t>
            </a: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ከአማልክት ወገን የሚምስልህ ማነው</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ምራ</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የምታደርግ አንተ ነህ፤ ለወገኖችህ ኃይልህን አሳየ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ወገኖችህንም በክንድህ አዳን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a:t>
            </a: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is like unto Thee, O Lord, among the gods? Thou art the God that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doest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wonders, Thou hast declared Thy strength among the people. Thou hast with Thine arm redeemed Thy people.</a:t>
            </a:r>
            <a:endPar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459086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199</a:t>
            </a:fld>
            <a:endParaRPr lang="en-US"/>
          </a:p>
        </p:txBody>
      </p:sp>
      <p:sp>
        <p:nvSpPr>
          <p:cNvPr id="3" name="Rectangle 2"/>
          <p:cNvSpPr/>
          <p:nvPr/>
        </p:nvSpPr>
        <p:spPr>
          <a:xfrm>
            <a:off x="289006" y="152401"/>
            <a:ext cx="11686576" cy="6848029"/>
          </a:xfrm>
          <a:prstGeom prst="rect">
            <a:avLst/>
          </a:prstGeom>
        </p:spPr>
        <p:txBody>
          <a:bodyPr wrap="square">
            <a:spAutoFit/>
          </a:bodyPr>
          <a:lstStyle/>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ሖርከ ውስተ ሲኦል ወአዕረገ ፄዋ እምህየ ወጸጎከነ ምዕረ ዳግመ ግዕዛነ እስመ መጻእከ ወአድኀንከነ በእንተ ዝንቱ ንሴብሐከ ወንጸርሕ ኀቤከ እንዘ ንብል</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ሲኦል ሄደህ ከዚያ ምርኮን አወጣህ፤ ዳግመኛም አንድ ጊዜ ነጻነትን ሰጠኸን፤ መጥተህ አድነኸናልና ስለዚህ እናመሰግንሃለን።</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didst went into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Kades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captives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rose up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from there, and Thou didst grant us again to be set free, for Thou didst come and saved us. For this cause we glorify thee and cry unto thee saying,</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268455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200</a:t>
            </a:fld>
            <a:endParaRPr lang="en-US"/>
          </a:p>
        </p:txBody>
      </p:sp>
      <p:sp>
        <p:nvSpPr>
          <p:cNvPr id="3" name="Rectangle 2"/>
          <p:cNvSpPr/>
          <p:nvPr/>
        </p:nvSpPr>
        <p:spPr>
          <a:xfrm>
            <a:off x="361593" y="228600"/>
            <a:ext cx="11541402" cy="6351867"/>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አንተ እግዚኦ ኢየሱስ ክርስቶስ እስመ መጻእከ ወአድኃንከነ።</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ኢየሱስ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ቡሩክ ነህ እያልን እንጮኻለን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መጥተህ አድነኸናልና።</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art thou, Lord Jesus Christ, for thou didst come and save us</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0854877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201</a:t>
            </a:fld>
            <a:endParaRPr lang="en-US"/>
          </a:p>
        </p:txBody>
      </p:sp>
      <p:sp>
        <p:nvSpPr>
          <p:cNvPr id="3" name="Rectangle 2"/>
          <p:cNvSpPr/>
          <p:nvPr/>
        </p:nvSpPr>
        <p:spPr>
          <a:xfrm>
            <a:off x="216419" y="89978"/>
            <a:ext cx="11759163" cy="6986528"/>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ቀዳሚሁ ቃል ውእቱ ቃል ቃለ እግዚአብሔር ውእቱ ቃል ሥጋ ኮነ ወኀደረ ላዕሌነ ወርኢነ ስብሐቲሁ ከመ ስብሐተ ፩</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ዋሕድ ለአቡሁ</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 በቅድሚያ ነበር፤ ይህ ቃል የእግዚአብሔር አብ ቃል ነው፤ ያ ቃል ሥጋ ሆነ፤ ባሕርያችንን ተዋሐደ፤ ለአባቱ እንደ አንድ ልጅ የሚሆን ክብሩንም አየን።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beginning was the Word, the Word was the Word of God, The Word was made flesh, and dwelt among us, and we he held His glory, the glory as of the only begotten of the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endParaRPr lang="en-US"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6914722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202</a:t>
            </a:fld>
            <a:endParaRPr lang="en-US"/>
          </a:p>
        </p:txBody>
      </p:sp>
      <p:sp>
        <p:nvSpPr>
          <p:cNvPr id="3" name="Rectangle 2"/>
          <p:cNvSpPr/>
          <p:nvPr/>
        </p:nvSpPr>
        <p:spPr>
          <a:xfrm>
            <a:off x="216418" y="23891"/>
            <a:ext cx="11686576" cy="7169912"/>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አብ ሕያው ወቃል ማሕየዊ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እግዚአብሔር ተንሥአ ወሥጋሁኒ ኢማሰነ።</a:t>
            </a:r>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የአብ ቃል ነው፤ ያ ቃልም መድኃኒት ነው፤ እግዚአብሔር ቃል ተነሣ፤ ሥጋውም አ</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ልጠፋ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Word of the living Father, and the life-giving Word, the Word of God, rose again and His flesh was not corrupted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0990359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203</a:t>
            </a:fld>
            <a:endParaRPr lang="en-US"/>
          </a:p>
        </p:txBody>
      </p:sp>
      <p:sp>
        <p:nvSpPr>
          <p:cNvPr id="3" name="Rectangle 2"/>
          <p:cNvSpPr/>
          <p:nvPr/>
        </p:nvSpPr>
        <p:spPr>
          <a:xfrm>
            <a:off x="216418" y="23891"/>
            <a:ext cx="11686576" cy="6924973"/>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እንሰማ</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እንሳለመውም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በእርሱም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ለዚህ</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የበቃን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ያደረግኸን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ኹሉን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ላንተ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በልቡናችን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ትጽፍ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Lord our God almighty, who hast made us meet to hear the word of thee holy Gospel And greet it and rejoice in it, again we ask and beseech that thou shoulders write the word of thy holy Gospel in our hearts, and accept our prayers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9177932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204</a:t>
            </a:fld>
            <a:endParaRPr lang="en-US"/>
          </a:p>
        </p:txBody>
      </p:sp>
      <p:sp>
        <p:nvSpPr>
          <p:cNvPr id="3" name="Rectangle 2"/>
          <p:cNvSpPr/>
          <p:nvPr/>
        </p:nvSpPr>
        <p:spPr>
          <a:xfrm>
            <a:off x="216418" y="23891"/>
            <a:ext cx="11686576" cy="6567311"/>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በገባበት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በዚህ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በመሠዊያህ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ልመናችንን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በእኛም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በወገኖቻችንም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ይቅርታህንና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ከሃሊነትም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ይገባሃልና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this thy Temple wherein our Lord Jesus Christ Hath entered, and send thy mercy and thy compassion upon us and upon thy people, though thy only begotten Son, for thin is the glory and power, world without end. Amen.</a:t>
            </a:r>
          </a:p>
        </p:txBody>
      </p:sp>
    </p:spTree>
    <p:extLst>
      <p:ext uri="{BB962C8B-B14F-4D97-AF65-F5344CB8AC3E}">
        <p14:creationId xmlns:p14="http://schemas.microsoft.com/office/powerpoint/2010/main" val="289177932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39689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180" y="421482"/>
            <a:ext cx="11468814" cy="497059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3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ፃኡ ን</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ኡ</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 ክርስቲያን። </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የክርስቲያን ታና</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ሾች ውጡ።</a:t>
            </a:r>
          </a:p>
          <a:p>
            <a:r>
              <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 forth, Ye catechumens.</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5157135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322436"/>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en-US" sz="5716" b="1" dirty="0">
                <a:solidFill>
                  <a:srgbClr val="7030A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en-US"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0233193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208</a:t>
            </a:fld>
            <a:endParaRPr lang="en-US" dirty="0"/>
          </a:p>
        </p:txBody>
      </p:sp>
    </p:spTree>
    <p:extLst>
      <p:ext uri="{BB962C8B-B14F-4D97-AF65-F5344CB8AC3E}">
        <p14:creationId xmlns:p14="http://schemas.microsoft.com/office/powerpoint/2010/main" val="304854688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209</a:t>
            </a:fld>
            <a:endParaRPr lang="en-US"/>
          </a:p>
        </p:txBody>
      </p:sp>
      <p:sp>
        <p:nvSpPr>
          <p:cNvPr id="3" name="Rectangle 2"/>
          <p:cNvSpPr/>
          <p:nvPr/>
        </p:nvSpPr>
        <p:spPr>
          <a:xfrm>
            <a:off x="289006" y="28225"/>
            <a:ext cx="11613988" cy="6201698"/>
          </a:xfrm>
          <a:prstGeom prst="rect">
            <a:avLst/>
          </a:prstGeom>
        </p:spPr>
        <p:txBody>
          <a:bodyPr wrap="square">
            <a:spAutoFit/>
          </a:bodyPr>
          <a:lstStyle/>
          <a:p>
            <a:pPr defTabSz="914436">
              <a:defRPr/>
            </a:pPr>
            <a:endParaRPr lang="am-ET" sz="3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የጌታችንና የመድኃኒታችን የኢየሱስ ክርስቶስ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አባት እግዚአብሔርን እንማልዳለን፤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ወዳጅ ሆይ ከቸርነትህ እንሻለን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እንለምናለን።</a:t>
            </a:r>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we beseech the almighty God, the Father of our Lord and Savior, Jesus Christ, we ask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entereat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 thy goodness. O lover of man.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3744041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210</a:t>
            </a:fld>
            <a:endParaRPr lang="en-US"/>
          </a:p>
        </p:txBody>
      </p:sp>
      <p:sp>
        <p:nvSpPr>
          <p:cNvPr id="3" name="Rectangle 2"/>
          <p:cNvSpPr/>
          <p:nvPr/>
        </p:nvSpPr>
        <p:spPr>
          <a:xfrm>
            <a:off x="216419" y="152401"/>
            <a:ext cx="11686575" cy="6309420"/>
          </a:xfrm>
          <a:prstGeom prst="rect">
            <a:avLst/>
          </a:prstGeom>
        </p:spPr>
        <p:txBody>
          <a:bodyPr wrap="square">
            <a:spAutoFit/>
          </a:bodyPr>
          <a:lstStyle/>
          <a:p>
            <a:pPr defTabSz="914436">
              <a:defRPr/>
            </a:pPr>
            <a:endParaRPr lang="am-ET" sz="4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ሐዋርያት የሰበሰቧትን አንዲት የምትሆን የቅድስት ቤተ ክርስቲያንን ሰላም አስብ፤ ከዳርቻ እስከ ዳርቻ ድረስ ያለች።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peace of the one holy apostolic Church which reaches from one end of the world to the other.</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427924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878" y="0"/>
            <a:ext cx="11875285" cy="5395195"/>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ሰላመ ቤተ ክርስቲያን አሐቲ ቅድስት ጉባኤ እንተ ሐዋርያት ርትዕት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እግዚአብሔር።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 ለሰበሰቧት በእግዚአብሔር ዘንድ ስለቀናች ክብርት ስለምትሆን አንዲት ቤተ ክርስቲያን ጸልዩ።</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 apostolic church orthodox in the Lord.</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p:cNvSpPr txBox="1"/>
          <p:nvPr/>
        </p:nvSpPr>
        <p:spPr>
          <a:xfrm>
            <a:off x="205878" y="4740102"/>
            <a:ext cx="11686576" cy="1815882"/>
          </a:xfrm>
          <a:prstGeom prst="rect">
            <a:avLst/>
          </a:prstGeom>
          <a:noFill/>
        </p:spPr>
        <p:txBody>
          <a:bodyPr wrap="square" rtlCol="0">
            <a:spAutoFit/>
          </a:bodyPr>
          <a:lstStyle/>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Kyrieleison.</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06082273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5190753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213</a:t>
            </a:fld>
            <a:endParaRPr lang="en-US" dirty="0"/>
          </a:p>
        </p:txBody>
      </p:sp>
    </p:spTree>
    <p:extLst>
      <p:ext uri="{BB962C8B-B14F-4D97-AF65-F5344CB8AC3E}">
        <p14:creationId xmlns:p14="http://schemas.microsoft.com/office/powerpoint/2010/main" val="59142241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787692"/>
          </a:xfrm>
          <a:prstGeom prst="rect">
            <a:avLst/>
          </a:prstGeom>
          <a:noFill/>
        </p:spPr>
        <p:txBody>
          <a:bodyPr wrap="square" rtlCol="0">
            <a:spAutoFit/>
          </a:bodyPr>
          <a:lstStyle/>
          <a:p>
            <a:endParaRPr lang="en-AE" sz="105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p>
          <a:p>
            <a:r>
              <a:rPr lang="en-US" sz="4000" b="1" dirty="0" err="1">
                <a:solidFill>
                  <a:prstClr val="white"/>
                </a:solidFill>
                <a:latin typeface="Abyssinica SIL (Connected)" panose="02000000000000000000" pitchFamily="2" charset="0"/>
              </a:rPr>
              <a:t>ጸልዩ</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በእንተ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ሊቃነ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አባ</a:t>
            </a:r>
            <a:r>
              <a:rPr lang="en-US" sz="4000" b="1" dirty="0">
                <a:solidFill>
                  <a:prstClr val="white"/>
                </a:solidFill>
                <a:latin typeface="Abyssinica SIL (Connected)" panose="02000000000000000000" pitchFamily="2" charset="0"/>
              </a:rPr>
              <a:t>...</a:t>
            </a:r>
            <a:r>
              <a:rPr lang="en-US" sz="4000" b="1" dirty="0" err="1">
                <a:solidFill>
                  <a:prstClr val="white"/>
                </a:solidFill>
                <a:latin typeface="Abyssinica SIL (Connected)" panose="02000000000000000000" pitchFamily="2" charset="0"/>
              </a:rPr>
              <a:t>ፓትርያርክ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ሊቃነ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ዘሀገር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ዐባይ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ኢትዮጵያ</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ወዲበ</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ሀገረ</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አበዊነ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ብፁዕ</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ሊቀ</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ጳጳስነ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አባ</a:t>
            </a:r>
            <a:r>
              <a:rPr lang="en-US" sz="2400" b="1" dirty="0">
                <a:solidFill>
                  <a:prstClr val="white"/>
                </a:solidFill>
                <a:latin typeface="Abyssinica SIL (Connected)" panose="02000000000000000000" pitchFamily="2" charset="0"/>
              </a:rPr>
              <a:t>...</a:t>
            </a:r>
            <a:r>
              <a:rPr lang="en-US" sz="4000" b="1" dirty="0" err="1">
                <a:solidFill>
                  <a:prstClr val="white"/>
                </a:solidFill>
                <a:latin typeface="Abyssinica SIL (Connected)" panose="02000000000000000000" pitchFamily="2" charset="0"/>
              </a:rPr>
              <a:t>ወኵሎሙ</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ኤጲስ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ቆጶሳት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ቀሳውስት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ወዲያቆናት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ርቱዐነ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ሃይማኖት</a:t>
            </a:r>
            <a:r>
              <a:rPr lang="en-US" sz="4000" b="1" dirty="0">
                <a:solidFill>
                  <a:prstClr val="white"/>
                </a:solidFill>
                <a:latin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የደገኛዪቱ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የኢትዮጵያ</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የኤጲስ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በአባቶቻችን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ብጹዕ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ስለቀና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ዲያቆናቱም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0292490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891279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216</a:t>
            </a:fld>
            <a:endParaRPr lang="en-US" dirty="0"/>
          </a:p>
        </p:txBody>
      </p:sp>
    </p:spTree>
    <p:extLst>
      <p:ext uri="{BB962C8B-B14F-4D97-AF65-F5344CB8AC3E}">
        <p14:creationId xmlns:p14="http://schemas.microsoft.com/office/powerpoint/2010/main" val="322831907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9"/>
            <a:ext cx="11759164" cy="7001917"/>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በኀበ ዛቲ ቤተ ክርስቲያን ቅድስት ወማኅበርነ ውስቴታ።</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ስለምትሆን ስለዚች ቤተ ክርስቲያን በውስጧ ስላለ አንድነታችን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ጸልዩ።</a:t>
            </a: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this Holy church and our congregation there in.</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9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 ባርክ ዕቀብ በሰላም።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በፍቅር ጠብቅ።</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our congregation and keep them in peace.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583493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461296-EFB0-4E41-A980-826B23E6E4D6}"/>
              </a:ext>
            </a:extLst>
          </p:cNvPr>
          <p:cNvSpPr/>
          <p:nvPr/>
        </p:nvSpPr>
        <p:spPr>
          <a:xfrm>
            <a:off x="216419" y="304800"/>
            <a:ext cx="11759163" cy="6146876"/>
          </a:xfrm>
          <a:prstGeom prst="rect">
            <a:avLst/>
          </a:prstGeom>
        </p:spPr>
        <p:txBody>
          <a:bodyPr wrap="square">
            <a:spAutoFit/>
          </a:bodyPr>
          <a:lstStyle/>
          <a:p>
            <a:pPr defTabSz="914436">
              <a:defRPr/>
            </a:pPr>
            <a:r>
              <a:rPr lang="am-ET"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ንበል ኩልነ በጥበበ እግዚአብሔር </a:t>
            </a:r>
            <a:r>
              <a:rPr lang="en-US" sz="5716"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lang="en-US"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ሃይማኖት። </a:t>
            </a:r>
            <a:endParaRPr lang="en-AE"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ጥበብ ሁነን በሰላም ሁላችን የሃይማኖት</a:t>
            </a:r>
            <a:r>
              <a:rPr lang="en-US"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ጸሎት እንበል።</a:t>
            </a:r>
            <a:endParaRPr lang="am-ET" sz="228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all say, in the wisdom of God, the prayer of faith.</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124676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5957" y="504968"/>
            <a:ext cx="10744352" cy="1797928"/>
          </a:xfrm>
          <a:prstGeom prst="rect">
            <a:avLst/>
          </a:prstGeom>
        </p:spPr>
        <p:txBody>
          <a:bodyPr wrap="none">
            <a:spAutoFit/>
          </a:bodyPr>
          <a:lstStyle/>
          <a:p>
            <a:pPr marL="11144" marR="4457">
              <a:lnSpc>
                <a:spcPct val="124600"/>
              </a:lnSpc>
              <a:spcBef>
                <a:spcPts val="88"/>
              </a:spcBef>
            </a:pPr>
            <a:r>
              <a:rPr lang="am-ET" sz="2800" b="1" u="sng" spc="-254" dirty="0">
                <a:solidFill>
                  <a:srgbClr val="FFFF00"/>
                </a:solidFill>
                <a:uFill>
                  <a:solidFill>
                    <a:srgbClr val="35353C"/>
                  </a:solidFill>
                </a:uFill>
                <a:latin typeface="Abyssinica SIL" pitchFamily="2" charset="0"/>
                <a:ea typeface="Abyssinica SIL" pitchFamily="2" charset="0"/>
                <a:cs typeface="Abyssinica SIL" pitchFamily="2" charset="0"/>
              </a:rPr>
              <a:t> </a:t>
            </a:r>
            <a:r>
              <a:rPr lang="am-ET"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ቅዳሴው </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ሐዋርያት</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እግዚእ</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p>
          <a:p>
            <a:pPr marL="11144" marR="4457">
              <a:lnSpc>
                <a:spcPct val="124600"/>
              </a:lnSpc>
              <a:spcBef>
                <a:spcPts val="88"/>
              </a:spcBef>
            </a:pP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ማርያም</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እና</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ወልደ</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ነጐድጓድ</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ሲሆን</a:t>
            </a:r>
            <a:endParaRPr lang="am-ET" sz="4400" b="1" u="sng" spc="-254" dirty="0">
              <a:solidFill>
                <a:srgbClr val="00B0F0"/>
              </a:solidFill>
              <a:uFill>
                <a:solidFill>
                  <a:srgbClr val="35353C"/>
                </a:solidFill>
              </a:uFill>
              <a:latin typeface="Abyssinica SIL" pitchFamily="2" charset="0"/>
              <a:ea typeface="Abyssinica SIL" pitchFamily="2" charset="0"/>
              <a:cs typeface="Abyssinica SIL" pitchFamily="2" charset="0"/>
            </a:endParaRPr>
          </a:p>
        </p:txBody>
      </p:sp>
      <p:sp>
        <p:nvSpPr>
          <p:cNvPr id="5" name="Rectangle 4"/>
          <p:cNvSpPr/>
          <p:nvPr/>
        </p:nvSpPr>
        <p:spPr>
          <a:xfrm>
            <a:off x="313128" y="2549122"/>
            <a:ext cx="11663137" cy="3490699"/>
          </a:xfrm>
          <a:prstGeom prst="rect">
            <a:avLst/>
          </a:prstGeom>
        </p:spPr>
        <p:txBody>
          <a:bodyPr wrap="square">
            <a:spAutoFit/>
          </a:bodyPr>
          <a:lstStyle/>
          <a:p>
            <a:pPr marL="11144" marR="4457">
              <a:lnSpc>
                <a:spcPct val="124600"/>
              </a:lnSpc>
              <a:spcBef>
                <a:spcPts val="88"/>
              </a:spcBef>
            </a:pPr>
            <a:r>
              <a:rPr lang="en-US" sz="4400" b="1" dirty="0">
                <a:solidFill>
                  <a:srgbClr val="FFFF00"/>
                </a:solidFill>
                <a:latin typeface="Abyssinica SIL" pitchFamily="2" charset="0"/>
                <a:ea typeface="Abyssinica SIL" pitchFamily="2" charset="0"/>
                <a:cs typeface="Abyssinica SIL" pitchFamily="2" charset="0"/>
              </a:rPr>
              <a:t>When it is the Anaphora of the Apostles, </a:t>
            </a:r>
          </a:p>
          <a:p>
            <a:pPr marL="11144" marR="4457">
              <a:lnSpc>
                <a:spcPct val="124600"/>
              </a:lnSpc>
              <a:spcBef>
                <a:spcPts val="88"/>
              </a:spcBef>
            </a:pPr>
            <a:r>
              <a:rPr lang="en-US" sz="4400" b="1" dirty="0">
                <a:solidFill>
                  <a:srgbClr val="FFFF00"/>
                </a:solidFill>
                <a:latin typeface="Abyssinica SIL" pitchFamily="2" charset="0"/>
                <a:ea typeface="Abyssinica SIL" pitchFamily="2" charset="0"/>
                <a:cs typeface="Abyssinica SIL" pitchFamily="2" charset="0"/>
              </a:rPr>
              <a:t>Anaphora of Lord,  Anaphora of St Mary and Anaphora of </a:t>
            </a:r>
            <a:r>
              <a:rPr lang="en-US" sz="4400" b="1" dirty="0" err="1">
                <a:solidFill>
                  <a:srgbClr val="FFFF00"/>
                </a:solidFill>
                <a:latin typeface="Abyssinica SIL" pitchFamily="2" charset="0"/>
                <a:ea typeface="Abyssinica SIL" pitchFamily="2" charset="0"/>
                <a:cs typeface="Abyssinica SIL" pitchFamily="2" charset="0"/>
              </a:rPr>
              <a:t>woldenegodguad</a:t>
            </a:r>
            <a:r>
              <a:rPr lang="en-US" sz="4400" b="1" dirty="0">
                <a:solidFill>
                  <a:srgbClr val="FFFF00"/>
                </a:solidFill>
                <a:latin typeface="Abyssinica SIL" pitchFamily="2" charset="0"/>
                <a:ea typeface="Abyssinica SIL" pitchFamily="2" charset="0"/>
                <a:cs typeface="Abyssinica SIL" pitchFamily="2" charset="0"/>
              </a:rPr>
              <a:t> the following is recited </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219</a:t>
            </a:fld>
            <a:endParaRPr lang="en-US"/>
          </a:p>
        </p:txBody>
      </p:sp>
    </p:spTree>
    <p:extLst>
      <p:ext uri="{BB962C8B-B14F-4D97-AF65-F5344CB8AC3E}">
        <p14:creationId xmlns:p14="http://schemas.microsoft.com/office/powerpoint/2010/main" val="150273382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149" y="138493"/>
            <a:ext cx="11759164" cy="6001643"/>
          </a:xfrm>
          <a:prstGeom prst="rect">
            <a:avLst/>
          </a:prstGeom>
          <a:noFill/>
        </p:spPr>
        <p:txBody>
          <a:bodyPr wrap="square" rtlCol="0">
            <a:spAutoFit/>
          </a:bodyPr>
          <a:lstStyle/>
          <a:p>
            <a:pPr algn="ct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በ፩ዱ አምላክ ገባሬ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ፍጥረት አብ ለእግዚእነ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 ኢየሱስ ክርስቶስ እስመ አልቦ ውስተ ህላዌሁ</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አመክንዮ።</a:t>
            </a:r>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የአምላካችን የመድኃኒታችን የኢየሱስ ክርስቶስ አባት በሚሆን ፍጥረቱን ሁሉ በፈጠረ በአንድ አምላክ እናምናለን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በባሕርዩ ምክንያት የለበትም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one God, maker of all creation. Father of our Lord and our God our </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 because his nature is unsearchable.</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7435277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1593" y="548696"/>
            <a:ext cx="11468814" cy="2800767"/>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አስቀድመን እንደተናገርን በዘመኑ ሁሉ ይኖራል እንጂ ጥንት ወይም ፍጻሜ የለውምና፤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የማይጠፋ ብርሃን አለው፤ ወደ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ርሱም መቅረብ የሚቻለው የለም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Rectangle 4"/>
          <p:cNvSpPr/>
          <p:nvPr/>
        </p:nvSpPr>
        <p:spPr>
          <a:xfrm>
            <a:off x="225116" y="3509334"/>
            <a:ext cx="11468813" cy="1754326"/>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As we have before declared, he is without beginning and without end, but he is ever living, and he has light which is never extinguished, and he can never be approached.</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221</a:t>
            </a:fld>
            <a:endParaRPr lang="en-US"/>
          </a:p>
        </p:txBody>
      </p:sp>
    </p:spTree>
    <p:extLst>
      <p:ext uri="{BB962C8B-B14F-4D97-AF65-F5344CB8AC3E}">
        <p14:creationId xmlns:p14="http://schemas.microsoft.com/office/powerpoint/2010/main" val="324068751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8" y="3777760"/>
            <a:ext cx="11759164" cy="2203167"/>
          </a:xfrm>
          <a:prstGeom prst="rect">
            <a:avLst/>
          </a:prstGeom>
        </p:spPr>
        <p:txBody>
          <a:bodyPr wrap="square">
            <a:spAutoFit/>
          </a:bodyPr>
          <a:lstStyle/>
          <a:p>
            <a:r>
              <a:rPr lang="en-US" sz="3429" b="1" dirty="0">
                <a:solidFill>
                  <a:srgbClr val="FFFF00"/>
                </a:solidFill>
                <a:latin typeface="Abyssinica SIL" pitchFamily="2" charset="0"/>
                <a:ea typeface="Abyssinica SIL" pitchFamily="2" charset="0"/>
                <a:cs typeface="Abyssinica SIL" pitchFamily="2" charset="0"/>
              </a:rPr>
              <a:t>He is not two or three, and no addition can be made to him, but he is only one, living for ever, because he is not hidden that he cannot be known, but we know him perfectly through the law and the prophets, that he is almighty and has authority over all the creation.</a:t>
            </a:r>
          </a:p>
        </p:txBody>
      </p:sp>
      <p:sp>
        <p:nvSpPr>
          <p:cNvPr id="5" name="Rectangle 4"/>
          <p:cNvSpPr/>
          <p:nvPr/>
        </p:nvSpPr>
        <p:spPr>
          <a:xfrm>
            <a:off x="216418" y="-6444"/>
            <a:ext cx="11759164"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ሦስተኛም አይደለም፤ </a:t>
            </a:r>
            <a:r>
              <a:rPr lang="x-non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ይጨመርበትም፤ ብቻውን ለዘላለሙ የሚኖር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የማይታወቅ የተሰወረ አያደለምና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ሁሉን የያዘና ከፍጥረቱም ሁሉ በላይ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የሠለጠነ መሆኑን በኦሪትና በነቢያት ፈጽመን አወቅነው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222</a:t>
            </a:fld>
            <a:endParaRPr lang="en-US"/>
          </a:p>
        </p:txBody>
      </p:sp>
    </p:spTree>
    <p:extLst>
      <p:ext uri="{BB962C8B-B14F-4D97-AF65-F5344CB8AC3E}">
        <p14:creationId xmlns:p14="http://schemas.microsoft.com/office/powerpoint/2010/main" val="51015279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06" y="162566"/>
            <a:ext cx="11613989" cy="2554545"/>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የመድኃኒታችን የኢየሱስ ክርስቶስ አባት እግዚአብሔር አንድ ነው፤ ዓለም ሳይፈጠር የተወለደ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ከርሱ ጋራ የተካከለ የሚሆን አንድ ልጅ፤ ሠራዊትንና ሢመታትን ሥልጣናትንም ሁሉ የፈጠረ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223</a:t>
            </a:fld>
            <a:endParaRPr lang="en-US"/>
          </a:p>
        </p:txBody>
      </p:sp>
      <p:sp>
        <p:nvSpPr>
          <p:cNvPr id="5" name="Rectangle 4"/>
          <p:cNvSpPr/>
          <p:nvPr/>
        </p:nvSpPr>
        <p:spPr>
          <a:xfrm>
            <a:off x="361593" y="2775114"/>
            <a:ext cx="11468814" cy="2308324"/>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One God, Father of our Lord and our Savior Jesus Christ, who was begotten before the creation of the world, the only</a:t>
            </a:r>
            <a:r>
              <a:rPr lang="x-none" sz="3600" b="1" dirty="0">
                <a:solidFill>
                  <a:srgbClr val="FFFF00"/>
                </a:solidFill>
                <a:latin typeface="Abyssinica SIL" pitchFamily="2" charset="0"/>
                <a:ea typeface="Abyssinica SIL" pitchFamily="2" charset="0"/>
                <a:cs typeface="Abyssinica SIL" pitchFamily="2" charset="0"/>
              </a:rPr>
              <a:t> </a:t>
            </a:r>
            <a:r>
              <a:rPr lang="en-US" sz="3600" b="1" dirty="0">
                <a:solidFill>
                  <a:srgbClr val="FFFF00"/>
                </a:solidFill>
                <a:latin typeface="Abyssinica SIL" pitchFamily="2" charset="0"/>
                <a:ea typeface="Abyssinica SIL" pitchFamily="2" charset="0"/>
                <a:cs typeface="Abyssinica SIL" pitchFamily="2" charset="0"/>
              </a:rPr>
              <a:t>begotten Son coequal with him, creator of all the hosts, the principalities and the dominions:</a:t>
            </a:r>
          </a:p>
        </p:txBody>
      </p:sp>
    </p:spTree>
    <p:extLst>
      <p:ext uri="{BB962C8B-B14F-4D97-AF65-F5344CB8AC3E}">
        <p14:creationId xmlns:p14="http://schemas.microsoft.com/office/powerpoint/2010/main" val="242369251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4318" y="3328980"/>
            <a:ext cx="11613988" cy="2437590"/>
          </a:xfrm>
          <a:prstGeom prst="rect">
            <a:avLst/>
          </a:prstGeom>
        </p:spPr>
        <p:txBody>
          <a:bodyPr wrap="square">
            <a:spAutoFit/>
          </a:bodyPr>
          <a:lstStyle/>
          <a:p>
            <a:r>
              <a:rPr lang="en-US" sz="3810" b="1" dirty="0">
                <a:solidFill>
                  <a:srgbClr val="FFFF00"/>
                </a:solidFill>
                <a:latin typeface="Abyssinica SIL" pitchFamily="2" charset="0"/>
                <a:ea typeface="Abyssinica SIL" pitchFamily="2" charset="0"/>
                <a:cs typeface="Abyssinica SIL" pitchFamily="2" charset="0"/>
              </a:rPr>
              <a:t>Who in the last days was pleased to become man, and took flesh from our Lady Mary, the holy Virgin, without Me seed of man, and grew like men yet without sin or evil; neither was guile found in his mouth.</a:t>
            </a:r>
          </a:p>
        </p:txBody>
      </p:sp>
      <p:sp>
        <p:nvSpPr>
          <p:cNvPr id="5" name="Rectangle 4"/>
          <p:cNvSpPr/>
          <p:nvPr/>
        </p:nvSpPr>
        <p:spPr>
          <a:xfrm>
            <a:off x="314317" y="158881"/>
            <a:ext cx="11613989"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በኋለኛው ዘመን ሰው ይሆን ዘንድ የወደደ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ያለ ዘርዐ ብእሲ ቅድስት ከምትሆን ከእመቤታችን ከድንግል ማርያም ሥጋን 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ያለ ኃጢአትና ያለ በደል እንደ ሰው አደገ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በአንደበቱም ሐሰት የለበትም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224</a:t>
            </a:fld>
            <a:endParaRPr lang="en-US"/>
          </a:p>
        </p:txBody>
      </p:sp>
    </p:spTree>
    <p:extLst>
      <p:ext uri="{BB962C8B-B14F-4D97-AF65-F5344CB8AC3E}">
        <p14:creationId xmlns:p14="http://schemas.microsoft.com/office/powerpoint/2010/main" val="406904399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470" y="3762645"/>
            <a:ext cx="11613988" cy="2437527"/>
          </a:xfrm>
          <a:prstGeom prst="rect">
            <a:avLst/>
          </a:prstGeom>
        </p:spPr>
        <p:txBody>
          <a:bodyPr wrap="square">
            <a:spAutoFit/>
          </a:bodyPr>
          <a:lstStyle/>
          <a:p>
            <a:r>
              <a:rPr lang="en-US" sz="3048" b="1" dirty="0">
                <a:solidFill>
                  <a:srgbClr val="FFFF00"/>
                </a:solidFill>
                <a:latin typeface="Abyssinica SIL" pitchFamily="2" charset="0"/>
                <a:ea typeface="Abyssinica SIL" pitchFamily="2" charset="0"/>
                <a:cs typeface="Abyssinica SIL" pitchFamily="2" charset="0"/>
              </a:rPr>
              <a:t>Then he suffered, died in the flesh, rose from the dead on the third day, ascended unto heaven to the Father who sent him, sat down at the right hand of Power, sent to us the </a:t>
            </a:r>
            <a:r>
              <a:rPr lang="en-US" sz="3048" b="1" dirty="0" err="1">
                <a:solidFill>
                  <a:srgbClr val="FFFF00"/>
                </a:solidFill>
                <a:latin typeface="Abyssinica SIL" pitchFamily="2" charset="0"/>
                <a:ea typeface="Abyssinica SIL" pitchFamily="2" charset="0"/>
                <a:cs typeface="Abyssinica SIL" pitchFamily="2" charset="0"/>
              </a:rPr>
              <a:t>Paraclete</a:t>
            </a:r>
            <a:r>
              <a:rPr lang="en-US" sz="3048" b="1" dirty="0">
                <a:solidFill>
                  <a:srgbClr val="FFFF00"/>
                </a:solidFill>
                <a:latin typeface="Abyssinica SIL" pitchFamily="2" charset="0"/>
                <a:ea typeface="Abyssinica SIL" pitchFamily="2" charset="0"/>
                <a:cs typeface="Abyssinica SIL" pitchFamily="2" charset="0"/>
              </a:rPr>
              <a:t>, the Holy Spirit, who proceeds from the Father, and saved all the world, and who is co-eternal with the Father and the Son.</a:t>
            </a:r>
          </a:p>
        </p:txBody>
      </p:sp>
      <p:sp>
        <p:nvSpPr>
          <p:cNvPr id="5" name="Rectangle 4"/>
          <p:cNvSpPr/>
          <p:nvPr/>
        </p:nvSpPr>
        <p:spPr>
          <a:xfrm>
            <a:off x="289006" y="76200"/>
            <a:ext cx="11613988"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ከዚህ በኋላ በሥጋ ታመመ፤ ሞተም፤ በሦስተኛውም ቀን ከሙታን ተለይቶ ተነሣ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ወደ ላከውም ወደ አብ ወደ ሰማይ ዐረገ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ኃይል ባለውም ቀኝ ተቀመጠ፤ ከአብ የሠረፀ ጰራቅሊጦስ መንፈስ ቅዱስን ሰደደልን፤ ዓለሙንም ሁሉ አዳነ፤ ከአብና ከወልድ ጋራ ህልው የሚሆን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225</a:t>
            </a:fld>
            <a:endParaRPr lang="en-US" dirty="0"/>
          </a:p>
        </p:txBody>
      </p:sp>
    </p:spTree>
    <p:extLst>
      <p:ext uri="{BB962C8B-B14F-4D97-AF65-F5344CB8AC3E}">
        <p14:creationId xmlns:p14="http://schemas.microsoft.com/office/powerpoint/2010/main" val="210494678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06" y="197347"/>
            <a:ext cx="11686576"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የእግዚአብሔር ፍጥረት ሁሉ በጎ እንደ ሆነ የሚጣልም እንደ ሌለ እንናገራለን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የሥጋ ሕይወት የምትሆን ነፍስ ግን ንጽሕት ቅድስት ናት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እኛስ ጋብቻ ንጹሕ እንደ ሆነ ልደትም ርኵሰት እንደሌለበት እንናገራለን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ሕዝቡ ይበዙ ዘንድ እግዚአብሔር አዳምንና ሔዋንን ፈጥሯቸዋልና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89006" y="3919478"/>
            <a:ext cx="11686576" cy="1968488"/>
          </a:xfrm>
          <a:prstGeom prst="rect">
            <a:avLst/>
          </a:prstGeom>
        </p:spPr>
        <p:txBody>
          <a:bodyPr wrap="square">
            <a:spAutoFit/>
          </a:bodyPr>
          <a:lstStyle/>
          <a:p>
            <a:r>
              <a:rPr lang="en-US" sz="3048" b="1" dirty="0">
                <a:solidFill>
                  <a:srgbClr val="FFFF00"/>
                </a:solidFill>
                <a:latin typeface="Abyssinica SIL" pitchFamily="2" charset="0"/>
                <a:ea typeface="Abyssinica SIL" pitchFamily="2" charset="0"/>
                <a:cs typeface="Abyssinica SIL" pitchFamily="2" charset="0"/>
              </a:rPr>
              <a:t>We say further that all the creatures of God are good and there is nothing to be repented of, and the spirit, the life of the body, is pure and holy in all.</a:t>
            </a:r>
            <a:r>
              <a:rPr lang="x-none" sz="3048" b="1" dirty="0">
                <a:solidFill>
                  <a:srgbClr val="FFFF00"/>
                </a:solidFill>
                <a:latin typeface="Abyssinica SIL" pitchFamily="2" charset="0"/>
                <a:ea typeface="Abyssinica SIL" pitchFamily="2" charset="0"/>
                <a:cs typeface="Abyssinica SIL" pitchFamily="2" charset="0"/>
              </a:rPr>
              <a:t> </a:t>
            </a:r>
            <a:r>
              <a:rPr lang="en-US" sz="3048" b="1" dirty="0">
                <a:solidFill>
                  <a:srgbClr val="FFFF00"/>
                </a:solidFill>
                <a:latin typeface="Abyssinica SIL" pitchFamily="2" charset="0"/>
                <a:ea typeface="Abyssinica SIL" pitchFamily="2" charset="0"/>
                <a:cs typeface="Abyssinica SIL" pitchFamily="2" charset="0"/>
              </a:rPr>
              <a:t>And we say that marriage is pure and childbirth is undefiled because God created Adam and Eve to multiply. </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226</a:t>
            </a:fld>
            <a:endParaRPr lang="en-US"/>
          </a:p>
        </p:txBody>
      </p:sp>
    </p:spTree>
    <p:extLst>
      <p:ext uri="{BB962C8B-B14F-4D97-AF65-F5344CB8AC3E}">
        <p14:creationId xmlns:p14="http://schemas.microsoft.com/office/powerpoint/2010/main" val="53105921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9" y="3558125"/>
            <a:ext cx="11759163" cy="2203167"/>
          </a:xfrm>
          <a:prstGeom prst="rect">
            <a:avLst/>
          </a:prstGeom>
        </p:spPr>
        <p:txBody>
          <a:bodyPr wrap="square">
            <a:spAutoFit/>
          </a:bodyPr>
          <a:lstStyle/>
          <a:p>
            <a:r>
              <a:rPr lang="en-US" sz="3429" b="1" dirty="0">
                <a:solidFill>
                  <a:srgbClr val="FFFF00"/>
                </a:solidFill>
                <a:latin typeface="Abyssinica SIL" pitchFamily="2" charset="0"/>
                <a:ea typeface="Abyssinica SIL" pitchFamily="2" charset="0"/>
                <a:cs typeface="Abyssinica SIL" pitchFamily="2" charset="0"/>
              </a:rPr>
              <a:t>We understand further that there is in our body a soul which is immortal and does not perish with the body.</a:t>
            </a:r>
            <a:r>
              <a:rPr lang="x-none" sz="3429" b="1" dirty="0">
                <a:solidFill>
                  <a:srgbClr val="FFFF00"/>
                </a:solidFill>
                <a:latin typeface="Abyssinica SIL" pitchFamily="2" charset="0"/>
                <a:ea typeface="Abyssinica SIL" pitchFamily="2" charset="0"/>
                <a:cs typeface="Abyssinica SIL" pitchFamily="2" charset="0"/>
              </a:rPr>
              <a:t> </a:t>
            </a:r>
            <a:r>
              <a:rPr lang="en-US" sz="3429" b="1" dirty="0">
                <a:solidFill>
                  <a:srgbClr val="FFFF00"/>
                </a:solidFill>
                <a:latin typeface="Abyssinica SIL" pitchFamily="2" charset="0"/>
                <a:ea typeface="Abyssinica SIL" pitchFamily="2" charset="0"/>
                <a:cs typeface="Abyssinica SIL" pitchFamily="2" charset="0"/>
              </a:rPr>
              <a:t>We repudiate all the works of heretics and all schisms and transgression of the law, because they are for us impure.</a:t>
            </a:r>
          </a:p>
        </p:txBody>
      </p:sp>
      <p:sp>
        <p:nvSpPr>
          <p:cNvPr id="5" name="Rectangle 4"/>
          <p:cNvSpPr/>
          <p:nvPr/>
        </p:nvSpPr>
        <p:spPr>
          <a:xfrm>
            <a:off x="216418" y="126425"/>
            <a:ext cx="11759164" cy="3600986"/>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ከሥጋ ጋራ የማትሞትና የማትበሰብስ ነፍስ በሥጋችን እንዳለን እናስተውል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እኛስ የሃይማኖት ለዋጮችን ሥራቸውን እንጸየፋለን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መለየታቸውንም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መለወጣቸውንም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እነርሱ በኛ ዘንድ የረከሱ ናቸውና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227</a:t>
            </a:fld>
            <a:endParaRPr lang="en-US" dirty="0"/>
          </a:p>
        </p:txBody>
      </p:sp>
    </p:spTree>
    <p:extLst>
      <p:ext uri="{BB962C8B-B14F-4D97-AF65-F5344CB8AC3E}">
        <p14:creationId xmlns:p14="http://schemas.microsoft.com/office/powerpoint/2010/main" val="37563182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6760" y="3282141"/>
            <a:ext cx="11468813" cy="1851276"/>
          </a:xfrm>
          <a:prstGeom prst="rect">
            <a:avLst/>
          </a:prstGeom>
        </p:spPr>
        <p:txBody>
          <a:bodyPr wrap="square">
            <a:spAutoFit/>
          </a:bodyPr>
          <a:lstStyle/>
          <a:p>
            <a:r>
              <a:rPr lang="en-US" sz="3810" b="1" dirty="0">
                <a:solidFill>
                  <a:srgbClr val="FFFF00"/>
                </a:solidFill>
                <a:latin typeface="Abyssinica SIL" pitchFamily="2" charset="0"/>
                <a:ea typeface="Abyssinica SIL" pitchFamily="2" charset="0"/>
                <a:cs typeface="Abyssinica SIL" pitchFamily="2" charset="0"/>
              </a:rPr>
              <a:t>We also believe in the resurrection of the dead, the righteous and sinners; and in the day of judgment, when everyone will be recompensed according to his deeds.</a:t>
            </a:r>
          </a:p>
        </p:txBody>
      </p:sp>
      <p:sp>
        <p:nvSpPr>
          <p:cNvPr id="5" name="Rectangle 4"/>
          <p:cNvSpPr/>
          <p:nvPr/>
        </p:nvSpPr>
        <p:spPr>
          <a:xfrm>
            <a:off x="434180" y="235153"/>
            <a:ext cx="11468814" cy="3046988"/>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የሞቱ የጻድቃንና የኃጥኣን ትንሣኤ እንዳለ እናምናለን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ሁሉ እንደ ሥራው ፍዳውን የሚቀበልበት የፍርድ ቀንም እንዳለ እናምናለን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228</a:t>
            </a:fld>
            <a:endParaRPr lang="en-US" dirty="0"/>
          </a:p>
        </p:txBody>
      </p:sp>
    </p:spTree>
    <p:extLst>
      <p:ext uri="{BB962C8B-B14F-4D97-AF65-F5344CB8AC3E}">
        <p14:creationId xmlns:p14="http://schemas.microsoft.com/office/powerpoint/2010/main" val="70437717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1434" y="162566"/>
            <a:ext cx="11541401" cy="329320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ክርስቶስ ሰው ከመሆኑ የተነሣ ምን ምን ሕፀ</a:t>
            </a:r>
            <a:r>
              <a:rPr lang="x-non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እንደሌለበት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በእውነት ሰው የሆነ የእግዚአብሔር ቃል 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የአብ ሊቀ ካህናት የሚሆን እርሱ የሰውን</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en-AE"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አስታረቀ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60018" y="3489278"/>
            <a:ext cx="11788151" cy="2308324"/>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We also believe that Christ is not in the least degree inferior because of his incarnation, but he is God the Word who truly became man, and reconciled mankind to God being the High-Priest of the Father.</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229</a:t>
            </a:fld>
            <a:endParaRPr lang="en-US"/>
          </a:p>
        </p:txBody>
      </p:sp>
    </p:spTree>
    <p:extLst>
      <p:ext uri="{BB962C8B-B14F-4D97-AF65-F5344CB8AC3E}">
        <p14:creationId xmlns:p14="http://schemas.microsoft.com/office/powerpoint/2010/main" val="382194705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0481" y="3692160"/>
            <a:ext cx="11759164" cy="2800767"/>
          </a:xfrm>
          <a:prstGeom prst="rect">
            <a:avLst/>
          </a:prstGeom>
        </p:spPr>
        <p:txBody>
          <a:bodyPr wrap="square">
            <a:spAutoFit/>
          </a:bodyPr>
          <a:lstStyle/>
          <a:p>
            <a:r>
              <a:rPr lang="en-US" sz="4400" b="1" dirty="0">
                <a:solidFill>
                  <a:srgbClr val="FFFF00"/>
                </a:solidFill>
                <a:latin typeface="Abyssinica SIL" pitchFamily="2" charset="0"/>
                <a:ea typeface="Abyssinica SIL" pitchFamily="2" charset="0"/>
                <a:cs typeface="Abyssinica SIL" pitchFamily="2" charset="0"/>
              </a:rPr>
              <a:t>Henceforth let us not be circumcised like the Jews. We know that he who had to fulfill the law and the prophets has already come.</a:t>
            </a:r>
          </a:p>
        </p:txBody>
      </p:sp>
      <p:sp>
        <p:nvSpPr>
          <p:cNvPr id="5" name="Rectangle 4"/>
          <p:cNvSpPr/>
          <p:nvPr/>
        </p:nvSpPr>
        <p:spPr>
          <a:xfrm>
            <a:off x="383069" y="961028"/>
            <a:ext cx="11613989" cy="2731132"/>
          </a:xfrm>
          <a:prstGeom prst="rect">
            <a:avLst/>
          </a:prstGeom>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እንደ አይሁድ አንገዘር</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ኦሪትንና 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ያትን የሚፈጽማቸው እንደመጣ</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እናውቃለን።</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230</a:t>
            </a:fld>
            <a:endParaRPr lang="en-US"/>
          </a:p>
        </p:txBody>
      </p:sp>
    </p:spTree>
    <p:extLst>
      <p:ext uri="{BB962C8B-B14F-4D97-AF65-F5344CB8AC3E}">
        <p14:creationId xmlns:p14="http://schemas.microsoft.com/office/powerpoint/2010/main" val="91441349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8" y="1431883"/>
            <a:ext cx="11759164" cy="2308324"/>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አሕዛብ ሁሉ የርሱን መምጣት ተስፋ የሚያደርጉት ኢየሱስ ክርስቶስ ከይሁዳ ከ</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እሴ</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ይም ሥር የተገኘ</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16418" y="3592868"/>
            <a:ext cx="11759164" cy="1938992"/>
          </a:xfrm>
          <a:prstGeom prst="rect">
            <a:avLst/>
          </a:prstGeom>
        </p:spPr>
        <p:txBody>
          <a:bodyPr wrap="square">
            <a:spAutoFit/>
          </a:bodyPr>
          <a:lstStyle/>
          <a:p>
            <a:r>
              <a:rPr lang="en-US" sz="4000" b="1" dirty="0">
                <a:solidFill>
                  <a:srgbClr val="FFFF00"/>
                </a:solidFill>
                <a:latin typeface="Abyssinica SIL" pitchFamily="2" charset="0"/>
                <a:ea typeface="Abyssinica SIL" pitchFamily="2" charset="0"/>
                <a:cs typeface="Abyssinica SIL" pitchFamily="2" charset="0"/>
              </a:rPr>
              <a:t>To him, for whose coming all people looked forward, Jesus Christ, who is descended from Judah, from the root of Jesse,</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231</a:t>
            </a:fld>
            <a:endParaRPr lang="en-US" dirty="0"/>
          </a:p>
        </p:txBody>
      </p:sp>
    </p:spTree>
    <p:extLst>
      <p:ext uri="{BB962C8B-B14F-4D97-AF65-F5344CB8AC3E}">
        <p14:creationId xmlns:p14="http://schemas.microsoft.com/office/powerpoint/2010/main" val="113742434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35153"/>
            <a:ext cx="11686576" cy="6678751"/>
          </a:xfrm>
          <a:prstGeom prst="rect">
            <a:avLst/>
          </a:prstGeom>
          <a:noFill/>
        </p:spPr>
        <p:txBody>
          <a:bodyPr wrap="square" rtlCol="0">
            <a:spAutoFit/>
          </a:bodyPr>
          <a:lstStyle/>
          <a:p>
            <a:pPr algn="ctr"/>
            <a:r>
              <a:rPr lang="en-US" sz="40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በዜማ</a:t>
            </a:r>
            <a:endParaRPr lang="en-AE" sz="40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ዘሥልጣኑ ዲበ መትከፍቱ ሎቱ ስብሐት ወአኮቴት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በይ ወባርኮት ውዳሴ ወማኅሌት ይእዜኒ ወዘልፈኒ ወለዓለመ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ሥልጣኑ በትከሻው ላይ የሆነ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ክብር ምስጋናና ገናንነት መመስገን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ለርሱ ይገባዋል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ለዘላላሙ</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Whose government is upon his shoulder: to Him be glory, thanksgiving, greatness,, blessing, praise, song, both now and ever and world without end</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Slide Number Placeholder 6">
            <a:extLst>
              <a:ext uri="{FF2B5EF4-FFF2-40B4-BE49-F238E27FC236}">
                <a16:creationId xmlns:a16="http://schemas.microsoft.com/office/drawing/2014/main" id="{6D18F590-6516-6ED9-D2B4-BE46EA7251A3}"/>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232</a:t>
            </a:fld>
            <a:endParaRPr lang="en-US" dirty="0"/>
          </a:p>
        </p:txBody>
      </p:sp>
    </p:spTree>
    <p:extLst>
      <p:ext uri="{BB962C8B-B14F-4D97-AF65-F5344CB8AC3E}">
        <p14:creationId xmlns:p14="http://schemas.microsoft.com/office/powerpoint/2010/main" val="314674092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8B2518-65BB-313F-0F42-342CBD46F4A3}"/>
              </a:ext>
            </a:extLst>
          </p:cNvPr>
          <p:cNvSpPr/>
          <p:nvPr/>
        </p:nvSpPr>
        <p:spPr>
          <a:xfrm>
            <a:off x="216418" y="17391"/>
            <a:ext cx="11613989" cy="9199441"/>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የሆነ ከቍርባኑ ይቀበል፤ ንጹሕ ያልሆነ ግን አይቀበል፤ ለሰይጣንና ለመ</a:t>
            </a:r>
            <a:r>
              <a:rPr lang="en-US" sz="4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ልእ</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ክተኞቹ በተዘጋጀ በመለኮት እሳት እንዳይቃጠል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በልቡናው ቂምን የያዘ ልዩ አሳብና ዝሙትም ያለበት ቢኖር አይቅረብ</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that is pure let him receive of oblation and he that is not pure let him not receive it, that he may not be consumed by the fire of the godhead which is prepared for the devil and his angles. Who so hath in him strange thoughts and fornication let him not draw nigh.</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1CB19257-2FB1-18F4-1AFC-F54455235F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233</a:t>
            </a:fld>
            <a:endParaRPr lang="en-US" dirty="0"/>
          </a:p>
        </p:txBody>
      </p:sp>
    </p:spTree>
    <p:extLst>
      <p:ext uri="{BB962C8B-B14F-4D97-AF65-F5344CB8AC3E}">
        <p14:creationId xmlns:p14="http://schemas.microsoft.com/office/powerpoint/2010/main" val="253635045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44061"/>
            <a:ext cx="11686576" cy="6309420"/>
          </a:xfrm>
          <a:prstGeom prst="rect">
            <a:avLst/>
          </a:prstGeom>
        </p:spPr>
        <p:txBody>
          <a:bodyPr wrap="square">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እጄን ከአፈአዊ እድፍ ንጹሕ እንዳዳረግሁ እንደዚሁም ከሁላችሁ ደም ንጹሕ ነኝ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ደፍራችሁ ወደ ክርስቶስ ሥጋና ደም ብትቀርቡ ከርሱ ለመቀበላችሁ መተላለፍ የለብኝም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 have cleansed my hands from outward pollution, so also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am pure from the blood of you all. If you presumptuously draw night to the body and blood of Christ I will not be responsible for your reception thereof.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664AB3F1-9036-C3F4-ABBB-68BD0C85A34C}"/>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234</a:t>
            </a:fld>
            <a:endParaRPr lang="en-US" dirty="0"/>
          </a:p>
        </p:txBody>
      </p:sp>
    </p:spTree>
    <p:extLst>
      <p:ext uri="{BB962C8B-B14F-4D97-AF65-F5344CB8AC3E}">
        <p14:creationId xmlns:p14="http://schemas.microsoft.com/office/powerpoint/2010/main" val="385148850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ABBFC9-78F5-5D74-843D-5A5E8CCC0925}"/>
              </a:ext>
            </a:extLst>
          </p:cNvPr>
          <p:cNvSpPr txBox="1"/>
          <p:nvPr/>
        </p:nvSpPr>
        <p:spPr>
          <a:xfrm>
            <a:off x="216418" y="264750"/>
            <a:ext cx="11759164" cy="5262979"/>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ኃጢአታችሁ በራሳችሁ ይመለሳል እንጂ፤ በንጽሕና ሆናችሁ ባትቀርቡ እኔ ከበደላችሁ ንጹሕ ነኝ።</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 am pure of your wickedness, but your sin will return upon your head if you do not draw night in purity.</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a16="http://schemas.microsoft.com/office/drawing/2014/main" id="{1F982410-29FC-816E-3254-2521D0E418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235</a:t>
            </a:fld>
            <a:endParaRPr lang="en-US" dirty="0"/>
          </a:p>
        </p:txBody>
      </p:sp>
    </p:spTree>
    <p:extLst>
      <p:ext uri="{BB962C8B-B14F-4D97-AF65-F5344CB8AC3E}">
        <p14:creationId xmlns:p14="http://schemas.microsoft.com/office/powerpoint/2010/main" val="334616073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5" y="17391"/>
            <a:ext cx="11808312" cy="7001917"/>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የካህኑን ቃል ያቃለለ ወይም የሳቀና የተነጋገረ ወይም በቤተ ክርስቲያን ውስጥ በክፋት የቆመ ቢኖር ጌታችንን ኢየሱስ ክርስቶስን እንዳሳዘነው በእርሱም እንደተነሳሳ ይወቅ ይረዳ</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there be any who disdains this word of the priest or laughs or speaks or stands in the church in an evil manner, let him know and understand that he is provoking to wrath our Lord Jesus Christ,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9F9D02DE-7AEC-FB1D-601B-69E6C99955E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236</a:t>
            </a:fld>
            <a:endParaRPr lang="en-US" dirty="0"/>
          </a:p>
        </p:txBody>
      </p:sp>
    </p:spTree>
    <p:extLst>
      <p:ext uri="{BB962C8B-B14F-4D97-AF65-F5344CB8AC3E}">
        <p14:creationId xmlns:p14="http://schemas.microsoft.com/office/powerpoint/2010/main" val="47003730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801A6B-6F5D-AAB6-E33D-3F125D12E523}"/>
              </a:ext>
            </a:extLst>
          </p:cNvPr>
          <p:cNvSpPr txBox="1"/>
          <p:nvPr/>
        </p:nvSpPr>
        <p:spPr>
          <a:xfrm>
            <a:off x="216419" y="235153"/>
            <a:ext cx="11759163" cy="5447645"/>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በረከት ፈንታ መርገምን ስለ ኃጢአት ሥርየት ፈንታም ገሃነመ እሳትን ከእግዚአብሔር ዘንድ ይቀበላል።</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bringing upon himself a curse instead of a blessing, and will get from God the fire of hell instead of the remission of sin.</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00B0F0"/>
              </a:solidFill>
            </a:endParaRPr>
          </a:p>
        </p:txBody>
      </p:sp>
      <p:sp>
        <p:nvSpPr>
          <p:cNvPr id="5" name="Slide Number Placeholder 6">
            <a:extLst>
              <a:ext uri="{FF2B5EF4-FFF2-40B4-BE49-F238E27FC236}">
                <a16:creationId xmlns:a16="http://schemas.microsoft.com/office/drawing/2014/main" id="{30E4480B-C1E2-AAC3-D680-CE0CBE405476}"/>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237</a:t>
            </a:fld>
            <a:endParaRPr lang="en-US" dirty="0"/>
          </a:p>
        </p:txBody>
      </p:sp>
    </p:spTree>
    <p:extLst>
      <p:ext uri="{BB962C8B-B14F-4D97-AF65-F5344CB8AC3E}">
        <p14:creationId xmlns:p14="http://schemas.microsoft.com/office/powerpoint/2010/main" val="151537072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en-US"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en-US"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238</a:t>
            </a:fld>
            <a:endParaRPr lang="en-US" dirty="0"/>
          </a:p>
        </p:txBody>
      </p:sp>
    </p:spTree>
    <p:extLst>
      <p:ext uri="{BB962C8B-B14F-4D97-AF65-F5344CB8AC3E}">
        <p14:creationId xmlns:p14="http://schemas.microsoft.com/office/powerpoint/2010/main" val="132302232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239</a:t>
            </a:fld>
            <a:endParaRPr lang="en-US" dirty="0"/>
          </a:p>
        </p:txBody>
      </p:sp>
    </p:spTree>
    <p:extLst>
      <p:ext uri="{BB962C8B-B14F-4D97-AF65-F5344CB8AC3E}">
        <p14:creationId xmlns:p14="http://schemas.microsoft.com/office/powerpoint/2010/main" val="404380764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2FC304-F688-8084-C82D-32EC0E0A405D}"/>
              </a:ext>
            </a:extLst>
          </p:cNvPr>
          <p:cNvSpPr txBox="1"/>
          <p:nvPr/>
        </p:nvSpPr>
        <p:spPr>
          <a:xfrm>
            <a:off x="1740754" y="1178790"/>
            <a:ext cx="8697895" cy="5556970"/>
          </a:xfrm>
          <a:prstGeom prst="rect">
            <a:avLst/>
          </a:prstGeom>
          <a:noFill/>
        </p:spPr>
        <p:txBody>
          <a:bodyPr wrap="square">
            <a:spAutoFit/>
          </a:bodyPr>
          <a:lstStyle/>
          <a:p>
            <a:pPr algn="ctr"/>
            <a:r>
              <a:rPr lang="am-ET"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አምኃ</a:t>
            </a:r>
            <a:endParaRPr lang="en-AE"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የስጦታ ጸሎት</a:t>
            </a:r>
            <a:endParaRPr lang="en-AE"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Salutation</a:t>
            </a:r>
            <a:endParaRPr lang="am-ET"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a16="http://schemas.microsoft.com/office/drawing/2014/main" id="{A9337B7B-7F63-3CD0-0095-097689818BD8}"/>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240</a:t>
            </a:fld>
            <a:endParaRPr lang="en-US" dirty="0"/>
          </a:p>
        </p:txBody>
      </p:sp>
    </p:spTree>
    <p:extLst>
      <p:ext uri="{BB962C8B-B14F-4D97-AF65-F5344CB8AC3E}">
        <p14:creationId xmlns:p14="http://schemas.microsoft.com/office/powerpoint/2010/main" val="153987417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98132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D56563-995C-49F2-1B36-1653C68FEE4F}"/>
              </a:ext>
            </a:extLst>
          </p:cNvPr>
          <p:cNvSpPr txBox="1"/>
          <p:nvPr/>
        </p:nvSpPr>
        <p:spPr>
          <a:xfrm>
            <a:off x="216418" y="170726"/>
            <a:ext cx="11686576" cy="7171194"/>
          </a:xfrm>
          <a:prstGeom prst="rect">
            <a:avLst/>
          </a:prstGeom>
          <a:noFill/>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ዘለዓለም ዘለሐኮ ለሰብእ እንበለ ሙስና ሞተ ዘቦአ ቀዳሚ በቅን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 ሰይጣን አብጠልከ በምጽአቱ ለሕያው ወልድከ እግዚእነ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ገናና የምትሆን እግዚአብሔር ሆይ! ያለጥፋት ሰውን የፈጠርኸው አስቀድሞ በሰይጣን ቅን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የገባውን ሞት ሕያው በሚሆን ልጅህ በጌታችን መድኃኒታችን በኢየሱስ ክርስቶስ መምጣት አጠፋህ።</a:t>
            </a: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great eternal, who did form man incorrupt, Thou did abolish death that came first through the envy of Satan, by the advent of Thy living Son our Lord, God, and Saviour Jesus Christ.</a:t>
            </a:r>
          </a:p>
        </p:txBody>
      </p:sp>
      <p:sp>
        <p:nvSpPr>
          <p:cNvPr id="5" name="Slide Number Placeholder 6">
            <a:extLst>
              <a:ext uri="{FF2B5EF4-FFF2-40B4-BE49-F238E27FC236}">
                <a16:creationId xmlns:a16="http://schemas.microsoft.com/office/drawing/2014/main" id="{3E4B2446-2ACA-3420-9764-2CB20880454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242</a:t>
            </a:fld>
            <a:endParaRPr lang="en-US" dirty="0"/>
          </a:p>
        </p:txBody>
      </p:sp>
    </p:spTree>
    <p:extLst>
      <p:ext uri="{BB962C8B-B14F-4D97-AF65-F5344CB8AC3E}">
        <p14:creationId xmlns:p14="http://schemas.microsoft.com/office/powerpoint/2010/main" val="420765026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6BBAC7-5725-088E-25EA-7102B4A3412D}"/>
              </a:ext>
            </a:extLst>
          </p:cNvPr>
          <p:cNvSpPr txBox="1"/>
          <p:nvPr/>
        </p:nvSpPr>
        <p:spPr>
          <a:xfrm>
            <a:off x="216418" y="17391"/>
            <a:ext cx="11686576" cy="7498463"/>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ወመላዕከ ኵላ ምድረ ሰላመከ እንተ እም ሰማያ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እንተ ባቲ ሠራዊተ ሰማያት ይሴብሑከ እንዘ ይብሉ ስብሐት ለእግዚአብሔር በሰማያት፤ ወሰላም በምድር ሥምረቱ ለሰብእ።</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የሰማይ ሠራዊት እንዲህ እያሉ አንተን ያመሰገኑባትን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ከሰማይ የተገኘች ሰላምን በምድር ሁሉ መላህ</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ይገባል፤ በምድርም ሰላም የሰው ፈቃድ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Thou did fill all the earth with Thy peace which is from heaven wherein the armies of heaven glorify Thee saying: Glory to God in heaven and on earth peace, His goodwill toward men</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6">
            <a:extLst>
              <a:ext uri="{FF2B5EF4-FFF2-40B4-BE49-F238E27FC236}">
                <a16:creationId xmlns:a16="http://schemas.microsoft.com/office/drawing/2014/main" id="{D802AA75-F348-9071-960B-21F7ADD8996A}"/>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243</a:t>
            </a:fld>
            <a:endParaRPr lang="en-US" dirty="0"/>
          </a:p>
        </p:txBody>
      </p:sp>
    </p:spTree>
    <p:extLst>
      <p:ext uri="{BB962C8B-B14F-4D97-AF65-F5344CB8AC3E}">
        <p14:creationId xmlns:p14="http://schemas.microsoft.com/office/powerpoint/2010/main" val="24433921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
            <a:ext cx="11759164" cy="6309420"/>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ለእግዚአብሔር በሰማያት </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ወሰላም በምድር ሥምረቱ ለሰብእ</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በምድርም ሰላም የሰው ፈቃድ።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to God in heaven and on earth peace, His goodwill toward men.</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C2FCEEDD-455B-53CF-3103-81FFE453D61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244</a:t>
            </a:fld>
            <a:endParaRPr lang="en-US" dirty="0"/>
          </a:p>
        </p:txBody>
      </p:sp>
    </p:spTree>
    <p:extLst>
      <p:ext uri="{BB962C8B-B14F-4D97-AF65-F5344CB8AC3E}">
        <p14:creationId xmlns:p14="http://schemas.microsoft.com/office/powerpoint/2010/main" val="336245453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439475"/>
            <a:ext cx="11759164" cy="6617196"/>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ሰላም ፍጽምት ወፍቅር ተአምኁ በበይናቲክሙ በአምኃ ቅድሳት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ፍጽምት ስለምትሆን ሰላምና ፍቅር ጸልዩ</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እርስ በርሳችሁ በተለየች ሰላምታ እጅ ተነሳሱ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perfect peace and love.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0CA93707-D08F-6DF5-4C4B-D7EAB8D28F42}"/>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245</a:t>
            </a:fld>
            <a:endParaRPr lang="en-US" dirty="0"/>
          </a:p>
        </p:txBody>
      </p:sp>
    </p:spTree>
    <p:extLst>
      <p:ext uri="{BB962C8B-B14F-4D97-AF65-F5344CB8AC3E}">
        <p14:creationId xmlns:p14="http://schemas.microsoft.com/office/powerpoint/2010/main" val="194919265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89978"/>
            <a:ext cx="11686576" cy="6771084"/>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አምላክነ ረስየነ ድልዋነ ከመ ንትአ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 በበይናቲነ በአምኃ ቅድሳት።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እርስ በርሳችን በተለየች ሰላምታ እጅ እንነሳሳ ዘንድ የበቃን አድርገን።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our God, make us meet to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76D77A4D-7C22-6A11-E9E5-C7049E95E92F}"/>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246</a:t>
            </a:fld>
            <a:endParaRPr lang="en-US" dirty="0"/>
          </a:p>
        </p:txBody>
      </p:sp>
    </p:spTree>
    <p:extLst>
      <p:ext uri="{BB962C8B-B14F-4D97-AF65-F5344CB8AC3E}">
        <p14:creationId xmlns:p14="http://schemas.microsoft.com/office/powerpoint/2010/main" val="334969066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65E956-E6A2-4BCE-9FFC-6419BD70BEBE}"/>
              </a:ext>
            </a:extLst>
          </p:cNvPr>
          <p:cNvSpPr/>
          <p:nvPr/>
        </p:nvSpPr>
        <p:spPr>
          <a:xfrm>
            <a:off x="216418" y="188142"/>
            <a:ext cx="11686576" cy="6755696"/>
          </a:xfrm>
          <a:prstGeom prst="rect">
            <a:avLst/>
          </a:prstGeom>
        </p:spPr>
        <p:txBody>
          <a:bodyPr wrap="square">
            <a:spAutoFit/>
          </a:bodyPr>
          <a:lstStyle/>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ወንትመጦ እንበለ ኩነኔ እምሀብትከ ቅድስት እንተ ይእቲ እንበለ ሞት ሰማያዊት በኢየሱስ ክርስቶስ እግዚእነ ዘቦቱ ለከ ምስሌሁ ወምስለ ቅዱስ መንፈስ ስብሐት ወእ</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ኂ</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 ይእዜኒ ወዘልፈኒ ወለዓለመ ዓለም አሜን።</a:t>
            </a:r>
          </a:p>
          <a:p>
            <a:pPr defTabSz="914436">
              <a:defRPr/>
            </a:pPr>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ከምትሆን ስጦታህ ሳይፈረድብን እንቀበል፤ ይህችውም የማታልፍ ሰማያዊት ናት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በጌታችን በኢየሱስ ክርስቶስ በርሱ ያለ ክብር ጽንዕ ከርሱ ጋራ ከመንፈስ ቅዱስም ጋራ ለአንተ ይገባል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a:p>
            <a:pPr defTabSz="914436">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to partake, without condemnation, of Thy holy immortal heavenly gift, through Jesus Christ our Lord: Through whom to Thee with Him and with the Holy Spirit be glory and dominion, both now and ever and unto the ages of ages. Amen.</a:t>
            </a:r>
          </a:p>
        </p:txBody>
      </p:sp>
      <p:sp>
        <p:nvSpPr>
          <p:cNvPr id="4" name="Slide Number Placeholder 6">
            <a:extLst>
              <a:ext uri="{FF2B5EF4-FFF2-40B4-BE49-F238E27FC236}">
                <a16:creationId xmlns:a16="http://schemas.microsoft.com/office/drawing/2014/main" id="{FB2A5D83-14D1-C998-7EC3-678426C9C970}"/>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247</a:t>
            </a:fld>
            <a:endParaRPr lang="en-US" dirty="0"/>
          </a:p>
        </p:txBody>
      </p:sp>
    </p:spTree>
    <p:extLst>
      <p:ext uri="{BB962C8B-B14F-4D97-AF65-F5344CB8AC3E}">
        <p14:creationId xmlns:p14="http://schemas.microsoft.com/office/powerpoint/2010/main" val="240540859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836" y="916488"/>
            <a:ext cx="11804073" cy="1496051"/>
          </a:xfrm>
          <a:prstGeom prst="rect">
            <a:avLst/>
          </a:prstGeom>
        </p:spPr>
        <p:txBody>
          <a:bodyPr vert="horz" wrap="square" lIns="0" tIns="71120" rIns="0" bIns="0" rtlCol="0">
            <a:spAutoFit/>
          </a:bodyPr>
          <a:lstStyle/>
          <a:p>
            <a:pPr marL="182880" marR="5080">
              <a:lnSpc>
                <a:spcPts val="3670"/>
              </a:lnSpc>
              <a:spcBef>
                <a:spcPts val="560"/>
              </a:spcBef>
              <a:buClr>
                <a:srgbClr val="33CC33"/>
              </a:buClr>
              <a:tabLst>
                <a:tab pos="477520" algn="l"/>
              </a:tabLst>
            </a:pPr>
            <a:r>
              <a:rPr sz="4000" b="1" cap="all" dirty="0" err="1">
                <a:latin typeface="Abyssinica SIL"/>
                <a:ea typeface="Abyssinica SIL (Connected)" panose="02000000000000000000" pitchFamily="2" charset="0"/>
                <a:cs typeface="Abyssinica SIL (Connected)" panose="02000000000000000000" pitchFamily="2" charset="0"/>
              </a:rPr>
              <a:t>አኰቴተ</a:t>
            </a:r>
            <a:r>
              <a:rPr sz="4000" b="1" cap="all" dirty="0">
                <a:latin typeface="Abyssinica SIL"/>
                <a:ea typeface="Abyssinica SIL (Connected)" panose="02000000000000000000" pitchFamily="2" charset="0"/>
                <a:cs typeface="Abyssinica SIL (Connected)" panose="02000000000000000000" pitchFamily="2" charset="0"/>
              </a:rPr>
              <a:t> ቍርባን ዘአበዊነ ሐዋርያት  በረከተ </a:t>
            </a:r>
            <a:r>
              <a:rPr sz="4000" b="1" cap="all" dirty="0" err="1">
                <a:latin typeface="Abyssinica SIL"/>
                <a:ea typeface="Abyssinica SIL (Connected)" panose="02000000000000000000" pitchFamily="2" charset="0"/>
                <a:cs typeface="Abyssinica SIL (Connected)" panose="02000000000000000000" pitchFamily="2" charset="0"/>
              </a:rPr>
              <a:t>ጸሎቶሙ</a:t>
            </a:r>
            <a:r>
              <a:rPr sz="4000" b="1" cap="all" dirty="0">
                <a:latin typeface="Abyssinica SIL"/>
                <a:ea typeface="Abyssinica SIL (Connected)" panose="02000000000000000000" pitchFamily="2" charset="0"/>
                <a:cs typeface="Abyssinica SIL (Connected)" panose="02000000000000000000" pitchFamily="2" charset="0"/>
              </a:rPr>
              <a:t> </a:t>
            </a:r>
            <a:r>
              <a:rPr lang="am-ET" sz="4000" b="1" cap="all" dirty="0">
                <a:latin typeface="Abyssinica SIL"/>
                <a:ea typeface="Abyssinica SIL (Connected)" panose="02000000000000000000" pitchFamily="2" charset="0"/>
                <a:cs typeface="Abyssinica SIL (Connected)" panose="02000000000000000000" pitchFamily="2" charset="0"/>
              </a:rPr>
              <a:t>የ</a:t>
            </a:r>
            <a:r>
              <a:rPr lang="en-US" sz="4000" b="1" cap="all" dirty="0" err="1">
                <a:latin typeface="Abyssinica SIL"/>
                <a:ea typeface="Abyssinica SIL (Connected)" panose="02000000000000000000" pitchFamily="2" charset="0"/>
                <a:cs typeface="Abyssinica SIL (Connected)" panose="02000000000000000000" pitchFamily="2" charset="0"/>
              </a:rPr>
              <a:t>ሀ</a:t>
            </a:r>
            <a:r>
              <a:rPr sz="4000" b="1" cap="all" dirty="0" err="1">
                <a:latin typeface="Abyssinica SIL"/>
                <a:ea typeface="Abyssinica SIL (Connected)" panose="02000000000000000000" pitchFamily="2" charset="0"/>
                <a:cs typeface="Abyssinica SIL (Connected)" panose="02000000000000000000" pitchFamily="2" charset="0"/>
              </a:rPr>
              <a:t>ሉ</a:t>
            </a:r>
            <a:r>
              <a:rPr sz="4000" b="1" cap="all" dirty="0">
                <a:latin typeface="Abyssinica SIL"/>
                <a:ea typeface="Abyssinica SIL (Connected)" panose="02000000000000000000" pitchFamily="2" charset="0"/>
                <a:cs typeface="Abyssinica SIL (Connected)" panose="02000000000000000000" pitchFamily="2" charset="0"/>
              </a:rPr>
              <a:t> </a:t>
            </a:r>
            <a:r>
              <a:rPr sz="4000" b="1" cap="all" dirty="0" err="1">
                <a:latin typeface="Abyssinica SIL"/>
                <a:ea typeface="Abyssinica SIL (Connected)" panose="02000000000000000000" pitchFamily="2" charset="0"/>
                <a:cs typeface="Abyssinica SIL (Connected)" panose="02000000000000000000" pitchFamily="2" charset="0"/>
              </a:rPr>
              <a:t>ምስለ</a:t>
            </a:r>
            <a:r>
              <a:rPr sz="4000" b="1" cap="all" dirty="0">
                <a:latin typeface="Abyssinica SIL"/>
                <a:ea typeface="Abyssinica SIL (Connected)" panose="02000000000000000000" pitchFamily="2" charset="0"/>
                <a:cs typeface="Abyssinica SIL (Connected)" panose="02000000000000000000" pitchFamily="2" charset="0"/>
              </a:rPr>
              <a:t> ኵ</a:t>
            </a:r>
            <a:r>
              <a:rPr lang="am-ET" sz="4000" b="1" cap="all" dirty="0">
                <a:latin typeface="Abyssinica SIL"/>
                <a:ea typeface="Abyssinica SIL (Connected)" panose="02000000000000000000" pitchFamily="2" charset="0"/>
                <a:cs typeface="Abyssinica SIL (Connected)" panose="02000000000000000000" pitchFamily="2" charset="0"/>
              </a:rPr>
              <a:t>ል</a:t>
            </a:r>
            <a:r>
              <a:rPr sz="4000" b="1" cap="all" dirty="0">
                <a:latin typeface="Abyssinica SIL"/>
                <a:ea typeface="Abyssinica SIL (Connected)" panose="02000000000000000000" pitchFamily="2" charset="0"/>
                <a:cs typeface="Abyssinica SIL (Connected)" panose="02000000000000000000" pitchFamily="2" charset="0"/>
              </a:rPr>
              <a:t>ነ </a:t>
            </a:r>
            <a:r>
              <a:rPr sz="4000" b="1" cap="all" dirty="0" err="1">
                <a:latin typeface="Abyssinica SIL"/>
                <a:ea typeface="Abyssinica SIL (Connected)" panose="02000000000000000000" pitchFamily="2" charset="0"/>
                <a:cs typeface="Abyssinica SIL (Connected)" panose="02000000000000000000" pitchFamily="2" charset="0"/>
              </a:rPr>
              <a:t>ሕዝበ</a:t>
            </a:r>
            <a:r>
              <a:rPr sz="4000" b="1" cap="all" dirty="0">
                <a:latin typeface="Abyssinica SIL"/>
                <a:ea typeface="Abyssinica SIL (Connected)" panose="02000000000000000000" pitchFamily="2" charset="0"/>
                <a:cs typeface="Abyssinica SIL (Connected)" panose="02000000000000000000" pitchFamily="2" charset="0"/>
              </a:rPr>
              <a:t> </a:t>
            </a:r>
            <a:r>
              <a:rPr lang="am-ET" sz="4000" b="1" cap="all" dirty="0">
                <a:latin typeface="Abyssinica SIL"/>
                <a:ea typeface="Abyssinica SIL (Connected)" panose="02000000000000000000" pitchFamily="2" charset="0"/>
                <a:cs typeface="Abyssinica SIL (Connected)" panose="02000000000000000000" pitchFamily="2" charset="0"/>
              </a:rPr>
              <a:t>ክርስቲያን ወይዕቀባ ለሀገሪትነ ኢትዮጵያ </a:t>
            </a:r>
            <a:r>
              <a:rPr sz="4000" b="1" cap="all" dirty="0" err="1">
                <a:latin typeface="Abyssinica SIL"/>
                <a:ea typeface="Abyssinica SIL (Connected)" panose="02000000000000000000" pitchFamily="2" charset="0"/>
                <a:cs typeface="Abyssinica SIL (Connected)" panose="02000000000000000000" pitchFamily="2" charset="0"/>
              </a:rPr>
              <a:t>ለዓለም</a:t>
            </a:r>
            <a:r>
              <a:rPr sz="4000" b="1" cap="all" dirty="0">
                <a:latin typeface="Abyssinica SIL"/>
                <a:ea typeface="Abyssinica SIL (Connected)" panose="02000000000000000000" pitchFamily="2" charset="0"/>
                <a:cs typeface="Abyssinica SIL (Connected)" panose="02000000000000000000" pitchFamily="2" charset="0"/>
              </a:rPr>
              <a:t> </a:t>
            </a:r>
            <a:r>
              <a:rPr sz="4000" b="1" cap="all" dirty="0" err="1">
                <a:latin typeface="Abyssinica SIL"/>
                <a:ea typeface="Abyssinica SIL (Connected)" panose="02000000000000000000" pitchFamily="2" charset="0"/>
                <a:cs typeface="Abyssinica SIL (Connected)" panose="02000000000000000000" pitchFamily="2" charset="0"/>
              </a:rPr>
              <a:t>ዓለም</a:t>
            </a:r>
            <a:r>
              <a:rPr lang="am-ET" sz="4000" b="1" cap="all" dirty="0">
                <a:latin typeface="Abyssinica SIL"/>
                <a:ea typeface="Abyssinica SIL (Connected)" panose="02000000000000000000" pitchFamily="2" charset="0"/>
                <a:cs typeface="Abyssinica SIL (Connected)" panose="02000000000000000000" pitchFamily="2" charset="0"/>
              </a:rPr>
              <a:t>፤ አሜን።</a:t>
            </a:r>
            <a:endParaRPr lang="en-US" sz="4000" b="1" cap="all" dirty="0">
              <a:latin typeface="Abyssinica SIL"/>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0" dirty="0"/>
              <a:pPr marL="25400">
                <a:spcBef>
                  <a:spcPts val="135"/>
                </a:spcBef>
              </a:pPr>
              <a:t>248</a:t>
            </a:fld>
            <a:endParaRPr spc="-30" dirty="0"/>
          </a:p>
        </p:txBody>
      </p:sp>
      <p:sp>
        <p:nvSpPr>
          <p:cNvPr id="4" name="Rectangle 3"/>
          <p:cNvSpPr/>
          <p:nvPr/>
        </p:nvSpPr>
        <p:spPr>
          <a:xfrm>
            <a:off x="249382" y="193960"/>
            <a:ext cx="3701794" cy="586251"/>
          </a:xfrm>
          <a:prstGeom prst="rect">
            <a:avLst/>
          </a:prstGeom>
        </p:spPr>
        <p:txBody>
          <a:bodyPr wrap="square">
            <a:spAutoFit/>
          </a:bodyPr>
          <a:lstStyle/>
          <a:p>
            <a:pPr marL="12064" marR="5080">
              <a:lnSpc>
                <a:spcPts val="3670"/>
              </a:lnSpc>
              <a:spcBef>
                <a:spcPts val="560"/>
              </a:spcBef>
              <a:buClr>
                <a:srgbClr val="33CC33"/>
              </a:buClr>
              <a:tabLst>
                <a:tab pos="477520" algn="l"/>
              </a:tabLst>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p:cNvSpPr/>
          <p:nvPr/>
        </p:nvSpPr>
        <p:spPr>
          <a:xfrm>
            <a:off x="249382" y="4686781"/>
            <a:ext cx="11790218" cy="1990288"/>
          </a:xfrm>
          <a:prstGeom prst="rect">
            <a:avLst/>
          </a:prstGeom>
        </p:spPr>
        <p:txBody>
          <a:bodyPr wrap="square">
            <a:spAutoFit/>
          </a:bodyPr>
          <a:lstStyle/>
          <a:p>
            <a:pPr marL="12065" marR="581660">
              <a:lnSpc>
                <a:spcPts val="3670"/>
              </a:lnSpc>
              <a:spcBef>
                <a:spcPts val="819"/>
              </a:spcBef>
              <a:buClr>
                <a:srgbClr val="FFFF66"/>
              </a:buClr>
              <a:tabLst>
                <a:tab pos="478155" algn="l"/>
                <a:tab pos="2094230"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anaphora of our fathers the Apostles, may the blessing of their prayer be with our people</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our country Ethiopia world without end, Amen.</a:t>
            </a:r>
          </a:p>
        </p:txBody>
      </p:sp>
      <p:sp>
        <p:nvSpPr>
          <p:cNvPr id="6" name="Rectangle 5"/>
          <p:cNvSpPr/>
          <p:nvPr/>
        </p:nvSpPr>
        <p:spPr>
          <a:xfrm>
            <a:off x="110837" y="2581288"/>
            <a:ext cx="11928764" cy="1990288"/>
          </a:xfrm>
          <a:prstGeom prst="rect">
            <a:avLst/>
          </a:prstGeom>
        </p:spPr>
        <p:txBody>
          <a:bodyPr wrap="square">
            <a:spAutoFit/>
          </a:bodyPr>
          <a:lstStyle/>
          <a:p>
            <a:pPr marL="12065" marR="581660">
              <a:lnSpc>
                <a:spcPts val="3670"/>
              </a:lnSpc>
              <a:spcBef>
                <a:spcPts val="819"/>
              </a:spcBef>
              <a:buClr>
                <a:srgbClr val="FFFF66"/>
              </a:buClr>
              <a:tabLst>
                <a:tab pos="478155" algn="l"/>
                <a:tab pos="2094230" algn="l"/>
              </a:tabLst>
            </a:pP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የአባቶቻችን የሐዋርያት የቍርባን ምስጋና</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ነው</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የጸሎታቸው</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በረከት</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ከሁላችን</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ጋ</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 </a:t>
            </a:r>
            <a:r>
              <a:rPr lang="en-US" sz="3600" b="1" cap="all"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ጸንቶ</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አገራችንን ኢትዮጵያን</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ይጠብቅልን</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ለዘለዓለሙ አሜን።</a:t>
            </a:r>
          </a:p>
        </p:txBody>
      </p:sp>
    </p:spTree>
    <p:extLst>
      <p:ext uri="{BB962C8B-B14F-4D97-AF65-F5344CB8AC3E}">
        <p14:creationId xmlns:p14="http://schemas.microsoft.com/office/powerpoint/2010/main" val="66199592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9" y="96426"/>
            <a:ext cx="11806989" cy="6617196"/>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1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02570606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 y="17840"/>
            <a:ext cx="11210355" cy="6894195"/>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ትዎ</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 አመስግኑት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ርቱዕ ይደሉ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ነው 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37958485"/>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2345"/>
            <a:ext cx="11526982" cy="6771084"/>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አልዕሉ አልባቢክሙ</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ናችሁን ከፍ ከፍ አድርጉ</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Lift up your hearts.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አምላክነ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በአምላካችን በእግዚአብሔር ዘንድ 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lifted them up unto the Lord our God.</a:t>
            </a:r>
          </a:p>
        </p:txBody>
      </p:sp>
    </p:spTree>
    <p:extLst>
      <p:ext uri="{BB962C8B-B14F-4D97-AF65-F5344CB8AC3E}">
        <p14:creationId xmlns:p14="http://schemas.microsoft.com/office/powerpoint/2010/main" val="11629813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3963" y="658089"/>
            <a:ext cx="11901055" cy="6147196"/>
          </a:xfrm>
          <a:prstGeom prst="rect">
            <a:avLst/>
          </a:prstGeom>
        </p:spPr>
        <p:txBody>
          <a:bodyPr vert="horz" wrap="square" lIns="0" tIns="12065" rIns="0" bIns="0" rtlCol="0">
            <a:spAutoFit/>
          </a:bodyPr>
          <a:lstStyle/>
          <a:p>
            <a:pPr marL="13336" marR="11430">
              <a:spcBef>
                <a:spcPts val="815"/>
              </a:spcBef>
              <a:buClr>
                <a:srgbClr val="FFFF66"/>
              </a:buClr>
              <a:tabLst>
                <a:tab pos="479425" algn="l"/>
              </a:tabLst>
            </a:pP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በተወደደ ልጅህ በጌታችን በኢየሱስ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እናመስግንሃለን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በኋለኛው ዘመን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የምክርህን</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አበጋዝ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መድኃኒትና ቤዛ የሚሆን ልጅህን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የሰደድህልን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 ቃል ካንተ የተገኘ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በእርሱም ሁሉን በፈቃድህ አደረግህ።</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3336" marR="11430">
              <a:spcBef>
                <a:spcPts val="815"/>
              </a:spcBef>
              <a:buClr>
                <a:srgbClr val="FFFF66"/>
              </a:buClr>
              <a:tabLst>
                <a:tab pos="479425" algn="l"/>
              </a:tabLst>
            </a:pPr>
            <a:r>
              <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hee thanks, O  Lord, in Thy beloved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 our Lord  Jesus</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t>
            </a:r>
            <a:r>
              <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in the last days thou</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send unto us, Thy Son the </a:t>
            </a:r>
            <a:r>
              <a:rPr lang="en-US"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Saviour</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Redeemer, the messenger of Thy counsel. This Word is He Who is from You, and through Whom You did make all things by Your will.</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p:cNvSpPr/>
          <p:nvPr/>
        </p:nvSpPr>
        <p:spPr>
          <a:xfrm>
            <a:off x="346365" y="-55420"/>
            <a:ext cx="3402094" cy="646331"/>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3440478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0629" y="88369"/>
            <a:ext cx="11926388" cy="6801862"/>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ብፁዕ ወቅዱስ ርእሰ ሊቃነ ጳጳሳት አባ </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ወብፁዕ ሊቀ ጳጳስነ አባ </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እንዘ የአኵቱከ በጸሎቶሙ ወበስእለቶሙ እስጢፋኖስ ቀዳሜ ሰማዕት ዘካርያስ ካህን ወዮሐንስ መጥምቅ</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ቅዱስ ስለሚሆን ስለ ሊቀ ጳጳሳቱ ስለ አባ... ብፁዕም ስለሚሆን ስለ አባ... በጸሎታቸውና በልመናቸው ሲያመሰግኑህ የሰማዕታት መጀመሪያ እስጢፋኖስ ካህኑ ዘካ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ያስና መጥምቁ ዮሐንስ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the blessed…, while  they yet give The thanks in their  prayer &amp; their supplications: Stephen  the first martyr, Zacharias the priest and John the Baptist.</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4454438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09330" y="50105"/>
            <a:ext cx="12006470" cy="5955476"/>
          </a:xfrm>
          <a:prstGeom prst="rect">
            <a:avLst/>
          </a:prstGeom>
        </p:spPr>
        <p:txBody>
          <a:bodyPr wrap="square">
            <a:spAutoFit/>
          </a:bodyPr>
          <a:lstStyle/>
          <a:p>
            <a:pPr>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ወበእንተ ኵሎሙ ቅዱሳን ወሰማዕት እለ አዕረፉ በርትዕት ሃይማኖት ማቴዎስ ወማርቆስ ሉቃስ ወዮሐንስ ፬ቱ ወንጌላውያን ማርያም ወላዲተ አምላክ ስምዖን ጴጥሮስ</a:t>
            </a:r>
            <a:endParaRPr lang="en-US"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በሃይማኖት ስላረፉ ስለ ቅዱሳንና ስለ ሰማዕታት ሁሉ፣ አራቱ ወንጌላውያን ማቴዎስና ማርቆስ ሉቃስና ዮሐንስ፣ አምላክን የወለደች ማርያም ጴጥሮስ የተባለ ስምዖን፣ </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for the sake of al the saints and martyrs who have gone to their rest in faith; Matthew and Mark, Luke and John, the four Evangelists; Mary the mother of God, Simon Peter … </a:t>
            </a:r>
          </a:p>
        </p:txBody>
      </p:sp>
    </p:spTree>
    <p:extLst>
      <p:ext uri="{BB962C8B-B14F-4D97-AF65-F5344CB8AC3E}">
        <p14:creationId xmlns:p14="http://schemas.microsoft.com/office/powerpoint/2010/main" val="46670318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29209" y="163526"/>
            <a:ext cx="11956774" cy="5855449"/>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ወእንድርያስ ያዕቆብ ወዮሐንስ ፊልጶስ ወበርተሎሜዎስ ቶማስ ወማቴዎስ ታዴዎስ ወናትናኤል ወያዕቆብ ወልደ እልፍዮስ ወማትያን</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እንድርያስም፣ ያዕቆብና ዮሐንስ፣ ፊልጶስና በርተሎሜዎስ፣ ቶማስና ማቴዎስ፣ ታዴዎስና ናትናኤል፣ የእልፍዮስ ልጅ ያዕቆብ ማትያስም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Andrew, James, and John, Philip and Bartholomew, Thomas and Matthew, Thaddeus and Nathaniel, James the son of Alphaeus and Matthias,  </a:t>
            </a:r>
          </a:p>
        </p:txBody>
      </p:sp>
    </p:spTree>
    <p:extLst>
      <p:ext uri="{BB962C8B-B14F-4D97-AF65-F5344CB8AC3E}">
        <p14:creationId xmlns:p14="http://schemas.microsoft.com/office/powerpoint/2010/main" val="140157283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68965" y="89331"/>
            <a:ext cx="11907078" cy="6586418"/>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፲ወ፪ቱ ሐዋርያት ወያዕቆብ ሐዋርያ እኁሁ ለእግዚእነ ኤጲስ ቆጶስ ዘኢየሩሳሌም ጳውሎስ ወጢሞቴዎስ ሲላስ ወበርናባስ ቲቶ ፊልሞና ወቀሌምንጦስ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ዐሥራ ሁለቱ ሐዋርያት፣ የኢየሩሳሌም ኤጲስ ቆጶስ የጌታችን ወንድም ሐዋርያ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ያዕቆብ፣ ጳውሎስ ጢሞቴዎስ፣ ሲላስና በርናባስ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ቲቶ ፊልሞና ቀሌምንጦስም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twelve Apostles; and James the apostle, brother of our Lord, Bishop of Jerusalem; Paul, Timothy, Silas, and Barnabas; Titus Philemon and Clement,   </a:t>
            </a:r>
          </a:p>
        </p:txBody>
      </p:sp>
    </p:spTree>
    <p:extLst>
      <p:ext uri="{BB962C8B-B14F-4D97-AF65-F5344CB8AC3E}">
        <p14:creationId xmlns:p14="http://schemas.microsoft.com/office/powerpoint/2010/main" val="362757712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9148" y="185427"/>
            <a:ext cx="11956774" cy="6647974"/>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፸ወ፪ቱ አርድእት ፭ቱ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፻ ቢጽ ፫ቱ ፻ ፲ወ፰ቱ ርቱ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 ሃይማኖት ጸሎተ ኵሎሙ ይብጽሐነ ወምስሌሆሙ ኪያነ ሐውጽ</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ሰባ ሁለቱ አርድእት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አምስት መቶ ባልንጀሮች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ሃይማኖታቸው የቀና ሦስት መቶ አሥራ ስምንት ሊቃውንት፣ የሁሉም ጸሎት ትድረሰን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ከእነሱም ጋራ እኛን ጐብኝ፤ </a:t>
            </a:r>
          </a:p>
          <a:p>
            <a:r>
              <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seventy-two disciples, the five hundred followers, the three hundred and eighteen orthodox scholars; may the prayers of them all come unto us and visit </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together with them.    </a:t>
            </a:r>
          </a:p>
        </p:txBody>
      </p:sp>
    </p:spTree>
    <p:extLst>
      <p:ext uri="{BB962C8B-B14F-4D97-AF65-F5344CB8AC3E}">
        <p14:creationId xmlns:p14="http://schemas.microsoft.com/office/powerpoint/2010/main" val="130180813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42462" y="37911"/>
            <a:ext cx="12246520" cy="6809556"/>
          </a:xfrm>
          <a:prstGeom prst="rect">
            <a:avLst/>
          </a:prstGeom>
        </p:spPr>
        <p:txBody>
          <a:bodyPr wrap="square">
            <a:spAutoFit/>
          </a:bodyPr>
          <a:lstStyle/>
          <a:p>
            <a:pPr>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ወተዘከር እንተ ላዕለ ኵሉ ዘሐዋርያት ቤተ ክርስቲያን በሰላማ ወበክቡር ደም እንተ በክርስቶስ ተገብረ</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የምትሆን የሐዋርያትንም ቤተ ክርስቲያን አስብ፤ በፍቅርዋ በክርስቶስም በተደረገው በከበረ ደም፤ </a:t>
            </a:r>
          </a:p>
          <a:p>
            <a:r>
              <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you remember the peace of the universal apostolic Church which was made by Christ through His precious Blood.    </a:t>
            </a:r>
          </a:p>
        </p:txBody>
      </p:sp>
    </p:spTree>
    <p:extLst>
      <p:ext uri="{BB962C8B-B14F-4D97-AF65-F5344CB8AC3E}">
        <p14:creationId xmlns:p14="http://schemas.microsoft.com/office/powerpoint/2010/main" val="3244114965"/>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6617" y="640302"/>
            <a:ext cx="11956774" cy="6109365"/>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ኵሎ ሊቃነ ጳጳሳት ጳጳሳተ ኤጲስ ቆጶሳተ ቀሳውስተ ወዲያቆናተ እለ ያረትዑ ፍኖተ ቃለ ዘበአማን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የቃልን መንገድ የሚያቀኑ ሊቃነ ጳጳሳቱን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ኤጲስ ቆጶሳቱን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ቀሳውስቱንና ዲያቆናቱንም ሁሉ አስብ</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all the patriarchs, archbishops, bishops, priests, and deacons who keep straight the way of the true word.    </a:t>
            </a:r>
          </a:p>
        </p:txBody>
      </p:sp>
    </p:spTree>
    <p:extLst>
      <p:ext uri="{BB962C8B-B14F-4D97-AF65-F5344CB8AC3E}">
        <p14:creationId xmlns:p14="http://schemas.microsoft.com/office/powerpoint/2010/main" val="21469544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260</a:t>
            </a:fld>
            <a:endParaRPr lang="en-US" dirty="0"/>
          </a:p>
        </p:txBody>
      </p:sp>
      <p:sp>
        <p:nvSpPr>
          <p:cNvPr id="9" name="Title 2">
            <a:extLst>
              <a:ext uri="{FF2B5EF4-FFF2-40B4-BE49-F238E27FC236}">
                <a16:creationId xmlns:a16="http://schemas.microsoft.com/office/drawing/2014/main" id="{6CBB1F97-9853-E467-3EC6-B40550C64667}"/>
              </a:ext>
            </a:extLst>
          </p:cNvPr>
          <p:cNvSpPr txBox="1">
            <a:spLocks/>
          </p:cNvSpPr>
          <p:nvPr/>
        </p:nvSpPr>
        <p:spPr>
          <a:xfrm>
            <a:off x="2118418" y="1928792"/>
            <a:ext cx="7955162" cy="96680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1" algn="ct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ቡራኬ</a:t>
            </a:r>
            <a:endParaRPr lang="am-ET" sz="1400" b="1" dirty="0"/>
          </a:p>
        </p:txBody>
      </p:sp>
      <p:sp>
        <p:nvSpPr>
          <p:cNvPr id="10" name="Rectangle 9">
            <a:extLst>
              <a:ext uri="{FF2B5EF4-FFF2-40B4-BE49-F238E27FC236}">
                <a16:creationId xmlns:a16="http://schemas.microsoft.com/office/drawing/2014/main" id="{F51B9733-70FF-B92B-612B-474C8D93722D}"/>
              </a:ext>
            </a:extLst>
          </p:cNvPr>
          <p:cNvSpPr/>
          <p:nvPr/>
        </p:nvSpPr>
        <p:spPr>
          <a:xfrm>
            <a:off x="1983660" y="2895600"/>
            <a:ext cx="8224678" cy="1569660"/>
          </a:xfrm>
          <a:prstGeom prst="rect">
            <a:avLst/>
          </a:prstGeom>
        </p:spPr>
        <p:txBody>
          <a:bodyPr wrap="square">
            <a:spAutoFit/>
          </a:bodyPr>
          <a:lstStyle/>
          <a:p>
            <a:pPr algn="ctr"/>
            <a:r>
              <a:rPr lang="en-US"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rayer of Benediction</a:t>
            </a:r>
            <a:endParaRPr lang="am-ET" sz="4800" b="1" u="sng"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5815758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80371"/>
            <a:ext cx="11887200" cy="6555641"/>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ንፍቀ 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Assistant Priest</a:t>
            </a:r>
          </a:p>
          <a:p>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አብ ወወልድ ወመንፈስ ቅዱስ ባርክ ዲበ ሕዝብከ ፍቁራን ክርስቶሳውያን በበረከተ ሰማያውያን ወምድራውያን</a:t>
            </a: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የምትሆን አብ ወልድ መንፈስ ቅዱስ ሆይ፣ የሚፋቀሩ የክርስቶስ ወገኖች የሚሆኑ ሕዝብህን በሰማያውያንና በምድራውያን በረከት ባርክ፤</a:t>
            </a: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 Holy Trinity, Father and Son and Holy Spirit, bless Your people Christians beloved, with blessings heavenly and earthly.</a:t>
            </a:r>
          </a:p>
        </p:txBody>
      </p:sp>
    </p:spTree>
    <p:extLst>
      <p:ext uri="{BB962C8B-B14F-4D97-AF65-F5344CB8AC3E}">
        <p14:creationId xmlns:p14="http://schemas.microsoft.com/office/powerpoint/2010/main" val="72591132"/>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104424"/>
            <a:ext cx="11928764" cy="6586418"/>
          </a:xfrm>
          <a:prstGeom prst="rect">
            <a:avLst/>
          </a:prstGeom>
        </p:spPr>
        <p:txBody>
          <a:bodyPr wrap="square">
            <a:spAutoFit/>
          </a:bodyPr>
          <a:lstStyle/>
          <a:p>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ወፈኑ ላዕሌነ ጸጋ መንፈስ ቅዱስ ወረሲ ኀዋኅወ ቤተ ክርስቲያንከ ቅድስት ርኅዋተ ለነ በምሕረት ወአሚን፤ ወፈጽም ለነ አሚነ ሥላሴከ ቅድስት እስከ ደኃሪት እስትንፋስ</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በእኛ ላይም የመንፈስ ቅዱስን ጸጋ ላክ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የቅድስት ቤተ ክርስቲያንህንም ደጆች በምሕረትና በሃይማኖት እንዲከፈቱ አድርግልን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መጨረሻዪቱ ሕቅታም ድረስ ልዩ ሦስትነትህን ማመንን ፈጽምልን፤</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send upon us the grace of the Holy Spirit and make the doors of Your Holy Church open unto us in mercy and in faith; and perfect unto us the faith of your Holy Trinity unto our latest breath. </a:t>
            </a:r>
          </a:p>
        </p:txBody>
      </p:sp>
    </p:spTree>
    <p:extLst>
      <p:ext uri="{BB962C8B-B14F-4D97-AF65-F5344CB8AC3E}">
        <p14:creationId xmlns:p14="http://schemas.microsoft.com/office/powerpoint/2010/main" val="37027146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0" y="194117"/>
            <a:ext cx="12025748" cy="6309420"/>
          </a:xfrm>
          <a:prstGeom prst="rect">
            <a:avLst/>
          </a:prstGeom>
        </p:spPr>
        <p:txBody>
          <a:bodyPr wrap="square">
            <a:spAutoFit/>
          </a:bodyPr>
          <a:lstStyle/>
          <a:p>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እግዚእየ ኢየሱስ ክርስቶስ ሐውጽ ሕሙማነ ሕዝበከ ፈውሶሙ ወምርሆሙ ለአበዊነ ወለአኃዊነ እለ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ወተአንገዱ</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ወሚጦሙ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ማኅደሪሆሙ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ጥዒና</a:t>
            </a:r>
          </a:p>
          <a:p>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ኢየሱስ ክርስቶስ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የታመሙ ወገኖችህን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የሄዱትንና እንግዶች የሆኑትን አባቶቻችንን ወንድሞቻችንን መርተህ በሰላምና በጤና ወደ ቤታቸው መልሳቸው፤</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Lord Jesus Christ visit the sick of Your people; heal them; and guide our fathers and our brothers who have gone forth and become strangers; bring them back to their dwelling places in peace and in health. </a:t>
            </a:r>
          </a:p>
        </p:txBody>
      </p:sp>
    </p:spTree>
    <p:extLst>
      <p:ext uri="{BB962C8B-B14F-4D97-AF65-F5344CB8AC3E}">
        <p14:creationId xmlns:p14="http://schemas.microsoft.com/office/powerpoint/2010/main" val="233766346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135791"/>
            <a:ext cx="11901054" cy="6855723"/>
          </a:xfrm>
          <a:prstGeom prst="rect">
            <a:avLst/>
          </a:prstGeom>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ነፋሳተ ሰማይ ወዝናማተ ወፍሬያ</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ምድር ዘዛቲ ዓመት በከመ ጸጋከ ወረሲ ፍግዓ ወተድላ ወትረ ዲበ ገጻ ለምድር </a:t>
            </a: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የሰማዩን ነፋስ 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ዝናሙንም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በዚህች ዓመት የሚያፈራውን የምድሩን ፍሬ እንደ ቸርነትህ 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ዘወትር ተድላንና ደስታን አድርግ፤</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the airs of heaven, and the rains and the fruits of the earth of this year, in accordance with Your grace, and make joy and gladness prevail perpetually on the face of the earth. </a:t>
            </a:r>
          </a:p>
        </p:txBody>
      </p:sp>
    </p:spTree>
    <p:extLst>
      <p:ext uri="{BB962C8B-B14F-4D97-AF65-F5344CB8AC3E}">
        <p14:creationId xmlns:p14="http://schemas.microsoft.com/office/powerpoint/2010/main" val="415785352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24951"/>
            <a:ext cx="11942618" cy="7186583"/>
          </a:xfrm>
          <a:prstGeom prst="rect">
            <a:avLst/>
          </a:prstGeom>
        </p:spPr>
        <p:txBody>
          <a:bodyPr wrap="square">
            <a:spAutoFit/>
          </a:bodyPr>
          <a:lstStyle/>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ወአጽንዕ ለነ ሰላመከ ሚጥ ልበ</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ነገሥት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ኃያላን ለአሠንዮ ላዕሌነ በኵሉ ጊዜ ጸጉ ሰላመ ለሊቃውንተ ቤተ ክርስቲያን እለ ጉቡአን ውስተ ቤተ ክርስቲያንከ ቅድስት ኵሎ ጊዜ ለኵሉ ለለ ፩ዱ በበአስማቲሆሙ በቅድመ ኃያላን አምላክነ አንኅሎሙ</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ሰላምህን አጽናልን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ሁል ጊዜ ለ</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በጎ ነገርን ሊያደርጉልን ጽኑዓን የሚሆኑ የኃያላኑን ልቡና መልስ፤ በቅድስት ቤተ ክርስቲያንህ ሁልጊዜ ለሚሰበሰቡ ለቤተ ክርስቲያን ሊቃውንት ፍቅርን ስጥ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ለሁሉም ለያንዳንዱ በየስማቸው ኃያላን በሚሆኑ ፊት ሰላምን አብዛላቸው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establish for us Your peace. Turn the hearts of the mighty kings to deal kindly with us always. Grant peace to the scholars of the Church who are continually gathered in Your Holy Church; to all, to each by their own names; in the presence of powerful kings, O our God, increase your peace. </a:t>
            </a:r>
          </a:p>
        </p:txBody>
      </p:sp>
    </p:spTree>
    <p:extLst>
      <p:ext uri="{BB962C8B-B14F-4D97-AF65-F5344CB8AC3E}">
        <p14:creationId xmlns:p14="http://schemas.microsoft.com/office/powerpoint/2010/main" val="332902062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27714"/>
            <a:ext cx="11914909" cy="6224781"/>
          </a:xfrm>
          <a:prstGeom prst="rect">
            <a:avLst/>
          </a:prstGeom>
        </p:spPr>
        <p:txBody>
          <a:bodyPr wrap="square">
            <a:spAutoFit/>
          </a:bodyPr>
          <a:lstStyle/>
          <a:p>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ወአዕርፍ ነፍሳተ አበዊነ ወአኃዊነ ወአኃቲነ እለ ኖሙ ወአእረፉ በርትዕት ሃይማኖት </a:t>
            </a: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በቀናች ሃይማኖት ሆነው ያንቀላፉትንና ያረፉትን የአባቶቻችንንና የወንድሞቻችንን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የእኅቶቻችንንም ነፍስ አሳርፍ፤</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Rest the souls of our fathers and our brothers and our sisters who have fallen asleep and gained their rest in the right faith. </a:t>
            </a:r>
          </a:p>
        </p:txBody>
      </p:sp>
    </p:spTree>
    <p:extLst>
      <p:ext uri="{BB962C8B-B14F-4D97-AF65-F5344CB8AC3E}">
        <p14:creationId xmlns:p14="http://schemas.microsoft.com/office/powerpoint/2010/main" val="1410647706"/>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7" y="27710"/>
            <a:ext cx="11914909" cy="7140416"/>
          </a:xfrm>
          <a:prstGeom prst="rect">
            <a:avLst/>
          </a:prstGeom>
        </p:spPr>
        <p:txBody>
          <a:bodyPr wrap="square">
            <a:spAutoFit/>
          </a:bodyPr>
          <a:lstStyle/>
          <a:p>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ወባርክ ዲበ እለ ያስተነትኑ በዕጣን 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 ወወይን ወቅብዕ ወዘይት ወመንጠዋልዕ ወመጻሕፍተ ምንባባት ወንዋያተ መቅደስ ከመ ክርስቶስ አምላክነ ይዕሥዮሙ በኢየሩሳሌም ሰማያዊት </a:t>
            </a: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በኢየሩሳሌም ሰማያዊት ዋጋቸውን ይከፍላቸው ዘንድ ዕጣንና ቁርባን፣ ወይንና ሜሮን፣ ዘይትም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መጋረጃም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የንባብ መጻሕፍትን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የቤተ መቅደስንም</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ንዋያት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በመስጠት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የሚያገለግሉትንም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 those who give gifts of incense, and bread and wine, and ointment and lamp oil, and hangings and reading books and vessels for the sanctuary, that Christ our God may give them their reward in the heavenly Jerusalem. </a:t>
            </a:r>
          </a:p>
        </p:txBody>
      </p:sp>
    </p:spTree>
    <p:extLst>
      <p:ext uri="{BB962C8B-B14F-4D97-AF65-F5344CB8AC3E}">
        <p14:creationId xmlns:p14="http://schemas.microsoft.com/office/powerpoint/2010/main" val="90653149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89771"/>
            <a:ext cx="11887200" cy="6709529"/>
          </a:xfrm>
          <a:prstGeom prst="rect">
            <a:avLst/>
          </a:prstGeom>
        </p:spPr>
        <p:txBody>
          <a:bodyPr wrap="square">
            <a:spAutoFit/>
          </a:bodyPr>
          <a:lstStyle/>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ወለኵሎሙ እለ ተጋብኡ ምስሌነ ይኅሥሡ ምሕረተ ክርስቶስ አምላክነ ተሣ</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 ላዕሌሆሙ ወለኵሎሙ እለ አምጽኡ ምጽዋተ በቅድመ መንበርከ መፍርህ ወመደንገጽ ተወከፎሙ </a:t>
            </a: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ይቅርታን ያገኙ ዘንድ ከእኛ ጋራ የተሰበሰቡትንም ሁሉ አምላክችን ክርስቶስ ሆይ ይቅር በላቸው፤ በሚያስፈራና በሚያስደነግጥ በመንበርህ ፊት ምጽዋት ያመጡትንም ሁሉ ተቀበላቸው፤</a:t>
            </a: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them that are assembled with us to entreat for mercy; Christ our God have mercy upon them; and all them that give alms before Your awful and terrifying throne, receive.</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20594504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85896"/>
            <a:ext cx="11887200" cy="6632585"/>
          </a:xfrm>
          <a:prstGeom prst="rect">
            <a:avLst/>
          </a:prstGeom>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ወአንኂ ለኵላ ነፍስ ዕፅብት ወእለ እሡራን በመዋቅሕት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ሀለዉ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ስደት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ወፄዋዌ</a:t>
            </a: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የተጨነቀችዪቱን ነፍስ ሁሉ አሳርፍ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በሰንሰለት የታሠሩትን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በስደትና በምርኮ ያሉትንም፤</a:t>
            </a: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comfort every straitened soul, and them that are in chains and them that are in </a:t>
            </a:r>
            <a:r>
              <a:rPr lang="en-US" sz="40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exileor</a:t>
            </a:r>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captivity. </a:t>
            </a:r>
          </a:p>
        </p:txBody>
      </p:sp>
    </p:spTree>
    <p:extLst>
      <p:ext uri="{BB962C8B-B14F-4D97-AF65-F5344CB8AC3E}">
        <p14:creationId xmlns:p14="http://schemas.microsoft.com/office/powerpoint/2010/main" val="36718282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00675"/>
            <a:ext cx="11887199" cy="6986528"/>
          </a:xfrm>
          <a:prstGeom prst="rect">
            <a:avLst/>
          </a:prstGeom>
        </p:spPr>
        <p:txBody>
          <a:bodyPr wrap="square">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 እኁዛን በቅኔ መሪር አምላክነ አድኅኖሙ በምሕረትከ ኦ ሊቅነ ኢየሱስ ክርስቶስ ለኵሎሙ እለ አዘዙነ ከመ ንዘከሮሙ በጊዜ አስተብቍዖትነ ኀቤከ ተዘከሮሙ በመንግሥትከ ሰማያዊት ወሊተኒ ለኃጥእ ገብርከ ተዘከረኒ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መሪር በሆነ አገዛዝ የተያዙትንም አምላካችን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በቸርነትህ አድናቸው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መምህራችን ኢየሱስ ክርስቶስ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ወዳንተ በምንማልድበት ጊዜ እንድናስባቸው ያዘዙንን ሁሉ በሰማያዊት መንግሥትህ አስባቸው</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ኃጥእ አገልጋይህን እኔንም አስበኝ፤</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them that are held in bitter servitude; our God, deliver them in Your mercy. And all them that have entrusted it to us to remember them in our supplication to You; O our Master Jesus Christ, remember them in Your heavenly kingdom, and remember me, Your sinful servant.  </a:t>
            </a:r>
          </a:p>
        </p:txBody>
      </p:sp>
    </p:spTree>
    <p:extLst>
      <p:ext uri="{BB962C8B-B14F-4D97-AF65-F5344CB8AC3E}">
        <p14:creationId xmlns:p14="http://schemas.microsoft.com/office/powerpoint/2010/main" val="326513589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82" y="145317"/>
            <a:ext cx="12095018" cy="6278642"/>
          </a:xfrm>
          <a:prstGeom prst="rect">
            <a:avLst/>
          </a:prstGeom>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አድኅን ሕዝበከ ወባርክ ርስተከ ረዓዮሙ ወአልዕሎሙ እስከ ለዓለም </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ሕዝብህን አድን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ርስትህንም ባርክ</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ጠብቃቸው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ዘለዓለምም ከፍ ከፍ አድርጋቸው፤</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save Your people and bless Your inheritance, feed them and lift them up forever.</a:t>
            </a:r>
            <a:endPar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926563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272</a:t>
            </a:fld>
            <a:endParaRPr lang="en-US" dirty="0"/>
          </a:p>
        </p:txBody>
      </p:sp>
      <p:sp>
        <p:nvSpPr>
          <p:cNvPr id="3" name="Rectangle 2"/>
          <p:cNvSpPr/>
          <p:nvPr/>
        </p:nvSpPr>
        <p:spPr>
          <a:xfrm>
            <a:off x="180125" y="89979"/>
            <a:ext cx="11831751" cy="6247864"/>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መሐሮሙ እግዚኦ ወተሣ</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ለሊቃነ ጳጳሳት ጳጳሳት ኤጲስ ቆጶሳት ቀሳውስት ወዲያቆናት ወ</a:t>
            </a:r>
            <a:r>
              <a:rPr lang="am-ET" sz="44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ሕዝበ ክርስቲያን።</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የጳጳሳቱን አለቃ</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ኤጲስ ቆጶሳቱን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ቀሳውስቱንና ዲያቆናቱን፤ የክርስቲያን</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ወገኖች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ማራቸው፤ ይቅርም በላቸው።</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pity and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the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patriarchs, archbishops, bishops, </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a:t>
            </a:r>
            <a:r>
              <a:rPr lang="en-US" sz="3600" b="1" spc="-88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deacons</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Christian</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8792949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2401" y="570127"/>
            <a:ext cx="11873344" cy="2800767"/>
          </a:xfrm>
          <a:prstGeom prst="rect">
            <a:avLst/>
          </a:prstGeom>
        </p:spPr>
        <p:txBody>
          <a:bodyPr wrap="square">
            <a:spAutoFit/>
          </a:bodyPr>
          <a:lstStyle>
            <a:defPPr>
              <a:defRPr lang="en-US"/>
            </a:defPPr>
            <a:lvl1pPr marL="12064" marR="5080">
              <a:lnSpc>
                <a:spcPct val="100000"/>
              </a:lnSpc>
              <a:spcBef>
                <a:spcPts val="720"/>
              </a:spcBef>
              <a:buClr>
                <a:srgbClr val="FF0000"/>
              </a:buClr>
              <a:tabLst>
                <a:tab pos="477520" algn="l"/>
              </a:tabLst>
              <a:defRPr sz="3200" b="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defRPr>
            </a:lvl1pPr>
          </a:lstStyle>
          <a:p>
            <a:r>
              <a:rPr sz="4400" dirty="0" err="1">
                <a:solidFill>
                  <a:srgbClr val="00FF00"/>
                </a:solidFill>
              </a:rPr>
              <a:t>የእሊህንም</a:t>
            </a:r>
            <a:r>
              <a:rPr sz="4400" dirty="0">
                <a:solidFill>
                  <a:srgbClr val="00FF00"/>
                </a:solidFill>
              </a:rPr>
              <a:t> </a:t>
            </a:r>
            <a:r>
              <a:rPr sz="4400" dirty="0" err="1">
                <a:solidFill>
                  <a:srgbClr val="00FF00"/>
                </a:solidFill>
              </a:rPr>
              <a:t>የሁሉንም</a:t>
            </a:r>
            <a:r>
              <a:rPr sz="4400" dirty="0">
                <a:solidFill>
                  <a:srgbClr val="00FF00"/>
                </a:solidFill>
              </a:rPr>
              <a:t> </a:t>
            </a:r>
            <a:r>
              <a:rPr sz="4400" dirty="0" err="1">
                <a:solidFill>
                  <a:srgbClr val="00FF00"/>
                </a:solidFill>
              </a:rPr>
              <a:t>ነፍሳቸውን</a:t>
            </a:r>
            <a:r>
              <a:rPr lang="am-ET" sz="4400" dirty="0">
                <a:solidFill>
                  <a:srgbClr val="00FF00"/>
                </a:solidFill>
              </a:rPr>
              <a:t> </a:t>
            </a:r>
            <a:r>
              <a:rPr sz="4400" dirty="0" err="1">
                <a:solidFill>
                  <a:srgbClr val="00FF00"/>
                </a:solidFill>
              </a:rPr>
              <a:t>አሳርፍ</a:t>
            </a:r>
            <a:r>
              <a:rPr lang="am-ET" sz="4400" dirty="0">
                <a:solidFill>
                  <a:srgbClr val="00FF00"/>
                </a:solidFill>
              </a:rPr>
              <a:t>፤ </a:t>
            </a:r>
            <a:r>
              <a:rPr sz="4400" dirty="0" err="1">
                <a:solidFill>
                  <a:srgbClr val="00FF00"/>
                </a:solidFill>
              </a:rPr>
              <a:t>ይቅርም</a:t>
            </a:r>
            <a:r>
              <a:rPr sz="4400" dirty="0">
                <a:solidFill>
                  <a:srgbClr val="00FF00"/>
                </a:solidFill>
              </a:rPr>
              <a:t> </a:t>
            </a:r>
            <a:r>
              <a:rPr sz="4400" dirty="0" err="1">
                <a:solidFill>
                  <a:srgbClr val="00FF00"/>
                </a:solidFill>
              </a:rPr>
              <a:t>በላቸው</a:t>
            </a:r>
            <a:r>
              <a:rPr lang="am-ET" sz="4400" dirty="0">
                <a:solidFill>
                  <a:srgbClr val="00FF00"/>
                </a:solidFill>
              </a:rPr>
              <a:t>፤</a:t>
            </a:r>
            <a:r>
              <a:rPr sz="3600" dirty="0">
                <a:solidFill>
                  <a:srgbClr val="00FF00"/>
                </a:solidFill>
              </a:rPr>
              <a:t> </a:t>
            </a:r>
            <a:r>
              <a:rPr sz="4400" dirty="0" err="1">
                <a:solidFill>
                  <a:srgbClr val="00FF00"/>
                </a:solidFill>
              </a:rPr>
              <a:t>ልጅህን</a:t>
            </a:r>
            <a:r>
              <a:rPr sz="4400" dirty="0">
                <a:solidFill>
                  <a:srgbClr val="00FF00"/>
                </a:solidFill>
              </a:rPr>
              <a:t> </a:t>
            </a:r>
            <a:r>
              <a:rPr sz="4400" dirty="0" err="1">
                <a:solidFill>
                  <a:srgbClr val="00FF00"/>
                </a:solidFill>
              </a:rPr>
              <a:t>ከሰማይ</a:t>
            </a:r>
            <a:r>
              <a:rPr lang="am-ET" sz="3600" dirty="0">
                <a:solidFill>
                  <a:srgbClr val="00FF00"/>
                </a:solidFill>
              </a:rPr>
              <a:t> </a:t>
            </a:r>
            <a:r>
              <a:rPr lang="am-ET" sz="4400" dirty="0">
                <a:solidFill>
                  <a:srgbClr val="00FF00"/>
                </a:solidFill>
              </a:rPr>
              <a:t>ወደ</a:t>
            </a:r>
            <a:r>
              <a:rPr lang="am-ET" sz="3600" dirty="0">
                <a:solidFill>
                  <a:srgbClr val="00FF00"/>
                </a:solidFill>
              </a:rPr>
              <a:t> </a:t>
            </a:r>
            <a:r>
              <a:rPr lang="am-ET" sz="4400" dirty="0">
                <a:solidFill>
                  <a:srgbClr val="00FF00"/>
                </a:solidFill>
              </a:rPr>
              <a:t>ድንግል ማ</a:t>
            </a:r>
            <a:r>
              <a:rPr lang="en-US" sz="4400" dirty="0">
                <a:solidFill>
                  <a:srgbClr val="00FF00"/>
                </a:solidFill>
              </a:rPr>
              <a:t>ሕ</a:t>
            </a:r>
            <a:r>
              <a:rPr lang="am-ET" sz="4400" dirty="0">
                <a:solidFill>
                  <a:srgbClr val="00FF00"/>
                </a:solidFill>
              </a:rPr>
              <a:t>ፀን የሰደድኸው</a:t>
            </a:r>
            <a:r>
              <a:rPr lang="en-US" sz="4400" dirty="0">
                <a:solidFill>
                  <a:srgbClr val="00FF00"/>
                </a:solidFill>
              </a:rPr>
              <a:t>፣</a:t>
            </a:r>
            <a:r>
              <a:rPr lang="am-ET" sz="4400" dirty="0">
                <a:solidFill>
                  <a:srgbClr val="00FF00"/>
                </a:solidFill>
              </a:rPr>
              <a:t> በማኅፀን ተወሰነ፤ ሥጋም </a:t>
            </a:r>
            <a:r>
              <a:rPr lang="am-ET" sz="4000" dirty="0">
                <a:solidFill>
                  <a:srgbClr val="00FF00"/>
                </a:solidFill>
              </a:rPr>
              <a:t>ሆነ</a:t>
            </a:r>
            <a:r>
              <a:rPr lang="en-US" sz="4000" dirty="0">
                <a:solidFill>
                  <a:srgbClr val="00FF00"/>
                </a:solidFill>
              </a:rPr>
              <a:t>፤</a:t>
            </a:r>
            <a:r>
              <a:rPr lang="am-ET" sz="4000" dirty="0">
                <a:solidFill>
                  <a:srgbClr val="00FF00"/>
                </a:solidFill>
              </a:rPr>
              <a:t> </a:t>
            </a:r>
            <a:r>
              <a:rPr lang="en-US" sz="4000" dirty="0" err="1">
                <a:solidFill>
                  <a:srgbClr val="00FF00"/>
                </a:solidFill>
              </a:rPr>
              <a:t>መወለዱም</a:t>
            </a:r>
            <a:r>
              <a:rPr lang="en-US" sz="4000" dirty="0">
                <a:solidFill>
                  <a:srgbClr val="00FF00"/>
                </a:solidFill>
              </a:rPr>
              <a:t> </a:t>
            </a:r>
            <a:r>
              <a:rPr lang="am-ET" sz="4000" dirty="0">
                <a:solidFill>
                  <a:srgbClr val="00FF00"/>
                </a:solidFill>
              </a:rPr>
              <a:t>በመንፈስ ቅዱስ ታወቀ።</a:t>
            </a:r>
            <a:endParaRPr sz="4000" dirty="0">
              <a:solidFill>
                <a:srgbClr val="00FF00"/>
              </a:solidFill>
            </a:endParaRPr>
          </a:p>
        </p:txBody>
      </p:sp>
      <p:sp>
        <p:nvSpPr>
          <p:cNvPr id="3" name="object 3"/>
          <p:cNvSpPr txBox="1"/>
          <p:nvPr/>
        </p:nvSpPr>
        <p:spPr>
          <a:xfrm>
            <a:off x="9994680" y="6324600"/>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273</a:t>
            </a:fld>
            <a:endParaRPr sz="1400">
              <a:latin typeface="Ebrima"/>
              <a:cs typeface="Ebrima"/>
            </a:endParaRPr>
          </a:p>
        </p:txBody>
      </p:sp>
      <p:sp>
        <p:nvSpPr>
          <p:cNvPr id="4" name="Rectangle 3"/>
          <p:cNvSpPr/>
          <p:nvPr/>
        </p:nvSpPr>
        <p:spPr>
          <a:xfrm>
            <a:off x="1745288" y="36654"/>
            <a:ext cx="3782676" cy="646331"/>
          </a:xfrm>
          <a:prstGeom prst="rect">
            <a:avLst/>
          </a:prstGeom>
        </p:spPr>
        <p:txBody>
          <a:bodyPr wrap="square">
            <a:spAutoFit/>
          </a:bodyPr>
          <a:lstStyle/>
          <a:p>
            <a:pPr lvl="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
        <p:nvSpPr>
          <p:cNvPr id="6" name="Rectangle 5"/>
          <p:cNvSpPr/>
          <p:nvPr/>
        </p:nvSpPr>
        <p:spPr>
          <a:xfrm>
            <a:off x="263237" y="3398300"/>
            <a:ext cx="11762508" cy="3477875"/>
          </a:xfrm>
          <a:prstGeom prst="rect">
            <a:avLst/>
          </a:prstGeom>
        </p:spPr>
        <p:txBody>
          <a:bodyPr wrap="square">
            <a:spAutoFit/>
          </a:bodyPr>
          <a:lstStyle/>
          <a:p>
            <a:pPr marL="12064" marR="5080">
              <a:spcBef>
                <a:spcPts val="720"/>
              </a:spcBef>
              <a:buClr>
                <a:srgbClr val="FF0000"/>
              </a:buClr>
              <a:tabLst>
                <a:tab pos="477520"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those and to all grant rest to  their souls, and have mercy upon them. Thy Son whom Thou</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did</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heaven</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the womb of a virgin was conceived in her womb, and was made flesh, and Thy</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bec</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known</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Spirit.</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9624769"/>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4" y="990601"/>
            <a:ext cx="11471563" cy="5921493"/>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sz="7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ትነብሩ ተንሥኡ።</a:t>
            </a:r>
          </a:p>
          <a:p>
            <a:pPr>
              <a:spcBef>
                <a:spcPts val="5"/>
              </a:spcBef>
            </a:pPr>
            <a:endParaRPr sz="4800" dirty="0">
              <a:latin typeface="Ebrima"/>
              <a:cs typeface="Ebrima"/>
            </a:endParaRPr>
          </a:p>
          <a:p>
            <a:pPr marL="12065">
              <a:buClr>
                <a:srgbClr val="FFFF66"/>
              </a:buClr>
              <a:tabLst>
                <a:tab pos="478155" algn="l"/>
              </a:tabLst>
            </a:pPr>
            <a:r>
              <a:rPr sz="7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የተቀመጣችሁ</a:t>
            </a:r>
            <a:r>
              <a:rPr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ተነ</a:t>
            </a:r>
            <a:r>
              <a:rPr lang="am-ET"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ሡ</a:t>
            </a:r>
            <a:r>
              <a:rPr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10"/>
              </a:spcBef>
            </a:pPr>
            <a:endParaRPr sz="4800" dirty="0">
              <a:latin typeface="Ebrima"/>
              <a:cs typeface="Ebrima"/>
            </a:endParaRPr>
          </a:p>
          <a:p>
            <a:pPr marL="12700">
              <a:spcBef>
                <a:spcPts val="5"/>
              </a:spcBef>
              <a:buClr>
                <a:srgbClr val="FF0000"/>
              </a:buClr>
              <a:tabLst>
                <a:tab pos="477520" algn="l"/>
              </a:tabLst>
            </a:pPr>
            <a:r>
              <a:rPr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a:t>
            </a:r>
            <a:r>
              <a:rPr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that </a:t>
            </a:r>
            <a:r>
              <a:rPr lang="en-US"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 </a:t>
            </a:r>
            <a:r>
              <a:rPr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sitting, stand up.</a:t>
            </a:r>
          </a:p>
        </p:txBody>
      </p:sp>
      <p:sp>
        <p:nvSpPr>
          <p:cNvPr id="3" name="object 3"/>
          <p:cNvSpPr txBox="1"/>
          <p:nvPr/>
        </p:nvSpPr>
        <p:spPr>
          <a:xfrm>
            <a:off x="9574404" y="6117413"/>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274</a:t>
            </a:fld>
            <a:endParaRPr sz="1400">
              <a:latin typeface="Ebrima"/>
              <a:cs typeface="Ebrima"/>
            </a:endParaRPr>
          </a:p>
        </p:txBody>
      </p:sp>
      <p:sp>
        <p:nvSpPr>
          <p:cNvPr id="4" name="Rectangle 3"/>
          <p:cNvSpPr/>
          <p:nvPr/>
        </p:nvSpPr>
        <p:spPr>
          <a:xfrm>
            <a:off x="1752600" y="-27714"/>
            <a:ext cx="4572000" cy="830997"/>
          </a:xfrm>
          <a:prstGeom prst="rect">
            <a:avLst/>
          </a:prstGeom>
        </p:spPr>
        <p:txBody>
          <a:bodyPr>
            <a:spAutoFit/>
          </a:bodyPr>
          <a:lstStyle/>
          <a:p>
            <a:pPr marL="12700">
              <a:spcBef>
                <a:spcPts val="95"/>
              </a:spcBef>
              <a:buClr>
                <a:srgbClr val="33CC33"/>
              </a:buClr>
              <a:tabLst>
                <a:tab pos="477520" algn="l"/>
              </a:tabLst>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76913769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817" y="800329"/>
            <a:ext cx="11859491" cy="5180905"/>
          </a:xfrm>
          <a:prstGeom prst="rect">
            <a:avLst/>
          </a:prstGeom>
        </p:spPr>
        <p:txBody>
          <a:bodyPr vert="horz" wrap="square" lIns="0" tIns="71120" rIns="0" bIns="0" rtlCol="0">
            <a:spAutoFit/>
          </a:bodyPr>
          <a:lstStyle/>
          <a:p>
            <a:pPr marL="12064" marR="129539">
              <a:spcBef>
                <a:spcPts val="7200"/>
              </a:spcBef>
              <a:buClr>
                <a:srgbClr val="FFFF66"/>
              </a:buClr>
            </a:pP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አእላፈ</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አእላፋትና</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ትእልፊ</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አእላፋት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የሚሆኑ</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መላእክት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የመላእክትም</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አለቆች</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ከፊትህ ለሚቆሙልህ ለአንተ፤</a:t>
            </a:r>
            <a:endParaRPr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buClr>
                <a:srgbClr val="FF0000"/>
              </a:buClr>
              <a:tabLst>
                <a:tab pos="477520" algn="l"/>
              </a:tabLst>
            </a:pP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There stand before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thousand thousands and ten  thousand times t</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thousand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Holy angels and archangels and Your honorable four creatures, each with six wings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4400" dirty="0">
              <a:solidFill>
                <a:srgbClr val="FFFF00"/>
              </a:solidFill>
              <a:latin typeface="Ebrima"/>
              <a:cs typeface="Ebrima"/>
            </a:endParaRPr>
          </a:p>
        </p:txBody>
      </p:sp>
      <p:sp>
        <p:nvSpPr>
          <p:cNvPr id="3" name="object 3"/>
          <p:cNvSpPr txBox="1"/>
          <p:nvPr/>
        </p:nvSpPr>
        <p:spPr>
          <a:xfrm>
            <a:off x="9982201" y="6387088"/>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275</a:t>
            </a:fld>
            <a:endParaRPr sz="1400" dirty="0">
              <a:latin typeface="Ebrima"/>
              <a:cs typeface="Ebrima"/>
            </a:endParaRPr>
          </a:p>
        </p:txBody>
      </p:sp>
      <p:sp>
        <p:nvSpPr>
          <p:cNvPr id="4" name="Rectangle 3"/>
          <p:cNvSpPr/>
          <p:nvPr/>
        </p:nvSpPr>
        <p:spPr>
          <a:xfrm>
            <a:off x="1828800" y="-41565"/>
            <a:ext cx="3220872" cy="646331"/>
          </a:xfrm>
          <a:prstGeom prst="rect">
            <a:avLst/>
          </a:prstGeom>
        </p:spPr>
        <p:txBody>
          <a:bodyPr wrap="square">
            <a:spAutoFit/>
          </a:bodyPr>
          <a:lstStyle/>
          <a:p>
            <a:pPr lvl="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423871651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4793" y="1481093"/>
            <a:ext cx="11804073" cy="4223592"/>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sz="8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ጽባ</a:t>
            </a:r>
            <a:r>
              <a:rPr lang="am-ET"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ነጽሩ።</a:t>
            </a:r>
          </a:p>
          <a:p>
            <a:pPr marL="12065">
              <a:spcBef>
                <a:spcPts val="2545"/>
              </a:spcBef>
              <a:buClr>
                <a:srgbClr val="FFFF66"/>
              </a:buClr>
              <a:tabLst>
                <a:tab pos="478155" algn="l"/>
              </a:tabLst>
            </a:pPr>
            <a:r>
              <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ምሥራቅ ተመልከቱ።</a:t>
            </a:r>
          </a:p>
          <a:p>
            <a:pPr marL="12700">
              <a:spcBef>
                <a:spcPts val="2545"/>
              </a:spcBef>
              <a:buClr>
                <a:srgbClr val="FF0000"/>
              </a:buClr>
              <a:tabLst>
                <a:tab pos="477520" algn="l"/>
              </a:tabLst>
            </a:pP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Look </a:t>
            </a:r>
            <a:r>
              <a:rPr lang="en-US"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east.</a:t>
            </a:r>
          </a:p>
        </p:txBody>
      </p:sp>
      <p:sp>
        <p:nvSpPr>
          <p:cNvPr id="3" name="object 3"/>
          <p:cNvSpPr txBox="1"/>
          <p:nvPr/>
        </p:nvSpPr>
        <p:spPr>
          <a:xfrm>
            <a:off x="9574404" y="6117413"/>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276</a:t>
            </a:fld>
            <a:endParaRPr sz="1400">
              <a:latin typeface="Ebrima"/>
              <a:cs typeface="Ebrima"/>
            </a:endParaRPr>
          </a:p>
        </p:txBody>
      </p:sp>
      <p:sp>
        <p:nvSpPr>
          <p:cNvPr id="4" name="Rectangle 3"/>
          <p:cNvSpPr/>
          <p:nvPr/>
        </p:nvSpPr>
        <p:spPr>
          <a:xfrm>
            <a:off x="2080145" y="332512"/>
            <a:ext cx="5630839" cy="923330"/>
          </a:xfrm>
          <a:prstGeom prst="rect">
            <a:avLst/>
          </a:prstGeom>
        </p:spPr>
        <p:txBody>
          <a:bodyPr wrap="square">
            <a:spAutoFit/>
          </a:bodyPr>
          <a:lstStyle/>
          <a:p>
            <a:pPr marL="12700">
              <a:spcBef>
                <a:spcPts val="95"/>
              </a:spcBef>
              <a:buClr>
                <a:srgbClr val="33CC33"/>
              </a:buClr>
              <a:tabLst>
                <a:tab pos="477520" algn="l"/>
              </a:tabLst>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367848785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058400" y="6323096"/>
            <a:ext cx="285750" cy="228268"/>
          </a:xfrm>
          <a:prstGeom prst="rect">
            <a:avLst/>
          </a:prstGeom>
        </p:spPr>
        <p:txBody>
          <a:bodyPr vert="horz" wrap="square" lIns="0" tIns="12700" rIns="0" bIns="0" rtlCol="0">
            <a:spAutoFit/>
          </a:bodyPr>
          <a:lstStyle/>
          <a:p>
            <a:pPr marL="12700">
              <a:spcBef>
                <a:spcPts val="100"/>
              </a:spcBef>
            </a:pPr>
            <a:r>
              <a:rPr sz="1400" spc="-60" dirty="0">
                <a:solidFill>
                  <a:srgbClr val="DEDEDE"/>
                </a:solidFill>
                <a:latin typeface="Ebrima"/>
                <a:cs typeface="Ebrima"/>
              </a:rPr>
              <a:t>2</a:t>
            </a:r>
            <a:r>
              <a:rPr sz="1400" spc="-50" dirty="0">
                <a:solidFill>
                  <a:srgbClr val="DEDEDE"/>
                </a:solidFill>
                <a:latin typeface="Ebrima"/>
                <a:cs typeface="Ebrima"/>
              </a:rPr>
              <a:t>7</a:t>
            </a:r>
            <a:r>
              <a:rPr sz="1400" spc="-125" dirty="0">
                <a:solidFill>
                  <a:srgbClr val="DEDEDE"/>
                </a:solidFill>
                <a:latin typeface="Ebrima"/>
                <a:cs typeface="Ebrima"/>
              </a:rPr>
              <a:t>1</a:t>
            </a:r>
            <a:endParaRPr sz="1400" dirty="0">
              <a:latin typeface="Ebrima"/>
              <a:cs typeface="Ebrima"/>
            </a:endParaRPr>
          </a:p>
        </p:txBody>
      </p:sp>
      <p:sp>
        <p:nvSpPr>
          <p:cNvPr id="3" name="object 3"/>
          <p:cNvSpPr txBox="1"/>
          <p:nvPr/>
        </p:nvSpPr>
        <p:spPr>
          <a:xfrm>
            <a:off x="180109" y="874932"/>
            <a:ext cx="11901055" cy="7078220"/>
          </a:xfrm>
          <a:prstGeom prst="rect">
            <a:avLst/>
          </a:prstGeom>
        </p:spPr>
        <p:txBody>
          <a:bodyPr vert="horz" wrap="square" lIns="0" tIns="67945" rIns="0" bIns="0" rtlCol="0">
            <a:spAutoFit/>
          </a:bodyPr>
          <a:lstStyle/>
          <a:p>
            <a:pPr marL="12064" marR="91440">
              <a:spcBef>
                <a:spcPts val="755"/>
              </a:spcBef>
              <a:buClr>
                <a:srgbClr val="FFFF66"/>
              </a:buClr>
              <a:tabLst>
                <a:tab pos="477520" algn="l"/>
                <a:tab pos="3765550" algn="l"/>
              </a:tabLst>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ክንፋቸው ስድስት የሚሆን ክቡራን አርባዕቱ እንስሳ</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ሱራፌልና</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ኪሩቤልም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በሁለት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ክንፋቸው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ፊታቸውን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ሸ</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ፍናሉ</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በሁለት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ክንፋቸው</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እግራቸውን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ሸ</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ፍናሉ</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በሁለት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ክንፋቸው</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ከዳርቻ</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ዳርቻ</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ይወጣሉ</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91440">
              <a:spcBef>
                <a:spcPts val="755"/>
              </a:spcBef>
              <a:buClr>
                <a:srgbClr val="FFFF66"/>
              </a:buClr>
              <a:tabLst>
                <a:tab pos="477520" algn="l"/>
                <a:tab pos="3765550" algn="l"/>
              </a:tabLst>
            </a:pPr>
            <a:endParaRPr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705"/>
              </a:spcBef>
              <a:buClr>
                <a:srgbClr val="FF0000"/>
              </a:buClr>
              <a:tabLst>
                <a:tab pos="478155" algn="l"/>
              </a:tabLst>
            </a:pPr>
            <a:r>
              <a:rPr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two of their wings they cover their face, with two of their wings  they cover their feet, and with two  of their wings they fly from end to</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end of the world.</a:t>
            </a:r>
            <a:endPar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p:cNvSpPr/>
          <p:nvPr/>
        </p:nvSpPr>
        <p:spPr>
          <a:xfrm>
            <a:off x="828675" y="103908"/>
            <a:ext cx="4302883"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4144955231"/>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4" y="1066800"/>
            <a:ext cx="11734800" cy="4346703"/>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lang="en-US"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ንነጽር</a:t>
            </a:r>
            <a:r>
              <a:rPr lang="en-US"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a:spcBef>
                <a:spcPts val="2545"/>
              </a:spcBef>
              <a:buClr>
                <a:srgbClr val="FFFF66"/>
              </a:buClr>
              <a:tabLst>
                <a:tab pos="478155" algn="l"/>
              </a:tabLst>
            </a:pP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እናስተውል</a:t>
            </a:r>
            <a:r>
              <a:rPr lang="en-US"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2545"/>
              </a:spcBef>
              <a:buClr>
                <a:srgbClr val="FF0000"/>
              </a:buClr>
              <a:tabLst>
                <a:tab pos="477520" algn="l"/>
              </a:tabLst>
            </a:pPr>
            <a:r>
              <a:rPr lang="am-ET" sz="7200" b="1" spc="-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give heed.</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278</a:t>
            </a:fld>
            <a:endParaRPr sz="1400">
              <a:latin typeface="Ebrima"/>
              <a:cs typeface="Ebrima"/>
            </a:endParaRPr>
          </a:p>
        </p:txBody>
      </p:sp>
      <p:sp>
        <p:nvSpPr>
          <p:cNvPr id="4" name="Rectangle 3"/>
          <p:cNvSpPr/>
          <p:nvPr/>
        </p:nvSpPr>
        <p:spPr>
          <a:xfrm>
            <a:off x="1752600" y="152401"/>
            <a:ext cx="5453418" cy="923330"/>
          </a:xfrm>
          <a:prstGeom prst="rect">
            <a:avLst/>
          </a:prstGeom>
        </p:spPr>
        <p:txBody>
          <a:bodyPr wrap="square">
            <a:spAutoFit/>
          </a:bodyPr>
          <a:lstStyle/>
          <a:p>
            <a:pPr marL="12700">
              <a:spcBef>
                <a:spcPts val="95"/>
              </a:spcBef>
              <a:buClr>
                <a:srgbClr val="33CC33"/>
              </a:buClr>
              <a:tabLst>
                <a:tab pos="477520" algn="l"/>
              </a:tabLst>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436177416"/>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5" y="762001"/>
            <a:ext cx="11817926" cy="3442609"/>
          </a:xfrm>
          <a:prstGeom prst="rect">
            <a:avLst/>
          </a:prstGeom>
        </p:spPr>
        <p:txBody>
          <a:bodyPr vert="horz" wrap="square" lIns="0" tIns="56515" rIns="0" bIns="0" rtlCol="0">
            <a:spAutoFit/>
          </a:bodyPr>
          <a:lstStyle/>
          <a:p>
            <a:pPr marR="129539">
              <a:spcBef>
                <a:spcPts val="7200"/>
              </a:spcBef>
              <a:buClr>
                <a:srgbClr val="FFFF66"/>
              </a:buClr>
            </a:pP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ከሚቀድሱህና</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ከሚያመሰግኑህ</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እንዲቀ</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ሱና</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እንዲያመሰግኑ</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ፍጹም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አሸናፊ</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እግዚእብሔር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የምንልህን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ኛንም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906001" y="6363831"/>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279</a:t>
            </a:fld>
            <a:endParaRPr sz="1400" dirty="0">
              <a:latin typeface="Ebrima"/>
              <a:cs typeface="Ebrima"/>
            </a:endParaRPr>
          </a:p>
        </p:txBody>
      </p:sp>
      <p:sp>
        <p:nvSpPr>
          <p:cNvPr id="4" name="Rectangle 3"/>
          <p:cNvSpPr/>
          <p:nvPr/>
        </p:nvSpPr>
        <p:spPr>
          <a:xfrm>
            <a:off x="193965" y="4180209"/>
            <a:ext cx="11817926" cy="2893100"/>
          </a:xfrm>
          <a:prstGeom prst="rect">
            <a:avLst/>
          </a:prstGeom>
        </p:spPr>
        <p:txBody>
          <a:bodyPr wrap="square">
            <a:spAutoFit/>
          </a:bodyPr>
          <a:lstStyle/>
          <a:p>
            <a:pPr marL="12064" marR="129539">
              <a:lnSpc>
                <a:spcPct val="91100"/>
              </a:lnSpc>
              <a:spcBef>
                <a:spcPts val="7200"/>
              </a:spcBef>
              <a:buClr>
                <a:srgbClr val="FFFF66"/>
              </a:buClr>
              <a:tabLst>
                <a:tab pos="477520" algn="l"/>
              </a:tabLst>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they all constantly  hallow and praise Thee, with all them that hallow and praise Thee: receive also our hallowing which we utter unto Thee: Holy </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perfect Lord of hosts.</a:t>
            </a:r>
          </a:p>
        </p:txBody>
      </p:sp>
      <p:sp>
        <p:nvSpPr>
          <p:cNvPr id="5" name="Rectangle 4"/>
          <p:cNvSpPr/>
          <p:nvPr/>
        </p:nvSpPr>
        <p:spPr>
          <a:xfrm>
            <a:off x="997527" y="103906"/>
            <a:ext cx="3738245"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33184557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7091" y="1066800"/>
            <a:ext cx="10404764" cy="5552161"/>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lang="en-US"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5"/>
              </a:spcBef>
            </a:pPr>
            <a:endParaRPr sz="7200" dirty="0">
              <a:latin typeface="Ebrima"/>
              <a:cs typeface="Ebrima"/>
            </a:endParaRPr>
          </a:p>
          <a:p>
            <a:pPr marL="12065">
              <a:spcBef>
                <a:spcPts val="5"/>
              </a:spcBef>
              <a:buClr>
                <a:srgbClr val="FFFF66"/>
              </a:buClr>
              <a:tabLst>
                <a:tab pos="478155" algn="l"/>
              </a:tabLst>
            </a:pPr>
            <a:r>
              <a:rPr lang="en-US"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ተሰጥዎውን</a:t>
            </a:r>
            <a:r>
              <a:rPr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መልሱ።</a:t>
            </a:r>
          </a:p>
          <a:p>
            <a:pPr>
              <a:spcBef>
                <a:spcPts val="10"/>
              </a:spcBef>
            </a:pPr>
            <a:endParaRPr sz="7200" dirty="0">
              <a:latin typeface="Ebrima"/>
              <a:cs typeface="Ebrima"/>
            </a:endParaRPr>
          </a:p>
          <a:p>
            <a:pPr marL="12700">
              <a:buClr>
                <a:srgbClr val="FF0000"/>
              </a:buClr>
              <a:tabLst>
                <a:tab pos="477520" algn="l"/>
              </a:tabLst>
            </a:pPr>
            <a:r>
              <a:rPr lang="en-US" sz="7200" b="1" spc="-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Answer ye.</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280</a:t>
            </a:fld>
            <a:endParaRPr sz="1400">
              <a:latin typeface="Ebrima"/>
              <a:cs typeface="Ebrima"/>
            </a:endParaRPr>
          </a:p>
        </p:txBody>
      </p:sp>
      <p:sp>
        <p:nvSpPr>
          <p:cNvPr id="4" name="Rectangle 3"/>
          <p:cNvSpPr/>
          <p:nvPr/>
        </p:nvSpPr>
        <p:spPr>
          <a:xfrm>
            <a:off x="1752600" y="152401"/>
            <a:ext cx="5671782" cy="923330"/>
          </a:xfrm>
          <a:prstGeom prst="rect">
            <a:avLst/>
          </a:prstGeom>
        </p:spPr>
        <p:txBody>
          <a:bodyPr wrap="square">
            <a:spAutoFit/>
          </a:bodyPr>
          <a:lstStyle/>
          <a:p>
            <a:pPr marL="12700">
              <a:spcBef>
                <a:spcPts val="95"/>
              </a:spcBef>
              <a:buClr>
                <a:srgbClr val="33CC33"/>
              </a:buClr>
              <a:tabLst>
                <a:tab pos="477520" algn="l"/>
              </a:tabLst>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3085366648"/>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109" y="798732"/>
            <a:ext cx="11887199" cy="5326458"/>
          </a:xfrm>
          <a:prstGeom prst="rect">
            <a:avLst/>
          </a:prstGeom>
        </p:spPr>
        <p:txBody>
          <a:bodyPr vert="horz" wrap="square" lIns="0" tIns="12065" rIns="0" bIns="0" rtlCol="0">
            <a:spAutoFit/>
          </a:bodyPr>
          <a:lstStyle/>
          <a:p>
            <a:pPr marL="12064" marR="443865">
              <a:spcBef>
                <a:spcPts val="95"/>
              </a:spcBef>
              <a:buClr>
                <a:srgbClr val="33CC33"/>
              </a:buClr>
              <a:tabLst>
                <a:tab pos="477520" algn="l"/>
                <a:tab pos="2993390" algn="l"/>
              </a:tabLst>
            </a:pP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ጸባ</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ፍጹም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ምሉዕ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ሰማያተ</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ወምድረ</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ቅድሳተ</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ስብሐቲከ</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5"/>
              </a:spcBef>
              <a:buClr>
                <a:srgbClr val="FFFF66"/>
              </a:buClr>
              <a:tabLst>
                <a:tab pos="478155" algn="l"/>
                <a:tab pos="6406515" algn="l"/>
              </a:tabLst>
            </a:pP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ፍጹም አሸናፊ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የጌትነትህ ምስጋና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በሰማይና</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 የመላ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603885">
              <a:spcBef>
                <a:spcPts val="815"/>
              </a:spcBef>
              <a:buClr>
                <a:srgbClr val="FF0000"/>
              </a:buClr>
              <a:tabLst>
                <a:tab pos="477520" algn="l"/>
              </a:tabLst>
            </a:pP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Perfect Lord of hosts, heaven and earth are full of the holiness of Thy</a:t>
            </a:r>
            <a:r>
              <a:rPr lang="am-ET"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281</a:t>
            </a:fld>
            <a:endParaRPr sz="1400">
              <a:latin typeface="Ebrima"/>
              <a:cs typeface="Ebrima"/>
            </a:endParaRPr>
          </a:p>
        </p:txBody>
      </p:sp>
      <p:sp>
        <p:nvSpPr>
          <p:cNvPr id="5" name="Rectangle 4"/>
          <p:cNvSpPr/>
          <p:nvPr/>
        </p:nvSpPr>
        <p:spPr>
          <a:xfrm>
            <a:off x="1149927" y="83126"/>
            <a:ext cx="4350121" cy="769441"/>
          </a:xfrm>
          <a:prstGeom prst="rect">
            <a:avLst/>
          </a:prstGeom>
        </p:spPr>
        <p:txBody>
          <a:bodyPr wrap="square">
            <a:spAutoFit/>
          </a:bodyPr>
          <a:lstStyle/>
          <a:p>
            <a:pPr>
              <a:defRPr/>
            </a:pPr>
            <a:r>
              <a:rPr lang="am-ET" sz="4400" b="1" u="sng" kern="0"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kern="0"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kern="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000" kern="0" dirty="0">
              <a:solidFill>
                <a:sysClr val="windowText" lastClr="000000"/>
              </a:solidFill>
            </a:endParaRPr>
          </a:p>
        </p:txBody>
      </p:sp>
    </p:spTree>
    <p:extLst>
      <p:ext uri="{BB962C8B-B14F-4D97-AF65-F5344CB8AC3E}">
        <p14:creationId xmlns:p14="http://schemas.microsoft.com/office/powerpoint/2010/main" val="185335907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5725" y="874932"/>
            <a:ext cx="12039600" cy="5688737"/>
          </a:xfrm>
          <a:prstGeom prst="rect">
            <a:avLst/>
          </a:prstGeom>
        </p:spPr>
        <p:txBody>
          <a:bodyPr vert="horz" wrap="square" lIns="0" tIns="71120" rIns="0" bIns="0" rtlCol="0">
            <a:spAutoFit/>
          </a:bodyPr>
          <a:lstStyle/>
          <a:p>
            <a:pPr marL="12064" marR="47625">
              <a:spcBef>
                <a:spcPts val="560"/>
              </a:spcBef>
              <a:buClr>
                <a:srgbClr val="FFFF66"/>
              </a:buClr>
              <a:tabLst>
                <a:tab pos="477520" algn="l"/>
                <a:tab pos="6075045" algn="l"/>
              </a:tabLst>
            </a:pP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የጌትነትህ ምስጋና በጌታችን በአምላካችንና በመድኃኒታችን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በኢየሱስ ክርስቶስ በእውነት በሰማይና በምድር መላ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ልጅህ መጣ</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ከድንግልም ተወለደ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ፈቃድህን ይፈጽም ዘንድ ሕዝቡንም ላንተ ያደርግ ዘንድ።</a:t>
            </a:r>
            <a:endParaRPr sz="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47625">
              <a:spcBef>
                <a:spcPts val="560"/>
              </a:spcBef>
              <a:buClr>
                <a:srgbClr val="FFFF66"/>
              </a:buClr>
              <a:tabLst>
                <a:tab pos="477520" algn="l"/>
                <a:tab pos="6075045" algn="l"/>
              </a:tabLst>
            </a:pP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a:t>
            </a:r>
            <a:r>
              <a:rPr sz="3200" spc="434" dirty="0">
                <a:solidFill>
                  <a:srgbClr val="FFFF00"/>
                </a:solidFill>
                <a:latin typeface="Ebrima"/>
                <a:cs typeface="Ebrima"/>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heaven and earth are full of the holiness of Thy glory</a:t>
            </a:r>
            <a:r>
              <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our Lord and our God and our Savior Jesus Christ Thy holy son.</a:t>
            </a:r>
            <a:r>
              <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came and was born of a virgin that He might fulfill Thy will and make a people for Thee.</a:t>
            </a:r>
            <a:endPar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906001" y="6314748"/>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282</a:t>
            </a:fld>
            <a:endParaRPr sz="1400" dirty="0">
              <a:latin typeface="Ebrima"/>
              <a:cs typeface="Ebrima"/>
            </a:endParaRPr>
          </a:p>
        </p:txBody>
      </p:sp>
      <p:sp>
        <p:nvSpPr>
          <p:cNvPr id="4" name="Rectangle 3"/>
          <p:cNvSpPr/>
          <p:nvPr/>
        </p:nvSpPr>
        <p:spPr>
          <a:xfrm>
            <a:off x="1066800" y="145471"/>
            <a:ext cx="3709916" cy="707886"/>
          </a:xfrm>
          <a:prstGeom prst="rect">
            <a:avLst/>
          </a:prstGeom>
        </p:spPr>
        <p:txBody>
          <a:bodyPr wrap="square">
            <a:spAutoFit/>
          </a:bodyPr>
          <a:lstStyle/>
          <a:p>
            <a:pPr lvl="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103151012"/>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243" y="0"/>
            <a:ext cx="12026074" cy="7232749"/>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ተዘከረነ እግዚኦ በውስተ መንግሥትከ ተዘከረነ እግዚኦ ኦ ሊቅነ ተዘከረነ እግዚኦ በውስተ መንግሥትከ በከመ ተዘከርኮ ለፈያታዊ ዘየማን እንዘ ሀሎከ ዲበ ዕፀ መስቀል ቅዱስ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በመንግሥትህ አስበን፤ አቤቱ ሊቅ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በመንግሥትህ አስበን፤ አቤቱ በጌትነትህ አስበን፤ ቅዱስ በሚሆን በዕፀ መስቀል ላይ ሳለህ ፊያታዊ ዘየማ</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እንዳሰብከው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us, Lord, in Your kingdom; Remember us, Lord  Master, in Your kingdom;  Remember us, Lord, in Your kingdom, as You did remember the thief on the right hand when You were on the Holy Cross which was made of wood.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12961029"/>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4690" y="855054"/>
            <a:ext cx="11914909" cy="5749651"/>
          </a:xfrm>
          <a:prstGeom prst="rect">
            <a:avLst/>
          </a:prstGeom>
        </p:spPr>
        <p:txBody>
          <a:bodyPr vert="horz" wrap="square" lIns="0" tIns="12065" rIns="0" bIns="0" rtlCol="0">
            <a:spAutoFit/>
          </a:bodyPr>
          <a:lstStyle/>
          <a:p>
            <a:pPr marL="12064" marR="5080">
              <a:spcBef>
                <a:spcPts val="95"/>
              </a:spcBef>
              <a:buClr>
                <a:srgbClr val="FFFF66"/>
              </a:buClr>
              <a:tabLst>
                <a:tab pos="477520" algn="l"/>
              </a:tabLst>
            </a:pP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ያመኑ</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a:t>
            </a:r>
            <a:r>
              <a:rPr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ሕሙማን</a:t>
            </a:r>
            <a:r>
              <a:rPr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ታሞ</a:t>
            </a:r>
            <a:r>
              <a:rPr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ያድን</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እጆቹን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ለሕማም</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ዘረጋ</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ሞትን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ይሽር</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የሰይጣንንም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ማሠሪያ</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ይቆርጥ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ሲኦልንም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ይረግጥ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ቅዱሳንን ይመራ 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ሥር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 ይሠራ 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ትንሣኤውንም ይገል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ዘንድ ለሕማም ተሰጠ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95"/>
              </a:spcBef>
              <a:buClr>
                <a:srgbClr val="FFFF66"/>
              </a:buClr>
              <a:tabLst>
                <a:tab pos="477520" algn="l"/>
              </a:tabLst>
            </a:pP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stretched out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hands  in the passion, suffering to save the suffer</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er</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that</a:t>
            </a:r>
            <a:r>
              <a:rPr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trust</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 who</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was</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delivered</a:t>
            </a:r>
            <a:r>
              <a:rPr sz="2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passion</a:t>
            </a:r>
            <a:r>
              <a:rPr sz="2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that</a:t>
            </a:r>
            <a:r>
              <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might destroy death, break the bonds of Satan, tread down hell,</a:t>
            </a:r>
            <a:r>
              <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lead forth the saints,</a:t>
            </a:r>
            <a:r>
              <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established a</a:t>
            </a:r>
            <a:r>
              <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covenant and make known His resurrection</a:t>
            </a:r>
          </a:p>
        </p:txBody>
      </p:sp>
      <p:sp>
        <p:nvSpPr>
          <p:cNvPr id="3" name="object 3"/>
          <p:cNvSpPr txBox="1">
            <a:spLocks noGrp="1"/>
          </p:cNvSpPr>
          <p:nvPr>
            <p:ph type="sldNum" sz="quarter" idx="4294967295"/>
          </p:nvPr>
        </p:nvSpPr>
        <p:spPr>
          <a:xfrm>
            <a:off x="9982201" y="6424271"/>
            <a:ext cx="342265" cy="201978"/>
          </a:xfrm>
          <a:prstGeom prst="rect">
            <a:avLst/>
          </a:prstGeom>
        </p:spPr>
        <p:txBody>
          <a:bodyPr vert="horz" wrap="square" lIns="0" tIns="17145" rIns="0" bIns="0" rtlCol="0" anchor="ctr">
            <a:spAutoFit/>
          </a:bodyPr>
          <a:lstStyle/>
          <a:p>
            <a:pPr marL="27305">
              <a:spcBef>
                <a:spcPts val="135"/>
              </a:spcBef>
            </a:pPr>
            <a:fld id="{81D60167-4931-47E6-BA6A-407CBD079E47}" type="slidenum">
              <a:rPr spc="-35" dirty="0"/>
              <a:pPr marL="27305">
                <a:spcBef>
                  <a:spcPts val="135"/>
                </a:spcBef>
              </a:pPr>
              <a:t>284</a:t>
            </a:fld>
            <a:endParaRPr spc="-35" dirty="0"/>
          </a:p>
        </p:txBody>
      </p:sp>
      <p:sp>
        <p:nvSpPr>
          <p:cNvPr id="4" name="Rectangle 3"/>
          <p:cNvSpPr/>
          <p:nvPr/>
        </p:nvSpPr>
        <p:spPr>
          <a:xfrm>
            <a:off x="1749519" y="110836"/>
            <a:ext cx="3791471"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61540289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0217" y="1046020"/>
            <a:ext cx="11665527" cy="8506816"/>
          </a:xfrm>
          <a:prstGeom prst="rect">
            <a:avLst/>
          </a:prstGeom>
        </p:spPr>
        <p:txBody>
          <a:bodyPr vert="horz" wrap="square" lIns="0" tIns="12065" rIns="0" bIns="0" rtlCol="0">
            <a:spAutoFit/>
          </a:bodyPr>
          <a:lstStyle/>
          <a:p>
            <a:pPr marL="12700" marR="1373505">
              <a:spcBef>
                <a:spcPts val="95"/>
              </a:spcBef>
              <a:buClr>
                <a:srgbClr val="33CC33"/>
              </a:buClr>
              <a:tabLst>
                <a:tab pos="477520" algn="l"/>
              </a:tabLst>
            </a:pPr>
            <a:r>
              <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አንሥኡ እደዊክሙ ቀሳውስት።</a:t>
            </a:r>
          </a:p>
          <a:p>
            <a:pPr>
              <a:spcBef>
                <a:spcPts val="5"/>
              </a:spcBef>
            </a:pPr>
            <a:endParaRPr sz="4400" dirty="0">
              <a:latin typeface="Ebrima"/>
              <a:cs typeface="Ebrima"/>
            </a:endParaRPr>
          </a:p>
          <a:p>
            <a:pPr marL="12065">
              <a:spcBef>
                <a:spcPts val="5"/>
              </a:spcBef>
              <a:buClr>
                <a:srgbClr val="FFFF66"/>
              </a:buClr>
              <a:tabLst>
                <a:tab pos="478155" algn="l"/>
              </a:tabLst>
            </a:pP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እጆቻችሁን</a:t>
            </a:r>
            <a:r>
              <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አንሡ</a:t>
            </a:r>
            <a:r>
              <a:rPr lang="en-US"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10"/>
              </a:spcBef>
            </a:pPr>
            <a:endParaRPr sz="4400" dirty="0">
              <a:latin typeface="Ebrima"/>
              <a:cs typeface="Ebrima"/>
            </a:endParaRPr>
          </a:p>
          <a:p>
            <a:pPr marL="12700">
              <a:buClr>
                <a:srgbClr val="FF0000"/>
              </a:buClr>
              <a:tabLst>
                <a:tab pos="477520" algn="l"/>
                <a:tab pos="2580640" algn="l"/>
              </a:tabLst>
            </a:pPr>
            <a:r>
              <a:rPr lang="en-US" sz="7200" b="1" spc="-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rise up your hands.</a:t>
            </a: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7305">
              <a:spcBef>
                <a:spcPts val="135"/>
              </a:spcBef>
            </a:pPr>
            <a:fld id="{81D60167-4931-47E6-BA6A-407CBD079E47}" type="slidenum">
              <a:rPr spc="-35" dirty="0"/>
              <a:pPr marL="27305">
                <a:spcBef>
                  <a:spcPts val="135"/>
                </a:spcBef>
              </a:pPr>
              <a:t>285</a:t>
            </a:fld>
            <a:endParaRPr spc="-35" dirty="0"/>
          </a:p>
        </p:txBody>
      </p:sp>
      <p:sp>
        <p:nvSpPr>
          <p:cNvPr id="4" name="Rectangle 3"/>
          <p:cNvSpPr/>
          <p:nvPr/>
        </p:nvSpPr>
        <p:spPr>
          <a:xfrm>
            <a:off x="1510145" y="152401"/>
            <a:ext cx="4814455" cy="769441"/>
          </a:xfrm>
          <a:prstGeom prst="rect">
            <a:avLst/>
          </a:prstGeom>
        </p:spPr>
        <p:txBody>
          <a:bodyPr wrap="square">
            <a:spAutoFit/>
          </a:bodyPr>
          <a:lstStyle/>
          <a:p>
            <a:pPr marL="12700">
              <a:spcBef>
                <a:spcPts val="95"/>
              </a:spcBef>
              <a:buClr>
                <a:srgbClr val="33CC33"/>
              </a:buClr>
              <a:tabLst>
                <a:tab pos="47752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61716767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058400" y="6324600"/>
            <a:ext cx="302260" cy="228268"/>
          </a:xfrm>
          <a:prstGeom prst="rect">
            <a:avLst/>
          </a:prstGeom>
        </p:spPr>
        <p:txBody>
          <a:bodyPr vert="horz" wrap="square" lIns="0" tIns="12700" rIns="0" bIns="0" rtlCol="0">
            <a:spAutoFit/>
          </a:bodyPr>
          <a:lstStyle/>
          <a:p>
            <a:pPr marL="12700">
              <a:spcBef>
                <a:spcPts val="100"/>
              </a:spcBef>
            </a:pPr>
            <a:r>
              <a:rPr sz="1400" spc="-45" dirty="0">
                <a:solidFill>
                  <a:srgbClr val="DEDEDE"/>
                </a:solidFill>
                <a:latin typeface="Ebrima"/>
                <a:cs typeface="Ebrima"/>
              </a:rPr>
              <a:t>2</a:t>
            </a:r>
            <a:r>
              <a:rPr sz="1400" spc="-35" dirty="0">
                <a:solidFill>
                  <a:srgbClr val="DEDEDE"/>
                </a:solidFill>
                <a:latin typeface="Ebrima"/>
                <a:cs typeface="Ebrima"/>
              </a:rPr>
              <a:t>8</a:t>
            </a:r>
            <a:r>
              <a:rPr sz="1400" spc="-20" dirty="0">
                <a:solidFill>
                  <a:srgbClr val="DEDEDE"/>
                </a:solidFill>
                <a:latin typeface="Ebrima"/>
                <a:cs typeface="Ebrima"/>
              </a:rPr>
              <a:t>4</a:t>
            </a:r>
            <a:endParaRPr sz="1400" dirty="0">
              <a:latin typeface="Ebrima"/>
              <a:cs typeface="Ebrima"/>
            </a:endParaRPr>
          </a:p>
        </p:txBody>
      </p:sp>
      <p:sp>
        <p:nvSpPr>
          <p:cNvPr id="3" name="object 3"/>
          <p:cNvSpPr txBox="1"/>
          <p:nvPr/>
        </p:nvSpPr>
        <p:spPr>
          <a:xfrm>
            <a:off x="152400" y="769441"/>
            <a:ext cx="11901054" cy="6316473"/>
          </a:xfrm>
          <a:prstGeom prst="rect">
            <a:avLst/>
          </a:prstGeom>
        </p:spPr>
        <p:txBody>
          <a:bodyPr vert="horz" wrap="square" lIns="0" tIns="12065" rIns="0" bIns="0" rtlCol="0">
            <a:spAutoFit/>
          </a:bodyPr>
          <a:lstStyle/>
          <a:p>
            <a:pPr marL="12064" marR="264795">
              <a:spcBef>
                <a:spcPts val="95"/>
              </a:spcBef>
              <a:buClr>
                <a:srgbClr val="33CC33"/>
              </a:buClr>
              <a:tabLst>
                <a:tab pos="477520" algn="l"/>
              </a:tabLst>
            </a:pP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በይእቲ ሌሊት እንተ ባቲ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ያገብዕዎ</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ነሥአ</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ብስተ</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በእደዊሁ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ቅዱሳት</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ወብፁዓት</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እለ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እንበለ</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ነውር</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x-none"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264795">
              <a:spcBef>
                <a:spcPts val="95"/>
              </a:spcBef>
              <a:buClr>
                <a:srgbClr val="33CC33"/>
              </a:buClr>
              <a:tabLst>
                <a:tab pos="477520" algn="l"/>
              </a:tabLst>
            </a:pP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በያዙባት በዚያች ሌሊት ነውር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በሌለባቸው</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ኡ</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ክቡራት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ብፁዓትም</a:t>
            </a:r>
            <a:r>
              <a:rPr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በሚሆኑ</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እጆቹ</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ብስቱን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አንስቶ</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ያዘ</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x-none" sz="1200" b="1" spc="-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264795">
              <a:spcBef>
                <a:spcPts val="95"/>
              </a:spcBef>
              <a:buClr>
                <a:srgbClr val="33CC33"/>
              </a:buClr>
              <a:tabLst>
                <a:tab pos="477520" algn="l"/>
              </a:tabLst>
            </a:pPr>
            <a:r>
              <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same night in which they betrayed Him He took bread in His </a:t>
            </a:r>
            <a:r>
              <a:rPr lang="en-US"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blessed and spotless</a:t>
            </a:r>
            <a:r>
              <a:rPr lang="en-US"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hands</a:t>
            </a:r>
            <a:endParaRPr sz="4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p:cNvSpPr/>
          <p:nvPr/>
        </p:nvSpPr>
        <p:spPr>
          <a:xfrm>
            <a:off x="969818" y="0"/>
            <a:ext cx="4148091"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23818818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235154"/>
            <a:ext cx="11759164" cy="6863417"/>
          </a:xfrm>
          <a:prstGeom prst="rect">
            <a:avLst/>
          </a:prstGeom>
        </p:spPr>
        <p:txBody>
          <a:bodyPr wrap="square">
            <a:spAutoFit/>
          </a:bodyPr>
          <a:lstStyle/>
          <a:p>
            <a:pPr defTabSz="914436">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ከመ ዝንቱ ውእቱ በአማን ነአምን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 እርሱ እንደሆነ በእውነት እናምናለን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endParaRPr lang="am-ET" sz="1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that this is He, truly we believe.</a:t>
            </a:r>
          </a:p>
        </p:txBody>
      </p:sp>
    </p:spTree>
    <p:extLst>
      <p:ext uri="{BB962C8B-B14F-4D97-AF65-F5344CB8AC3E}">
        <p14:creationId xmlns:p14="http://schemas.microsoft.com/office/powerpoint/2010/main" val="2142316686"/>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8546" y="736071"/>
            <a:ext cx="11942618" cy="5949706"/>
          </a:xfrm>
          <a:prstGeom prst="rect">
            <a:avLst/>
          </a:prstGeom>
        </p:spPr>
        <p:txBody>
          <a:bodyPr vert="horz" wrap="square" lIns="0" tIns="12065" rIns="0" bIns="0" rtlCol="0">
            <a:spAutoFit/>
          </a:bodyPr>
          <a:lstStyle/>
          <a:p>
            <a:pPr marR="191770">
              <a:buClr>
                <a:srgbClr val="FFFF66"/>
              </a:buClr>
            </a:pP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አንተ ወደ አባቱ ወደ ሰማይ ቀና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ብሎ</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አመሰገነ</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ባረከ</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ረሰ</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ለወገኖቹ ለደቀ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መዛሙርቱ</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ሰጣቸው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ንሡ</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ብሉ</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ለኃጢአት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ማስተሥ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ሊሆን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 እናንተ የሚፈተት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ሥጋዬ</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አላቸው</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191770">
              <a:spcBef>
                <a:spcPts val="670"/>
              </a:spcBef>
              <a:buClr>
                <a:srgbClr val="FFFF66"/>
              </a:buClr>
              <a:tabLst>
                <a:tab pos="476884" algn="l"/>
                <a:tab pos="477520" algn="l"/>
              </a:tabLst>
            </a:pP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looked up to heaven toward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His Father; gave thanks, blessed and broke;</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He gave to His disciples and said unto them: Take, eat, this bread is my body which will be broken on behalf of you for the remission of sin</a:t>
            </a:r>
            <a:endPar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10058401" y="64242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288</a:t>
            </a:fld>
            <a:endParaRPr spc="-35" dirty="0"/>
          </a:p>
        </p:txBody>
      </p:sp>
      <p:sp>
        <p:nvSpPr>
          <p:cNvPr id="4" name="Rectangle 3"/>
          <p:cNvSpPr/>
          <p:nvPr/>
        </p:nvSpPr>
        <p:spPr>
          <a:xfrm>
            <a:off x="955965" y="-41569"/>
            <a:ext cx="3656978"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83859282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844" y="21790"/>
            <a:ext cx="11808312" cy="6601807"/>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ነአምን ወንትአምን ንሴብሐከ ኦ እግዚእነ ወአምላክነ ዝንቱ ውእቱ በአማን ነአምን፤</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 </a:t>
            </a: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እናምናለን፤</a:t>
            </a:r>
          </a:p>
          <a:p>
            <a:pPr defTabSz="914436">
              <a:defRPr/>
            </a:pPr>
            <a:endParaRPr lang="en-US"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p>
        </p:txBody>
      </p:sp>
    </p:spTree>
    <p:extLst>
      <p:ext uri="{BB962C8B-B14F-4D97-AF65-F5344CB8AC3E}">
        <p14:creationId xmlns:p14="http://schemas.microsoft.com/office/powerpoint/2010/main" val="1609915589"/>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9382" y="824857"/>
            <a:ext cx="11942618" cy="6055953"/>
          </a:xfrm>
          <a:prstGeom prst="rect">
            <a:avLst/>
          </a:prstGeom>
        </p:spPr>
        <p:txBody>
          <a:bodyPr vert="horz" wrap="square" lIns="0" tIns="12065" rIns="0" bIns="0" rtlCol="0">
            <a:spAutoFit/>
          </a:bodyPr>
          <a:lstStyle/>
          <a:p>
            <a:pPr marL="12065" marR="5080">
              <a:spcBef>
                <a:spcPts val="815"/>
              </a:spcBef>
              <a:buClr>
                <a:srgbClr val="FFFF66"/>
              </a:buClr>
              <a:tabLst>
                <a:tab pos="478155" algn="l"/>
              </a:tabLst>
            </a:pP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እንዲሁም ጽዋውን አመስግኖ ባርኮ አክብሮ  ለወገኖቹ ለደቀ መዛሙርቱ ሰጣቸው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ጠጡ</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 ጽዋ ለ</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ማሰተሥረያ</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ሊሆን ስለ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የሚፈስ ደሜ ነው አላቸው።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483870">
              <a:lnSpc>
                <a:spcPct val="101600"/>
              </a:lnSpc>
              <a:spcBef>
                <a:spcPts val="955"/>
              </a:spcBef>
              <a:buClr>
                <a:srgbClr val="FF0000"/>
              </a:buClr>
              <a:buSzPct val="106250"/>
              <a:tabLst>
                <a:tab pos="606425" algn="l"/>
                <a:tab pos="607060" algn="l"/>
              </a:tabLst>
            </a:pP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likewise also the cup: giving</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 blessing it, and hallowing it, He gave it to His disciples, and said unto them, take drink;</a:t>
            </a:r>
            <a:r>
              <a:rPr lang="am-ET"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cup is my blood which will be shed on behalf of you as propitiation for many</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290</a:t>
            </a:fld>
            <a:endParaRPr spc="-35" dirty="0"/>
          </a:p>
        </p:txBody>
      </p:sp>
      <p:sp>
        <p:nvSpPr>
          <p:cNvPr id="4" name="Rectangle 3"/>
          <p:cNvSpPr/>
          <p:nvPr/>
        </p:nvSpPr>
        <p:spPr>
          <a:xfrm>
            <a:off x="623455" y="55416"/>
            <a:ext cx="4289739"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989550366"/>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8"/>
            <a:ext cx="11759164" cy="6878806"/>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ነአምን ወንትአ</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 ንሴብሐከ ኦ እግዚእነ ወአምላክነ ዝንቱ ውእቱ በአማን ነአምን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endParaRPr lang="en-US" sz="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p>
        </p:txBody>
      </p:sp>
    </p:spTree>
    <p:extLst>
      <p:ext uri="{BB962C8B-B14F-4D97-AF65-F5344CB8AC3E}">
        <p14:creationId xmlns:p14="http://schemas.microsoft.com/office/powerpoint/2010/main" val="394387751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2" y="858083"/>
            <a:ext cx="11998035" cy="5816977"/>
          </a:xfrm>
          <a:prstGeom prst="rect">
            <a:avLst/>
          </a:prstGeom>
        </p:spPr>
        <p:txBody>
          <a:bodyPr vert="horz" wrap="square" lIns="0" tIns="71120" rIns="0" bIns="0" rtlCol="0">
            <a:spAutoFit/>
          </a:bodyPr>
          <a:lstStyle/>
          <a:p>
            <a:pPr marL="12064" marR="5080">
              <a:spcBef>
                <a:spcPts val="725"/>
              </a:spcBef>
              <a:buClr>
                <a:srgbClr val="FFFF66"/>
              </a:buClr>
              <a:tabLst>
                <a:tab pos="477520" algn="l"/>
              </a:tabLst>
            </a:pPr>
            <a:r>
              <a:rPr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ወሶበ</a:t>
            </a:r>
            <a:r>
              <a:rPr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ትገብርዎ ለዝንቱ ተዝካረ </a:t>
            </a:r>
            <a:r>
              <a:rPr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ዚአየ</a:t>
            </a:r>
            <a:r>
              <a:rPr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ግበሩ</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725"/>
              </a:spcBef>
              <a:buClr>
                <a:srgbClr val="FFFF66"/>
              </a:buClr>
              <a:tabLst>
                <a:tab pos="477520" algn="l"/>
              </a:tabLst>
            </a:pPr>
            <a:endParaRPr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725"/>
              </a:spcBef>
              <a:buClr>
                <a:srgbClr val="FFFF66"/>
              </a:buClr>
              <a:tabLst>
                <a:tab pos="477520" algn="l"/>
              </a:tabLst>
            </a:pP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a:t>
            </a:r>
            <a:r>
              <a:rPr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በምታደርጉበት</a:t>
            </a: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የኔን </a:t>
            </a:r>
            <a:r>
              <a:rPr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መታሰቢያ</a:t>
            </a: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725"/>
              </a:spcBef>
              <a:buClr>
                <a:srgbClr val="FFFF66"/>
              </a:buClr>
              <a:tabLst>
                <a:tab pos="477520" algn="l"/>
              </a:tabLst>
            </a:pPr>
            <a:r>
              <a:rPr sz="5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as often as ye do this  do it in remembrance of me.</a:t>
            </a:r>
          </a:p>
        </p:txBody>
      </p:sp>
      <p:sp>
        <p:nvSpPr>
          <p:cNvPr id="3" name="object 3"/>
          <p:cNvSpPr txBox="1">
            <a:spLocks noGrp="1"/>
          </p:cNvSpPr>
          <p:nvPr>
            <p:ph type="sldNum" sz="quarter" idx="4294967295"/>
          </p:nvPr>
        </p:nvSpPr>
        <p:spPr>
          <a:xfrm>
            <a:off x="10058401" y="63480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292</a:t>
            </a:fld>
            <a:endParaRPr spc="-35" dirty="0"/>
          </a:p>
        </p:txBody>
      </p:sp>
      <p:sp>
        <p:nvSpPr>
          <p:cNvPr id="4" name="Rectangle 3"/>
          <p:cNvSpPr/>
          <p:nvPr/>
        </p:nvSpPr>
        <p:spPr>
          <a:xfrm>
            <a:off x="928255" y="152401"/>
            <a:ext cx="4162360"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11204076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700" y="17391"/>
            <a:ext cx="12131299" cy="7340471"/>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ንዜኑ ሞተከ እግዚኦ ወትንሣኤከ ቅድስተ ነአምን ዕርገተከ ወዳግመ ምጽአተከ</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ወንትአመነከ ንስእለከ ወናስተበቊዐከ ኦ እግዚእነ ወአምላክነ።</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ሞትህን ቅድስት ትንሣኤህን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እንነግራለን፤ ዕርገትህን ዳግመኛም መምጣትህን እናምናለን፤ እናመሰግንሃለን፤ እናምንሃለንም፤ ጌታችንና አምላክችን ሆይ እንለምንሃለን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proclaim</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death, Lord, and Your holy resurrection; we believe in Your ascension and Your second advent. We glorify You and confess You, we offer our prayer unto You and supplicate You, O our Lord and our God</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Tree>
    <p:extLst>
      <p:ext uri="{BB962C8B-B14F-4D97-AF65-F5344CB8AC3E}">
        <p14:creationId xmlns:p14="http://schemas.microsoft.com/office/powerpoint/2010/main" val="1203502484"/>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4691" y="798732"/>
            <a:ext cx="12067309" cy="5552161"/>
          </a:xfrm>
          <a:prstGeom prst="rect">
            <a:avLst/>
          </a:prstGeom>
        </p:spPr>
        <p:txBody>
          <a:bodyPr vert="horz" wrap="square" lIns="0" tIns="12065" rIns="0" bIns="0" rtlCol="0">
            <a:spAutoFit/>
          </a:bodyPr>
          <a:lstStyle/>
          <a:p>
            <a:pPr marL="12065" marR="510540">
              <a:spcBef>
                <a:spcPts val="5"/>
              </a:spcBef>
              <a:buClr>
                <a:srgbClr val="FFFF66"/>
              </a:buClr>
              <a:tabLst>
                <a:tab pos="478155" algn="l"/>
              </a:tabLst>
            </a:pP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ሞትህንና</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ትንሣኤህንም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ያሰብ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እናምንሃለን፤ እያመሰገን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 ይህን ኅብስት ይህንም ጽዋ እናቀርብልሃለን፤ በፊትህ እንቆም ዘንድ አንተንም እናገለግል ዘንድ በርሱ ተድላን አደረግህልን፤</a:t>
            </a:r>
            <a:endPar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5"/>
              </a:spcBef>
            </a:pP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 Lord, we remember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death, and</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Your resurrection. We confess You and we offer unto You this bread and this cup, giving thanks unto You; and thereby You have made us worthy of the joy, standing before You and ministering to You.</a:t>
            </a:r>
            <a:endPar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294</a:t>
            </a:fld>
            <a:endParaRPr spc="-35" dirty="0"/>
          </a:p>
        </p:txBody>
      </p:sp>
      <p:sp>
        <p:nvSpPr>
          <p:cNvPr id="4" name="Rectangle 3"/>
          <p:cNvSpPr/>
          <p:nvPr/>
        </p:nvSpPr>
        <p:spPr>
          <a:xfrm>
            <a:off x="942109" y="152401"/>
            <a:ext cx="4080267" cy="707886"/>
          </a:xfrm>
          <a:prstGeom prst="rect">
            <a:avLst/>
          </a:prstGeom>
        </p:spPr>
        <p:txBody>
          <a:bodyPr wrap="square">
            <a:spAutoFit/>
          </a:bodyPr>
          <a:lstStyle/>
          <a:p>
            <a:pPr lvl="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3093391401"/>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3" y="197844"/>
            <a:ext cx="11817927" cy="6660157"/>
          </a:xfrm>
          <a:prstGeom prst="rect">
            <a:avLst/>
          </a:prstGeom>
        </p:spPr>
        <p:txBody>
          <a:bodyPr vert="horz" wrap="square" lIns="0" tIns="12065" rIns="0" bIns="0" rtlCol="0">
            <a:spAutoFit/>
          </a:bodyPr>
          <a:lstStyle/>
          <a:p>
            <a:pPr marL="12065" marR="510540">
              <a:spcBef>
                <a:spcPts val="5"/>
              </a:spcBef>
              <a:buClr>
                <a:srgbClr val="FFFF66"/>
              </a:buClr>
              <a:tabLst>
                <a:tab pos="478155" algn="l"/>
              </a:tabLst>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እንለምንሃለን፤ እንማልድሃለንም፤ በዚህ ኅብስት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ኃይልንም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ታሳድር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በዚህም በጽዋው ላይ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የጌታችንና የአምላካችን የመድኃኒታችን የኢየሱስ ክርስቶስ ሥጋና ደም ያደርገው ዘንድ ለዘለዓለሙ።</a:t>
            </a:r>
            <a:endPar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5"/>
              </a:spcBef>
            </a:pP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pray You and beseech You, Lord, that You would send the Holy Spirit and power upon this bread and upon this cup. May He make them the body and blood of our Lord and our God and our </a:t>
            </a:r>
            <a:r>
              <a:rPr lang="en-US" sz="3600" b="1" spc="-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Saviour</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 world without end.</a:t>
            </a:r>
            <a:endPar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295</a:t>
            </a:fld>
            <a:endParaRPr spc="-35" dirty="0"/>
          </a:p>
        </p:txBody>
      </p:sp>
    </p:spTree>
    <p:extLst>
      <p:ext uri="{BB962C8B-B14F-4D97-AF65-F5344CB8AC3E}">
        <p14:creationId xmlns:p14="http://schemas.microsoft.com/office/powerpoint/2010/main" val="359657031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17391"/>
            <a:ext cx="3859757" cy="68406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4142385" y="25456"/>
            <a:ext cx="8093730" cy="5715924"/>
          </a:xfrm>
          <a:prstGeom prst="rect">
            <a:avLst/>
          </a:prstGeom>
        </p:spPr>
        <p:txBody>
          <a:bodyPr wrap="square">
            <a:spAutoFit/>
          </a:bodyPr>
          <a:lstStyle/>
          <a:p>
            <a:pPr algn="ctr">
              <a:lnSpc>
                <a:spcPct val="107000"/>
              </a:lnSpc>
            </a:pP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እግዚኦ መሐረነ እግዚኦ መሐከነ እግዚኦ ተሣሃለነ</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ራራልን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 </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pity upon us, </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spare us Lord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296</a:t>
            </a:fld>
            <a:endParaRPr lang="en-US" dirty="0"/>
          </a:p>
        </p:txBody>
      </p:sp>
    </p:spTree>
    <p:extLst>
      <p:ext uri="{BB962C8B-B14F-4D97-AF65-F5344CB8AC3E}">
        <p14:creationId xmlns:p14="http://schemas.microsoft.com/office/powerpoint/2010/main" val="392182972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297</a:t>
            </a:fld>
            <a:endParaRPr lang="en-US"/>
          </a:p>
        </p:txBody>
      </p:sp>
      <p:sp>
        <p:nvSpPr>
          <p:cNvPr id="3" name="Rectangle 2"/>
          <p:cNvSpPr/>
          <p:nvPr/>
        </p:nvSpPr>
        <p:spPr>
          <a:xfrm>
            <a:off x="120952" y="228600"/>
            <a:ext cx="11829143" cy="66171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ልብ ናስተበ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ዖ ለእግዚአብሔር አምላክነ ኅብረተ መንፈስ ቅዱስ ሠና</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 ይጸግወነ።</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በፍጹም ልብ አምላካችንን እግዚአብሔርን እንለምነው፤ ያማረ የመንፈስ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አንድነትን ይሰጠ ዘነድ።</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all the heart let us beseech the Lord  our God that He grant unto us the good  communion of the Holy Spirit.</a:t>
            </a:r>
          </a:p>
        </p:txBody>
      </p:sp>
    </p:spTree>
    <p:extLst>
      <p:ext uri="{BB962C8B-B14F-4D97-AF65-F5344CB8AC3E}">
        <p14:creationId xmlns:p14="http://schemas.microsoft.com/office/powerpoint/2010/main" val="3300959785"/>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5157"/>
            <a:ext cx="11686576" cy="6494085"/>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ሀሎ ህልወ ወይሄሉ ለትውልደ ትውልድ ለዓለመ ዓለም።</a:t>
            </a:r>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 እንደነበረ ለዘለዓለሙ ለልጅ ልጅ ይኖራል።</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it was, is and shall be unto generations of generations, world without end.</a:t>
            </a:r>
          </a:p>
        </p:txBody>
      </p:sp>
      <p:sp>
        <p:nvSpPr>
          <p:cNvPr id="3" name="Slide Number Placeholder 1">
            <a:extLst>
              <a:ext uri="{FF2B5EF4-FFF2-40B4-BE49-F238E27FC236}">
                <a16:creationId xmlns:a16="http://schemas.microsoft.com/office/drawing/2014/main" id="{234C04A3-4A64-82FC-E072-C1D08296E0B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298</a:t>
            </a:fld>
            <a:endParaRPr lang="en-US" dirty="0"/>
          </a:p>
        </p:txBody>
      </p:sp>
    </p:spTree>
    <p:extLst>
      <p:ext uri="{BB962C8B-B14F-4D97-AF65-F5344CB8AC3E}">
        <p14:creationId xmlns:p14="http://schemas.microsoft.com/office/powerpoint/2010/main" val="2103402043"/>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818" y="949042"/>
            <a:ext cx="11859491" cy="6118983"/>
          </a:xfrm>
          <a:prstGeom prst="rect">
            <a:avLst/>
          </a:prstGeom>
        </p:spPr>
        <p:txBody>
          <a:bodyPr vert="horz" wrap="square" lIns="0" tIns="12065" rIns="0" bIns="0" rtlCol="0">
            <a:spAutoFit/>
          </a:bodyPr>
          <a:lstStyle/>
          <a:p>
            <a:pPr marL="12064" marR="5080">
              <a:spcBef>
                <a:spcPts val="95"/>
              </a:spcBef>
              <a:buClr>
                <a:srgbClr val="FFFF00"/>
              </a:buClr>
              <a:tabLst>
                <a:tab pos="477520" algn="l"/>
              </a:tabLst>
            </a:pP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ከርሱ</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ለሚቀበ</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አንድ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አድርገህ</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ለንጽሕና</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ቅዱስንም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ለመመላት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እውነተኛውንም</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ሃይማኖት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ለማጽናት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ስጣቸው</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12064" marR="5080">
              <a:spcBef>
                <a:spcPts val="95"/>
              </a:spcBef>
              <a:buClr>
                <a:srgbClr val="FFFF00"/>
              </a:buClr>
              <a:tabLst>
                <a:tab pos="477520" algn="l"/>
              </a:tabLst>
            </a:pP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it together unto all them that take of it, that it may be unto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hem for sanctification and or filling with the Holy Spirit and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strengthening of the true faith,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575926" y="6117413"/>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35" dirty="0">
                <a:solidFill>
                  <a:srgbClr val="DEDEDE"/>
                </a:solidFill>
                <a:latin typeface="Ebrima"/>
                <a:cs typeface="Ebrima"/>
              </a:rPr>
              <a:pPr marL="38100">
                <a:spcBef>
                  <a:spcPts val="135"/>
                </a:spcBef>
              </a:pPr>
              <a:t>299</a:t>
            </a:fld>
            <a:endParaRPr sz="1400">
              <a:latin typeface="Ebrima"/>
              <a:cs typeface="Ebrima"/>
            </a:endParaRPr>
          </a:p>
        </p:txBody>
      </p:sp>
      <p:sp>
        <p:nvSpPr>
          <p:cNvPr id="4" name="Rectangle 3"/>
          <p:cNvSpPr/>
          <p:nvPr/>
        </p:nvSpPr>
        <p:spPr>
          <a:xfrm>
            <a:off x="720437" y="152401"/>
            <a:ext cx="4356530"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65901710"/>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8545" y="154988"/>
            <a:ext cx="11914910" cy="2505814"/>
          </a:xfrm>
          <a:prstGeom prst="rect">
            <a:avLst/>
          </a:prstGeom>
        </p:spPr>
        <p:txBody>
          <a:bodyPr vert="horz" wrap="square" lIns="0" tIns="12700" rIns="0" bIns="0" rtlCol="0">
            <a:spAutoFit/>
          </a:bodyPr>
          <a:lstStyle/>
          <a:p>
            <a:pPr marL="12065" marR="5080">
              <a:spcBef>
                <a:spcPts val="100"/>
              </a:spcBef>
              <a:buClr>
                <a:srgbClr val="FFFF66"/>
              </a:buClr>
              <a:tabLst>
                <a:tab pos="478155" algn="l"/>
              </a:tabLst>
            </a:pP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 ይቀድሱና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ያመሰግኑ</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ልጅህን</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ወዳጅህን ኢየሱስ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ክርስቶስንም</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ጋር ለዘላለሙ።</a:t>
            </a:r>
          </a:p>
        </p:txBody>
      </p:sp>
      <p:sp>
        <p:nvSpPr>
          <p:cNvPr id="4" name="object 4"/>
          <p:cNvSpPr txBox="1"/>
          <p:nvPr/>
        </p:nvSpPr>
        <p:spPr>
          <a:xfrm>
            <a:off x="9575926" y="6117413"/>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35" dirty="0">
                <a:solidFill>
                  <a:srgbClr val="DEDEDE"/>
                </a:solidFill>
                <a:latin typeface="Ebrima"/>
                <a:cs typeface="Ebrima"/>
              </a:rPr>
              <a:pPr marL="38100">
                <a:spcBef>
                  <a:spcPts val="135"/>
                </a:spcBef>
              </a:pPr>
              <a:t>300</a:t>
            </a:fld>
            <a:endParaRPr sz="1400">
              <a:latin typeface="Ebrima"/>
              <a:cs typeface="Ebrima"/>
            </a:endParaRPr>
          </a:p>
        </p:txBody>
      </p:sp>
      <p:sp>
        <p:nvSpPr>
          <p:cNvPr id="3" name="object 3"/>
          <p:cNvSpPr txBox="1"/>
          <p:nvPr/>
        </p:nvSpPr>
        <p:spPr>
          <a:xfrm>
            <a:off x="235527" y="3198198"/>
            <a:ext cx="11817928" cy="2225994"/>
          </a:xfrm>
          <a:prstGeom prst="rect">
            <a:avLst/>
          </a:prstGeom>
        </p:spPr>
        <p:txBody>
          <a:bodyPr vert="horz" wrap="square" lIns="0" tIns="5080" rIns="0" bIns="0" rtlCol="0">
            <a:spAutoFit/>
          </a:bodyPr>
          <a:lstStyle/>
          <a:p>
            <a:pPr marL="12064" marR="5080">
              <a:lnSpc>
                <a:spcPct val="101600"/>
              </a:lnSpc>
              <a:spcBef>
                <a:spcPts val="40"/>
              </a:spcBef>
              <a:buClr>
                <a:srgbClr val="FF0000"/>
              </a:buClr>
              <a:tabLst>
                <a:tab pos="477520" algn="l"/>
              </a:tabLst>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they may hallow and praise Thee and Thy beloved Son Jesus Christ with</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t>
            </a:r>
            <a:r>
              <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Spirit.</a:t>
            </a:r>
          </a:p>
        </p:txBody>
      </p:sp>
    </p:spTree>
    <p:extLst>
      <p:ext uri="{BB962C8B-B14F-4D97-AF65-F5344CB8AC3E}">
        <p14:creationId xmlns:p14="http://schemas.microsoft.com/office/powerpoint/2010/main" val="1518042668"/>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301</a:t>
            </a:fld>
            <a:endParaRPr lang="en-US" dirty="0"/>
          </a:p>
        </p:txBody>
      </p:sp>
      <p:sp>
        <p:nvSpPr>
          <p:cNvPr id="3" name="Rectangle 2"/>
          <p:cNvSpPr/>
          <p:nvPr/>
        </p:nvSpPr>
        <p:spPr>
          <a:xfrm>
            <a:off x="216418" y="152400"/>
            <a:ext cx="11759164" cy="7001917"/>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i="1" u="sng" dirty="0"/>
              <a:t>(ሕዝቡም እንደ</a:t>
            </a:r>
            <a:r>
              <a:rPr lang="en-US" sz="3600" b="1" i="1" u="sng" dirty="0"/>
              <a:t> </a:t>
            </a:r>
            <a:r>
              <a:rPr lang="am-ET" sz="3600" b="1" i="1" u="sng" dirty="0"/>
              <a:t>ካህኑ ይበ</a:t>
            </a:r>
            <a:r>
              <a:rPr lang="en-US" sz="3600" b="1" i="1" u="sng" dirty="0"/>
              <a:t>ሉ፤</a:t>
            </a:r>
            <a:r>
              <a:rPr lang="am-ET" sz="3600" b="1" i="1" u="sng" dirty="0"/>
              <a:t>/ </a:t>
            </a:r>
            <a:r>
              <a:rPr lang="en-US" sz="3600" b="1" i="1" u="sng" dirty="0">
                <a:solidFill>
                  <a:srgbClr val="00B0F0"/>
                </a:solidFill>
              </a:rPr>
              <a:t>People shall repeat</a:t>
            </a:r>
            <a:r>
              <a:rPr lang="am-ET" sz="3600" b="1" i="1" u="sng" dirty="0">
                <a:solidFill>
                  <a:srgbClr val="00B0F0"/>
                </a:solidFill>
              </a:rPr>
              <a:t>)</a:t>
            </a:r>
          </a:p>
          <a:p>
            <a:endParaRPr lang="en-AE"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ንኅበር በዘዚአከ መንፈስ ቅዱስ ወፈውሰነ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በዝንቱ ጵርስፎራ ከመ ብከ ንሕየው ዘለ</a:t>
            </a:r>
            <a:r>
              <a:rPr lang="am-ET" sz="40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ዓለም ወለዓለመ ዓለም። </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የአንተ በሚሆን በመንፈስ ቅዱስ አንድ እንሆን ዘንድ መሆንን ስጠን፤ በዚህም ጵርስፎራ (በሥጋው በደሙ) አድነን፤ ለዓለሙ ሁሉ በምትሆን በአንተ ለዘለዓለሙ ሕያዋን እንሆን ዘንድ።</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to be untied through Your Holy  Spirit and heal us by this oblation that we may live in You for ever.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6777639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391"/>
            <a:ext cx="11759164" cy="7201972"/>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600" b="1" i="1" u="sng" dirty="0">
                <a:solidFill>
                  <a:schemeClr val="bg1"/>
                </a:solidFill>
              </a:rPr>
              <a:t>(</a:t>
            </a:r>
            <a:r>
              <a:rPr lang="en-US" sz="3600" b="1" i="1" u="sng" dirty="0">
                <a:solidFill>
                  <a:schemeClr val="bg1"/>
                </a:solidFill>
              </a:rPr>
              <a:t>(</a:t>
            </a:r>
            <a:r>
              <a:rPr lang="en-US" sz="3600" b="1" i="1" u="sng" dirty="0"/>
              <a:t>(ሕ</a:t>
            </a:r>
            <a:r>
              <a:rPr lang="am-ET" sz="3600" b="1" i="1" u="sng" dirty="0"/>
              <a:t>ዝቡም እንደ</a:t>
            </a:r>
            <a:r>
              <a:rPr lang="en-US" sz="3600" b="1" i="1" u="sng" dirty="0"/>
              <a:t> </a:t>
            </a:r>
            <a:r>
              <a:rPr lang="am-ET" sz="3600" b="1" i="1" u="sng" dirty="0"/>
              <a:t>ካህኑ ይበ</a:t>
            </a:r>
            <a:r>
              <a:rPr lang="en-US" sz="3600" b="1" i="1" u="sng" dirty="0"/>
              <a:t>ሉ፤</a:t>
            </a:r>
            <a:r>
              <a:rPr lang="am-ET" sz="3600" b="1" i="1" u="sng" dirty="0"/>
              <a:t>/ </a:t>
            </a:r>
            <a:r>
              <a:rPr lang="en-US" sz="3600" b="1" i="1" u="sng" dirty="0">
                <a:solidFill>
                  <a:srgbClr val="00B0F0"/>
                </a:solidFill>
              </a:rPr>
              <a:t>People shall repeat</a:t>
            </a:r>
            <a:r>
              <a:rPr lang="am-ET" sz="3600" b="1" i="1" u="sng" dirty="0">
                <a:solidFill>
                  <a:srgbClr val="00B0F0"/>
                </a:solidFill>
              </a:rPr>
              <a:t>)</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ስሙ ለእግዚአብሔር 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ዘይመጽእ በስመ እግዚአብሔር ወይትባረክ ስመ 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ሐቲሁ ለይኩን ለይኩን ቡሩከ ለይኩን።</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ስሙ ምስጉን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ስም የሚመጣውም ምስጉን ነው፤ የጌትነቱም ስም ይመስገን፤ ይሁን 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የተመሰገነ ይሁን።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name of the Lord</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be he that comes in the name of the Lord; and Let the name of His  Glory be blessed. So be it, so be it, so be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blessed.</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DE3329E6-B776-A95A-ED78-E6187500D8C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302</a:t>
            </a:fld>
            <a:endParaRPr lang="en-US" dirty="0"/>
          </a:p>
        </p:txBody>
      </p:sp>
    </p:spTree>
    <p:extLst>
      <p:ext uri="{BB962C8B-B14F-4D97-AF65-F5344CB8AC3E}">
        <p14:creationId xmlns:p14="http://schemas.microsoft.com/office/powerpoint/2010/main" val="130126518"/>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A6E736-E9ED-4322-9175-987C8D0F4C2A}"/>
              </a:ext>
            </a:extLst>
          </p:cNvPr>
          <p:cNvSpPr/>
          <p:nvPr/>
        </p:nvSpPr>
        <p:spPr>
          <a:xfrm>
            <a:off x="294161" y="3118515"/>
            <a:ext cx="11348336" cy="3739485"/>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36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ላዕሌነ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upon us</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a16="http://schemas.microsoft.com/office/drawing/2014/main" id="{EAD03E77-5BF0-2173-6CA7-0CD2644432E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303</a:t>
            </a:fld>
            <a:endParaRPr lang="en-US" dirty="0"/>
          </a:p>
        </p:txBody>
      </p:sp>
      <p:sp>
        <p:nvSpPr>
          <p:cNvPr id="4" name="Rectangle 3">
            <a:extLst>
              <a:ext uri="{FF2B5EF4-FFF2-40B4-BE49-F238E27FC236}">
                <a16:creationId xmlns:a16="http://schemas.microsoft.com/office/drawing/2014/main" id="{04A6E736-E9ED-4322-9175-987C8D0F4C2A}"/>
              </a:ext>
            </a:extLst>
          </p:cNvPr>
          <p:cNvSpPr/>
          <p:nvPr/>
        </p:nvSpPr>
        <p:spPr>
          <a:xfrm>
            <a:off x="294161" y="7019"/>
            <a:ext cx="11686576" cy="3077766"/>
          </a:xfrm>
          <a:prstGeom prst="rect">
            <a:avLst/>
          </a:prstGeom>
        </p:spPr>
        <p:txBody>
          <a:bodyPr wrap="square">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ላዕሌነ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us</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90433506"/>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304</a:t>
            </a:fld>
            <a:endParaRPr lang="en-US" dirty="0"/>
          </a:p>
        </p:txBody>
      </p:sp>
    </p:spTree>
    <p:extLst>
      <p:ext uri="{BB962C8B-B14F-4D97-AF65-F5344CB8AC3E}">
        <p14:creationId xmlns:p14="http://schemas.microsoft.com/office/powerpoint/2010/main" val="264668015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305</a:t>
            </a:fld>
            <a:endParaRPr lang="en-US" dirty="0"/>
          </a:p>
        </p:txBody>
      </p:sp>
    </p:spTree>
    <p:extLst>
      <p:ext uri="{BB962C8B-B14F-4D97-AF65-F5344CB8AC3E}">
        <p14:creationId xmlns:p14="http://schemas.microsoft.com/office/powerpoint/2010/main" val="40918885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306</a:t>
            </a:fld>
            <a:endParaRPr lang="en-US" dirty="0"/>
          </a:p>
        </p:txBody>
      </p:sp>
      <p:sp>
        <p:nvSpPr>
          <p:cNvPr id="3" name="TextBox 2">
            <a:extLst>
              <a:ext uri="{FF2B5EF4-FFF2-40B4-BE49-F238E27FC236}">
                <a16:creationId xmlns:a16="http://schemas.microsoft.com/office/drawing/2014/main" id="{2B9141B7-4C6E-8942-49B3-B756ABEFE13A}"/>
              </a:ext>
            </a:extLst>
          </p:cNvPr>
          <p:cNvSpPr txBox="1"/>
          <p:nvPr/>
        </p:nvSpPr>
        <p:spPr>
          <a:xfrm>
            <a:off x="704722" y="878321"/>
            <a:ext cx="9781308" cy="4247317"/>
          </a:xfrm>
          <a:prstGeom prst="rect">
            <a:avLst/>
          </a:prstGeom>
          <a:noFill/>
        </p:spPr>
        <p:txBody>
          <a:bodyPr wrap="square" rtlCol="0">
            <a:spAutoFit/>
          </a:bodyPr>
          <a:lstStyle/>
          <a:p>
            <a:pPr algn="ctr"/>
            <a:r>
              <a:rPr lang="am-ET"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ፈትቶ</a:t>
            </a:r>
            <a:endParaRPr lang="en-US"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የመፈተት ጸሎት</a:t>
            </a:r>
            <a:endPar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6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Fraction</a:t>
            </a:r>
          </a:p>
        </p:txBody>
      </p:sp>
    </p:spTree>
    <p:extLst>
      <p:ext uri="{BB962C8B-B14F-4D97-AF65-F5344CB8AC3E}">
        <p14:creationId xmlns:p14="http://schemas.microsoft.com/office/powerpoint/2010/main" val="1903469347"/>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5527" y="315186"/>
            <a:ext cx="11762509" cy="5947782"/>
          </a:xfrm>
          <a:prstGeom prst="rect">
            <a:avLst/>
          </a:prstGeom>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ፈትቶ/</a:t>
            </a:r>
            <a:r>
              <a:rPr lang="am-ET"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የመፈተት ጸሎት/</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Fraction</a:t>
            </a:r>
          </a:p>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ወካዕበ ናስተበቍዕ ዘኵሎ ትእኅዝ እግዚአብሔር አብ ለእግዚእ ወመድኃኒነ ኢየሱስ ክርስቶስ፤</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 ሁሉን የሚይዝ የጌታችንና የመድኃኒታችን የኢየሱስ ክርስቶስን አባት እግዚአብሔርን እንማልዳለን፤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endParaRPr lang="en-US"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we supplicate the Almighty God, the Father of the Lord and our Saviour</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Christ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307</a:t>
            </a:fld>
            <a:endParaRPr lang="en-US" dirty="0"/>
          </a:p>
        </p:txBody>
      </p:sp>
    </p:spTree>
    <p:extLst>
      <p:ext uri="{BB962C8B-B14F-4D97-AF65-F5344CB8AC3E}">
        <p14:creationId xmlns:p14="http://schemas.microsoft.com/office/powerpoint/2010/main" val="1438713594"/>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9982201" y="6324601"/>
            <a:ext cx="342265" cy="294311"/>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308</a:t>
            </a:fld>
            <a:endParaRPr spc="-55" dirty="0"/>
          </a:p>
        </p:txBody>
      </p:sp>
      <p:sp>
        <p:nvSpPr>
          <p:cNvPr id="3" name="object 3"/>
          <p:cNvSpPr txBox="1"/>
          <p:nvPr/>
        </p:nvSpPr>
        <p:spPr>
          <a:xfrm>
            <a:off x="114301" y="183965"/>
            <a:ext cx="11914908" cy="6132448"/>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የጌታችንና  የመድኃኒታችን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ክርስቶስ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አባት እግዚአብሔርን እንማልዳለን፤ ከቅዱስ ምሥጢር በበርከት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እንቀበል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እንዲሰጠን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ለኛ</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መጽናትን ይስጠን፤ 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ወገን ማንንም አያጐስቍል፤ </a:t>
            </a:r>
            <a:endPar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650"/>
              </a:spcBef>
            </a:pPr>
            <a:r>
              <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we beseech the almighty God,</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 </a:t>
            </a:r>
            <a:r>
              <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Lord and</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 Jesus Christ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grant us to take of this Holy mystery with blessing, to grant to us confirmation and not to condemn any of us,</a:t>
            </a:r>
            <a:endPar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83709783"/>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309</a:t>
            </a:fld>
            <a:endParaRPr spc="-55" dirty="0"/>
          </a:p>
        </p:txBody>
      </p:sp>
      <p:sp>
        <p:nvSpPr>
          <p:cNvPr id="3" name="object 3"/>
          <p:cNvSpPr txBox="1"/>
          <p:nvPr/>
        </p:nvSpPr>
        <p:spPr>
          <a:xfrm>
            <a:off x="113317" y="0"/>
            <a:ext cx="11859492" cy="6563335"/>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የክርስቶስ ሥጋና ደም የሚሆን ቅዱስ ምሥጢርህን መቀበልን ለሚቀበሉ ሁሉ ተድላ ያድርግላቸው እንጂ፤ ይኸውም ሁሉን የሚይዝ አምላካችን እግዚአብሔር ነው።</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650"/>
              </a:spcBef>
            </a:pP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 to make worthy all that partake of the Holy mystery, of the body and blood of Christ. The almighty Lord is our God.</a:t>
            </a:r>
            <a:endParaRPr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44323044"/>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05013"/>
            <a:ext cx="11686576" cy="6593343"/>
          </a:xfrm>
          <a:prstGeom prst="rect">
            <a:avLst/>
          </a:prstGeom>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5144" b="1" dirty="0">
                <a:latin typeface="Arial" panose="020B0604020202020204" pitchFamily="34" charset="0"/>
              </a:rPr>
              <a:t> </a:t>
            </a:r>
            <a:r>
              <a:rPr lang="am-ET"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pray.</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spc="-100" dirty="0">
                <a:latin typeface="Ebrima"/>
                <a:ea typeface="Ebrima"/>
                <a:cs typeface="Ebrima"/>
              </a:rPr>
              <a:t>!</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በሰማያት</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የምትኖር</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ስምህ</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ይቀደስ</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መንግሥትህ</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ትምጣ</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ፈቃድህ</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ሆነች</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እንዲሁ</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ትሁን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የዕለት</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እንጀራችንን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ዛሬ</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ስጠን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hallowed  be Thy name, Thy kingdom come, Thy  will be done on earth as it is in heaven;  give us this day our daily bread,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4AE8D2BC-19FA-2027-FDAE-93C36C58786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310</a:t>
            </a:fld>
            <a:endParaRPr lang="en-US" dirty="0"/>
          </a:p>
        </p:txBody>
      </p:sp>
    </p:spTree>
    <p:extLst>
      <p:ext uri="{BB962C8B-B14F-4D97-AF65-F5344CB8AC3E}">
        <p14:creationId xmlns:p14="http://schemas.microsoft.com/office/powerpoint/2010/main" val="234113734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563322-3176-4311-E7D5-194F16798C3F}"/>
              </a:ext>
            </a:extLst>
          </p:cNvPr>
          <p:cNvSpPr>
            <a:spLocks noGrp="1"/>
          </p:cNvSpPr>
          <p:nvPr>
            <p:ph type="sldNum" sz="quarter" idx="12"/>
          </p:nvPr>
        </p:nvSpPr>
        <p:spPr/>
        <p:txBody>
          <a:bodyPr/>
          <a:lstStyle/>
          <a:p>
            <a:fld id="{699901B4-B23A-4C08-AC45-D9E49F2C10AE}" type="slidenum">
              <a:rPr lang="en-US" smtClean="0"/>
              <a:t>311</a:t>
            </a:fld>
            <a:endParaRPr lang="en-US" dirty="0"/>
          </a:p>
        </p:txBody>
      </p:sp>
      <p:sp>
        <p:nvSpPr>
          <p:cNvPr id="4" name="TextBox 3">
            <a:extLst>
              <a:ext uri="{FF2B5EF4-FFF2-40B4-BE49-F238E27FC236}">
                <a16:creationId xmlns:a16="http://schemas.microsoft.com/office/drawing/2014/main" id="{44B6AF54-5DC4-66A5-884E-11539C8B869E}"/>
              </a:ext>
            </a:extLst>
          </p:cNvPr>
          <p:cNvSpPr txBox="1"/>
          <p:nvPr/>
        </p:nvSpPr>
        <p:spPr>
          <a:xfrm>
            <a:off x="143831" y="17391"/>
            <a:ext cx="11831751" cy="5570756"/>
          </a:xfrm>
          <a:prstGeom prst="rect">
            <a:avLst/>
          </a:prstGeom>
          <a:noFill/>
        </p:spPr>
        <p:txBody>
          <a:bodyPr wrap="square">
            <a:spAutoFit/>
          </a:bodyPr>
          <a:lstStyle/>
          <a:p>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እኛ</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የበደሉንን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እንደምንል</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ወደፈተና</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ያንተ</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ናትና</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 ወስብሐት ለዓለመ ዓለም።</a:t>
            </a:r>
            <a:endPar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forgive us our trespasses as we forgive them</a:t>
            </a:r>
            <a:r>
              <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that trespass against us and lead us not into temptation but deliver us and rescue us from all evil; for Thine is the kingdom, the power and the glory for ever and ever.</a:t>
            </a:r>
          </a:p>
        </p:txBody>
      </p:sp>
    </p:spTree>
    <p:extLst>
      <p:ext uri="{BB962C8B-B14F-4D97-AF65-F5344CB8AC3E}">
        <p14:creationId xmlns:p14="http://schemas.microsoft.com/office/powerpoint/2010/main" val="1575969858"/>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707D70-7BF3-5514-25E1-A669767DB6C3}"/>
              </a:ext>
            </a:extLst>
          </p:cNvPr>
          <p:cNvSpPr txBox="1"/>
          <p:nvPr/>
        </p:nvSpPr>
        <p:spPr>
          <a:xfrm>
            <a:off x="145126" y="245485"/>
            <a:ext cx="11919284" cy="6801862"/>
          </a:xfrm>
          <a:prstGeom prst="rect">
            <a:avLst/>
          </a:prstGeom>
          <a:noFill/>
        </p:spPr>
        <p:txBody>
          <a:bodyPr wrap="square">
            <a:spAutoFit/>
          </a:bodyPr>
          <a:lstStyle/>
          <a:p>
            <a:pPr defTabSz="914400">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ደለም</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be repeated thrice</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3297991092"/>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965" y="359787"/>
            <a:ext cx="11859490" cy="6832640"/>
          </a:xfrm>
          <a:prstGeom prst="rect">
            <a:avLst/>
          </a:prstGeom>
        </p:spPr>
        <p:txBody>
          <a:bodyPr wrap="square">
            <a:spAutoFit/>
          </a:bodyPr>
          <a:lstStyle/>
          <a:p>
            <a:pPr>
              <a:defRPr/>
            </a:pP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(ካህናት ከመቅደስ በኅብረት)</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ሠራዊተ መላእክቲሁ ለመድኃኔ ዓለም ዬ ዬ ዬ ይቀውሙ ቅድሜሁ ለመድኃኔ ዓለም</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a:endParaRPr lang="en-AE" sz="1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የመድኃኔ ዓለም አገልጋዮች የሚሆኑ የመላእክት ሠራዊት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በመድኃኔ ዓለም ፊት ይቆማሉ</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endParaRPr lang="en-AE" sz="1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angelic hosts of the Savior of the world, stand before the Savior of the world.</a:t>
            </a:r>
          </a:p>
        </p:txBody>
      </p:sp>
      <p:sp>
        <p:nvSpPr>
          <p:cNvPr id="3" name="Slide Number Placeholder 1">
            <a:extLst>
              <a:ext uri="{FF2B5EF4-FFF2-40B4-BE49-F238E27FC236}">
                <a16:creationId xmlns:a16="http://schemas.microsoft.com/office/drawing/2014/main" id="{440E4A51-A25D-6E5A-6C55-C10DDBA99FE4}"/>
              </a:ext>
            </a:extLst>
          </p:cNvPr>
          <p:cNvSpPr>
            <a:spLocks noGrp="1"/>
          </p:cNvSpPr>
          <p:nvPr>
            <p:ph type="sldNum" sz="quarter" idx="4294967295"/>
          </p:nvPr>
        </p:nvSpPr>
        <p:spPr>
          <a:xfrm>
            <a:off x="8305800" y="6340476"/>
            <a:ext cx="2057400" cy="365125"/>
          </a:xfrm>
          <a:prstGeom prst="rect">
            <a:avLst/>
          </a:prstGeom>
        </p:spPr>
        <p:txBody>
          <a:bodyPr/>
          <a:lstStyle/>
          <a:p>
            <a:fld id="{699901B4-B23A-4C08-AC45-D9E49F2C10AE}" type="slidenum">
              <a:rPr lang="en-US" smtClean="0"/>
              <a:t>313</a:t>
            </a:fld>
            <a:endParaRPr lang="en-US" dirty="0"/>
          </a:p>
        </p:txBody>
      </p:sp>
    </p:spTree>
    <p:extLst>
      <p:ext uri="{BB962C8B-B14F-4D97-AF65-F5344CB8AC3E}">
        <p14:creationId xmlns:p14="http://schemas.microsoft.com/office/powerpoint/2010/main" val="2760875571"/>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818" y="96980"/>
            <a:ext cx="11845637" cy="6694140"/>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ወይኬልልዎ ለመድኃኔ ዓለም ዬ ዬ ዬ </a:t>
            </a:r>
          </a:p>
          <a:p>
            <a:pPr marL="0"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ሥጋሁ ወደሙ ለመድኃኔ ዓለም</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 ዓለምን ያመሰግኑታል፤</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የመድኃኔ ዓለም ሥጋውና ደሙ</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ነው</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endParaRPr lang="am-ET" sz="105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they encircle the Savior of the world ye </a:t>
            </a:r>
            <a:r>
              <a:rPr lang="en-US" sz="36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even this body and blood of the Savior of the world.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1A61C049-EC6E-159E-A8DE-CEB85E446229}"/>
              </a:ext>
            </a:extLst>
          </p:cNvPr>
          <p:cNvSpPr>
            <a:spLocks noGrp="1"/>
          </p:cNvSpPr>
          <p:nvPr>
            <p:ph type="sldNum" sz="quarter" idx="4294967295"/>
          </p:nvPr>
        </p:nvSpPr>
        <p:spPr>
          <a:xfrm>
            <a:off x="8305800" y="6340475"/>
            <a:ext cx="2057400" cy="215444"/>
          </a:xfrm>
          <a:prstGeom prst="rect">
            <a:avLst/>
          </a:prstGeom>
        </p:spPr>
        <p:txBody>
          <a:bodyPr/>
          <a:lstStyle/>
          <a:p>
            <a:pPr algn="r"/>
            <a:fld id="{699901B4-B23A-4C08-AC45-D9E49F2C10AE}" type="slidenum">
              <a:rPr lang="en-US" smtClean="0"/>
              <a:pPr algn="r"/>
              <a:t>314</a:t>
            </a:fld>
            <a:endParaRPr lang="en-US" dirty="0"/>
          </a:p>
        </p:txBody>
      </p:sp>
    </p:spTree>
    <p:extLst>
      <p:ext uri="{BB962C8B-B14F-4D97-AF65-F5344CB8AC3E}">
        <p14:creationId xmlns:p14="http://schemas.microsoft.com/office/powerpoint/2010/main" val="28939996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981950" y="6248401"/>
            <a:ext cx="2057400" cy="365125"/>
          </a:xfrm>
          <a:prstGeom prst="rect">
            <a:avLst/>
          </a:prstGeom>
        </p:spPr>
        <p:txBody>
          <a:bodyPr/>
          <a:lstStyle/>
          <a:p>
            <a:fld id="{D1A93F9C-F3AE-4C08-8BCA-376713F07AA1}" type="slidenum">
              <a:rPr lang="en-US" smtClean="0"/>
              <a:pPr/>
              <a:t>315</a:t>
            </a:fld>
            <a:endParaRPr lang="en-US"/>
          </a:p>
        </p:txBody>
      </p:sp>
      <p:sp>
        <p:nvSpPr>
          <p:cNvPr id="3" name="Rectangle 2"/>
          <p:cNvSpPr/>
          <p:nvPr/>
        </p:nvSpPr>
        <p:spPr>
          <a:xfrm>
            <a:off x="166255" y="210206"/>
            <a:ext cx="11887200" cy="6494085"/>
          </a:xfrm>
          <a:prstGeom prst="rect">
            <a:avLst/>
          </a:prstGeom>
        </p:spPr>
        <p:txBody>
          <a:bodyPr wrap="square">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Congregation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ወንብጻሕ ቅድመ ገጹ ለመድኃኔ ዓለም ዬ ዬ ዬ በአሚነ ዚአሁ </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ዋርያት ተለው አሠሮ።</a:t>
            </a:r>
          </a:p>
          <a:p>
            <a:pPr lvl="1"/>
            <a:endParaRPr lang="am-ET" sz="1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ፊት</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እንቅረብ</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እርሱን በማመን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ፍለጋውን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ተከተሉ</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endParaRPr lang="am-ET" sz="1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draw near the face of the  Savior of the world. In the faith which is of Him we believe in the birth of Christ.</a:t>
            </a:r>
          </a:p>
        </p:txBody>
      </p:sp>
    </p:spTree>
    <p:extLst>
      <p:ext uri="{BB962C8B-B14F-4D97-AF65-F5344CB8AC3E}">
        <p14:creationId xmlns:p14="http://schemas.microsoft.com/office/powerpoint/2010/main" val="1971650153"/>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DE335F-E840-4BCC-BE18-0DD9FDBCF40B}"/>
              </a:ext>
            </a:extLst>
          </p:cNvPr>
          <p:cNvSpPr/>
          <p:nvPr/>
        </p:nvSpPr>
        <p:spPr>
          <a:xfrm>
            <a:off x="216418" y="1"/>
            <a:ext cx="10488224" cy="6780189"/>
          </a:xfrm>
          <a:prstGeom prst="rect">
            <a:avLst/>
          </a:prstGeom>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noProof="1">
                <a:solidFill>
                  <a:srgbClr val="00B050"/>
                </a:solidFill>
              </a:rPr>
              <a:t>  </a:t>
            </a:r>
            <a:r>
              <a:rPr lang="am-ET" sz="48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አርኅዉ</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ኆኃተ</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ደጆችን ክፈቱ</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princes, open the gates.</a:t>
            </a:r>
            <a:endParaRPr lang="en-US" sz="1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5400" dirty="0">
                <a:solidFill>
                  <a:srgbClr val="FFFF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ትቀውሙ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አትሕቱ</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ርእሰክሙ</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የቆማችሁ</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ራሳችሁን</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who are standing, bow your heads.</a:t>
            </a:r>
          </a:p>
        </p:txBody>
      </p:sp>
      <p:sp>
        <p:nvSpPr>
          <p:cNvPr id="2" name="Slide Number Placeholder 1">
            <a:extLst>
              <a:ext uri="{FF2B5EF4-FFF2-40B4-BE49-F238E27FC236}">
                <a16:creationId xmlns:a16="http://schemas.microsoft.com/office/drawing/2014/main" id="{043689CD-E58F-ACB8-C2A7-EBE8F272C0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316</a:t>
            </a:fld>
            <a:endParaRPr lang="en-US" dirty="0"/>
          </a:p>
        </p:txBody>
      </p:sp>
    </p:spTree>
    <p:extLst>
      <p:ext uri="{BB962C8B-B14F-4D97-AF65-F5344CB8AC3E}">
        <p14:creationId xmlns:p14="http://schemas.microsoft.com/office/powerpoint/2010/main" val="3358819344"/>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60266"/>
            <a:ext cx="11759164" cy="6814045"/>
          </a:xfrm>
          <a:prstGeom prst="rect">
            <a:avLst/>
          </a:prstGeom>
          <a:noFill/>
        </p:spPr>
        <p:txBody>
          <a:bodyPr wrap="square" rtlCol="0">
            <a:spAutoFit/>
          </a:bodyPr>
          <a:lstStyle/>
          <a:p>
            <a:pPr defTabSz="914436">
              <a:defRPr/>
            </a:pPr>
            <a:r>
              <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ስግዱ ለእግዚአብሔር በፍር</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በፍር</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ሁናችሁ ለእግዚአብሔር ስገዱ። </a:t>
            </a:r>
          </a:p>
          <a:p>
            <a:r>
              <a:rPr lang="am-ET"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 Lord with fear.</a:t>
            </a: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ወንሴብሐከ</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በፊትህ</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እናመሰግናለን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You, Lord, we worship, 	and we do glorify</a:t>
            </a:r>
            <a:r>
              <a:rPr lang="en-US" sz="4572"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a16="http://schemas.microsoft.com/office/drawing/2014/main" id="{551B9347-E82E-A519-9A8F-AA2AA3ABEB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317</a:t>
            </a:fld>
            <a:endParaRPr lang="en-US" dirty="0"/>
          </a:p>
        </p:txBody>
      </p:sp>
    </p:spTree>
    <p:extLst>
      <p:ext uri="{BB962C8B-B14F-4D97-AF65-F5344CB8AC3E}">
        <p14:creationId xmlns:p14="http://schemas.microsoft.com/office/powerpoint/2010/main" val="4250208276"/>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00877-6BB4-41CF-9EB7-69C8FCF563E6}"/>
              </a:ext>
            </a:extLst>
          </p:cNvPr>
          <p:cNvSpPr/>
          <p:nvPr/>
        </p:nvSpPr>
        <p:spPr>
          <a:xfrm>
            <a:off x="193964" y="46877"/>
            <a:ext cx="11845636" cy="6878806"/>
          </a:xfrm>
          <a:prstGeom prst="rect">
            <a:avLst/>
          </a:prstGeom>
        </p:spPr>
        <p:txBody>
          <a:bodyPr wrap="square">
            <a:spAutoFit/>
          </a:bodyPr>
          <a:lstStyle/>
          <a:p>
            <a:r>
              <a:rPr lang="en-US"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ንስ</a:t>
            </a:r>
            <a:r>
              <a:rPr lang="am-ET"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Penitence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 እግዚኦ እግዚአብሔር አብ አኃዜ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ዓለም አንተ ውእቱ ዘትፌውስ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ቍ</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ነፍስነ ወሥጋነ ወመንፈስነ</a:t>
            </a:r>
          </a:p>
          <a:p>
            <a:endParaRPr lang="en-US" sz="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ዓለሙን ሁሉ የያዝህ ጌታችን እግዚአብሔር አብ የነፍሳችንንና የሥጋችንን</a:t>
            </a:r>
            <a:r>
              <a:rPr lang="en-US"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የደመ ነፍሳችንንም ቁስል የምታድን አንተ ነህ።</a:t>
            </a:r>
          </a:p>
          <a:p>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God, the Father Almighty, it is You that heal the wounds of our soul and our  body and our spirit.</a:t>
            </a:r>
          </a:p>
        </p:txBody>
      </p:sp>
      <p:sp>
        <p:nvSpPr>
          <p:cNvPr id="3" name="Slide Number Placeholder 1">
            <a:extLst>
              <a:ext uri="{FF2B5EF4-FFF2-40B4-BE49-F238E27FC236}">
                <a16:creationId xmlns:a16="http://schemas.microsoft.com/office/drawing/2014/main" id="{21911EF7-B6D1-D18D-3C57-3F6C9F658B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318</a:t>
            </a:fld>
            <a:endParaRPr lang="en-US" dirty="0"/>
          </a:p>
        </p:txBody>
      </p:sp>
    </p:spTree>
    <p:extLst>
      <p:ext uri="{BB962C8B-B14F-4D97-AF65-F5344CB8AC3E}">
        <p14:creationId xmlns:p14="http://schemas.microsoft.com/office/powerpoint/2010/main" val="3637292821"/>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9FC967-D658-977B-8CF2-08FF67980B9E}"/>
              </a:ext>
            </a:extLst>
          </p:cNvPr>
          <p:cNvSpPr>
            <a:spLocks noGrp="1"/>
          </p:cNvSpPr>
          <p:nvPr>
            <p:ph type="sldNum" sz="quarter" idx="12"/>
          </p:nvPr>
        </p:nvSpPr>
        <p:spPr/>
        <p:txBody>
          <a:bodyPr/>
          <a:lstStyle/>
          <a:p>
            <a:fld id="{699901B4-B23A-4C08-AC45-D9E49F2C10AE}" type="slidenum">
              <a:rPr lang="en-US" smtClean="0"/>
              <a:t>319</a:t>
            </a:fld>
            <a:endParaRPr lang="en-US" dirty="0"/>
          </a:p>
        </p:txBody>
      </p:sp>
      <p:sp>
        <p:nvSpPr>
          <p:cNvPr id="4" name="TextBox 3">
            <a:extLst>
              <a:ext uri="{FF2B5EF4-FFF2-40B4-BE49-F238E27FC236}">
                <a16:creationId xmlns:a16="http://schemas.microsoft.com/office/drawing/2014/main" id="{73F824DB-FDC3-F315-BCB9-E50302ED5C25}"/>
              </a:ext>
            </a:extLst>
          </p:cNvPr>
          <p:cNvSpPr txBox="1"/>
          <p:nvPr/>
        </p:nvSpPr>
        <p:spPr>
          <a:xfrm>
            <a:off x="138545" y="98528"/>
            <a:ext cx="11942619" cy="6905993"/>
          </a:xfrm>
          <a:prstGeom prst="rect">
            <a:avLst/>
          </a:prstGeom>
          <a:noFill/>
        </p:spPr>
        <p:txBody>
          <a:bodyPr wrap="square">
            <a:spAutoFit/>
          </a:bodyPr>
          <a:lstStyle/>
          <a:p>
            <a:pPr marR="5080">
              <a:lnSpc>
                <a:spcPct val="90000"/>
              </a:lnSpc>
              <a:spcBef>
                <a:spcPts val="819"/>
              </a:spcBef>
            </a:pP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አንተ ትቤ በአፈ ዋሕድ ወልድከ እግዚእነ ወአምላክነ ወመድኃኒነ ኢየሱስ ክርስቶስ ዘይቤሎ ለአቡነ ጴጥሮስ አንተ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a:t>
            </a:r>
            <a:r>
              <a:rPr lang="en-US" sz="32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አሐን</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ለቤተ ክርስቲያንየ ቅድስት ወኢይክልዋ አናቅጸ ሲኦል አማስኖታ ወአንቀልቅሎታ </a:t>
            </a:r>
            <a:endPar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r>
              <a:rPr lang="en-US" sz="32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 ልጅህ በጌታችን በአምላካችንና በመድኃኒታችን በኢየሱስ ክርስቶስ አፍ ተናግረሃልና፤ ለአባታችን ለጴጥሮስ እንዲህ ብሎ የተናገረውን አንተ መሠረት ነህ</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በዚህችም መሠረት ላይ ክብርት ቤተ ክርስቲያኔን እሠራታለሁ፤ የሲኦልም ደጆች ሊያጠፏት</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ሊያነዋውጧት አይችሉም። </a:t>
            </a:r>
            <a:endParaRPr lang="am-ET" sz="3200" b="1" kern="5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endParaRPr lang="en-US" sz="3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said, with the mouth of Thy only-begotten Son, our Lord and our God and our Savior Jesus Christ, that which He said to our father Peter, Thou art a rock and upon this rock I will build my holy church, and the gates of hell shall not prevail against it, and unto thee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505196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320</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80109" y="189978"/>
            <a:ext cx="11845636" cy="681827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 እሁበከ መራኁተ ዘመንግሥተ ሰማያት ዘአሠርከ በምድር ይኩን እሡረ በሰማያት ወዘፈታሕከ በምድር ይኩን ፍቱሐ በሰማያት፣</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ንተም የመንግሥተ ሰማያትን መክፈቻ  እሰጥሃለሁ፤ በምድር ያሠርኸው በሰማይ የታሠረ ይሆን 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በምድርም የፈታኸው በሰማይ የተፈታ ይሆን 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unto you I give the keys of the Kingdom of heaven; what you have bound on earth shall be bound in heaven, and what you loosed on earth shall be loosed in heaven.</a:t>
            </a:r>
          </a:p>
        </p:txBody>
      </p:sp>
    </p:spTree>
    <p:extLst>
      <p:ext uri="{BB962C8B-B14F-4D97-AF65-F5344CB8AC3E}">
        <p14:creationId xmlns:p14="http://schemas.microsoft.com/office/powerpoint/2010/main" val="1374269537"/>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321</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93963" y="52489"/>
            <a:ext cx="11859491" cy="692702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ኵሎሙ አግብርቲከ ወአእማቲከ በበአስማቲሆሙ በአፉሁ ለመንፈስ ቅዱስ ወበአፈ ዚ</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ኣየ</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ኒ አነ ገበርከ ... ኃጥእ ወአባሲ እመሂ በአእምሮ አው በኢያእምሮ ገብሩ</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ወንዶቹም ሴቶቹም አገልጋዮችህ ሁሉ በየስማቸው የተፈቱ ነጻም የወጡ ይሁኑ፤ በመንፈስ ቅዱስ ቃል ኃጥእ በደለኛ በምሆን 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 በአገልጋይህ ... ቃል በማወቅ ወይም ባለማወቅ ቢሠሩ፣</a:t>
            </a:r>
            <a:endParaRPr lang="am-ET"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all Your servants and Your handmaids, according to their several names,</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absolved and set free out of the mouth of the Holy Spirit, and out of the mouth of me also, Your sinful and guilty servant</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 .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they have wrought wittingly or unwittingly.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48019458"/>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322</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93964" y="75513"/>
            <a:ext cx="11817927" cy="6900351"/>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ዕቀቦሙ እግዚኦ ወተማ</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ፀኖሙ ለእሉ አግብርቲከ አበውየ ወአኃውየ ወአኃትየ ወዓዲ ለትሕትና 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የኒ አነ ገበርከ ኃጥእ ወአባሲ ፍትሐኒ</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እሊህን አገልጋዮችህን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አባቶቼንና ወንድሞቼን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እኅቶቼንም አጽንተህ</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ጠብቃቸው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ዳግመኛም ኃጥእ በደለኛ የምሆን እኔንም ወራዳነቴን አይተህ ፍታኝ፤</a:t>
            </a: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 them, Lord, and defend them, Your servants, my fathers, brothers and sisters. And also, loose me, Your humble and sinful servant.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2153487"/>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323</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399" y="56774"/>
            <a:ext cx="11873345" cy="691881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እምአፈ ሥሉስ ቅዱስ አብ ወወልድ ወመንፈስ ቅዱስ ወእምአፈ 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የኒ አነ ገብርከ ኃጥእ ወአባሲ፤</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በሚሆኑ በአብና በወልድ በመንፈስ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ቃል የተፈቱ</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ነጻም የወጡ ይሁኑ፤ ኃጥእ</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በደለኛ</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በምሆን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በአገልጋይህ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defTabSz="914400">
              <a:lnSpc>
                <a:spcPct val="80000"/>
              </a:lnSpc>
              <a:spcBef>
                <a:spcPts val="819"/>
              </a:spcBef>
              <a:defRPr/>
            </a:pPr>
            <a:endParaRPr lang="am-ET"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absolve them and set them free; out of the mouth of the Holy Trinity, the Father and the Son and the Holy Spirit, and out of the mouth of me Your sinful and unrighteous servant.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51887137"/>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324</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38545" y="249385"/>
            <a:ext cx="11928763" cy="6535122"/>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መሐሪ ወመስተሣህል ወመፍቀሬ ሰብእ እግዚአብሔር አምላክነ ዘታ</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ትት ኃጢአተ ዓለም ተወከፍ ንስ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ሆሙ ለአግብርቲከ ወለአእማቲከ ወአሥርቅ ላዕሌሆሙ ብርሃነ ሕይወት ዘለዓለም ወይሥረይ ሎሙ እግዚኦ 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ኃጢአቶሙ እስመ ኄር አንተ ወመፍቀሬ ሰብእ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ባይ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ሰውንም የምትወድ አምላካችን እግዚአብሔር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የዓለሙን ኃጢአት የምታርቅ፣ የወንዶቹንና የሴቶቹን አገልጋዮችህን ንስሓቸውን ተቀበል፤ የዘለዓለም ደኅንነት የሚሆን ብርሃንንም ግለጽላቸው፤ አቤቱ ኃጥአታቸውንም ሁሉ ይቅር በላቸው</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ሰውንም የምትወድ አንተ ነህና፤</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pitiful, merciful and lover of man, Lord our God, that takes away the sin of the world, accept the penitence of Your servants and handmaids, and shine upon them with the light of everlasting life, and forgive them, Lord, all their sins; for You are good and the lover of man.</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31415221"/>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325</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270448" y="223286"/>
            <a:ext cx="11769151" cy="6596678"/>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እግዚአብሔር አምላክነ ወመሥተሣህል ርኁቀ መዓት ወብዙኃ ምሕረት ወጻድቅ ሥረይ ሊተ ኃጥአትየ ወለኵሎሙ አግብርቲከ ወአእማቲከ አድኅኖሙ እምኵሉ አበሳ ወመርገም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ባይ አምላካችን እግዚአብሔር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መዓትህ የራቀ ምሕረትህም የበዛ፣ እውነተኛም የምትሆን 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ኔን ኃጢአቴን አስተሥርይልኝ፤ ወንዶችንና ሴቶችንም ባሮችህን ሁሉ ከበደልም ከመርገምም ሁሉ አድናቸው፤</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our God, merciful, slow to anger, plenteous in mercy and righteous, forgive me my sins. And deliver all Your servants and handmaids from all transgression and curse.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31141881"/>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326</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24692" y="221673"/>
            <a:ext cx="11914909" cy="6851106"/>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ለእመ አበስነ ለከ እግዚኦ እመሂ በቃልነ ወእ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ሂ በምግባርነ ወእመሂ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ሊናነ ኅድግ ወሥረይ ወአናሕሲ ወተሣ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እስመ ኄር አንተ ወመፍቀሬ ሰብእ እግዚአብሔር አምላክነ</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በቃላችንም ቢሆን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በሥራችንም ቢሆን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በአሳባችንም ቢሆን አቤቱ አንተን ብንበድል ተውልን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አስተሥርይልን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አቃልልን፣ ይቅርም በለን፤ አምላካችን እግዚአብሔር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አንተ ቸር ሰውን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ወዳጅ ነህና፤</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we have transgressed against You, Lord, whether in our word,  deed, or thought, release, remit, pardon and have mercy, for You are good and the lover of man, Lord our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5536389"/>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327</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0" y="548874"/>
            <a:ext cx="11928764" cy="6161687"/>
          </a:xfrm>
          <a:prstGeom prst="rect">
            <a:avLst/>
          </a:prstGeom>
          <a:noFill/>
        </p:spPr>
        <p:txBody>
          <a:bodyPr wrap="square">
            <a:spAutoFit/>
          </a:bodyPr>
          <a:lstStyle/>
          <a:p>
            <a:pPr marL="12700" marR="5080" defTabSz="914400">
              <a:lnSpc>
                <a:spcPct val="80000"/>
              </a:lnSpc>
              <a:spcBef>
                <a:spcPts val="819"/>
              </a:spcBef>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ረስየነ ፍቱሓነ ወግዑዛነ ወለኵሎሙ ሕዝብከ ፍትሖሙ ወሊተኒ ለኃጥእ ገብርከ ፍትሓኒ</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የተፈታን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ነጻም የወጣን አድርገን፤ ወገኖችህንም ሁሉ ፍታቸው፤ ኃጥእ የምሆን እኔንም አገልጋይህን ፍታኝ፤ </a:t>
            </a:r>
          </a:p>
          <a:p>
            <a:pPr marL="12700" marR="5080" defTabSz="914400">
              <a:lnSpc>
                <a:spcPct val="80000"/>
              </a:lnSpc>
              <a:spcBef>
                <a:spcPts val="819"/>
              </a:spcBef>
              <a:defRPr/>
            </a:pP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absolve us and set us free, and absolve all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people, and absolve me Your sinful servant.</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94170963"/>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328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190927"/>
            <a:ext cx="11859490" cy="6572056"/>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ተዘክሮ እግዚኦ ለአብ ክቡር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ሳቲ</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አባ... ወብፁዕ ጳጳስ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አባ... አምላክነ ዐቂበ ዕቀቦሙ ለነ ዓመታተ ብዙኃ ወመዋዕለ ነዊኀ በጽድቅ ወበሰላም ተዘከራ እግዚኦ ለሀገሪትነ ኢትዮጵያ ወዕቀባ በጽድቅ ወበሰላም አግርር ፀራ ወጸላዕታ ፍጡነ</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የሚሆን የጳጳሳቱን አለቃ አባ... አስበው፤ ብፁዕ የሚሆን አባ... አስበው፤ አምላካችን ሆይ ለብዙ ዘመናት ለረጅም ወራት በእውነትና በሰላም መጠበቅን ጠብቅልን፤ አቤቱ ሀገራችንን ኢትዮጵያን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አስባት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የሚጣሏትን ጠላቶቿን ፈጥነህ አስገዛላት፤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honorable father, our Patriarch Abba… and the blessed Archbishop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Abba…</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them</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for many years and length of days in righteousness and peace. Remember, O Lord, our country Ethiopia. Subdue her adversaries and her enemies under her feet speedily.</a:t>
            </a:r>
            <a:endParaRPr lang="en-US" sz="2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0157583"/>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329</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225032"/>
            <a:ext cx="11859490" cy="6473567"/>
          </a:xfrm>
          <a:prstGeom prst="rect">
            <a:avLst/>
          </a:prstGeom>
          <a:noFill/>
        </p:spPr>
        <p:txBody>
          <a:bodyPr wrap="square">
            <a:spAutoFit/>
          </a:bodyPr>
          <a:lstStyle/>
          <a:p>
            <a:pPr marL="12700" marR="5080" defTabSz="914400">
              <a:lnSpc>
                <a:spcPct val="80000"/>
              </a:lnSpc>
              <a:spcBef>
                <a:spcPts val="819"/>
              </a:spcBef>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እግዚኦ ሊቃነ ጳጳሳት ጳጳሳተ ኤጲስ ቆጶሳት ቀሳውስተ ወዲያቆናተ አናጕንስጢሳውያነ ወመዘምራነ ደናግለ ወመንኰሳተ ዕቤራተ ወዕጓለ ማውታ ዕደ ወአንስተ አዕሩገ ወሕፃናተ ወኵሎሙ ሕዝበ ክርስቲያን እለ ሀለዉ ወቆሙ ውስተ ዛቲ ቤተ ክርስቲያን ቅድስት አጽንዖሙ በሃይማኖተ ክርስቶስ</a:t>
            </a:r>
            <a:endPar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የጳጳሳቱን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አለቆች</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ጳጳሳቱንና</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ቆጶሳቱን፣</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ቀሳውስቱንና ዲያቆናቱን፣ አንባቢዎችንና መዘምራኑን፣ ደናግሉንና መነኮሳቱን፣ ባልቴቶቹንና አባት እናት የሞቱባቸውን፣ ወንዶቹንና </a:t>
            </a:r>
            <a:r>
              <a:rPr lang="en-US" sz="2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ሴቶቹን</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ሽማግሌዎቹንና ልጆቹን፣ ክብርት በምትሆን በዚህች ቤ</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ክርስቲያን ያሉትን፣ የቆሙትንም የክርስቲያን ወገኖች ሁሉ ክርስቶስን በማመን አጽናቸው፤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patriarchs, archbishops, bishops, priests and deacons, anagonstis and singers, virgins and monks, widows and orphans, men and women, aged and children; </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Christian people that are standing in this holy church; strengthen them in the faith of Christ.</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9658718"/>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330</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197513"/>
            <a:ext cx="11873344" cy="6477671"/>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ተዘከሮሙ እግዚኦ ለኵሎሙ አበዊነ ወአኃዊነ ወአኃቲነ እለ ኖሙ ወአዕረፉ በርትዕት ሃይማኖት ወደምር ነፍሳቲሆሙ ውስተ ሕፅነ አብርሃም ይስሐቅ ወያዕቆብ</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በቀናች ሃይማኖት ሁነው የሞቱትንና ያረፉትን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አባቶቻችንንና ወንድሞቻችንን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እኅቶቻችንንም ሁሉ አስባቸው፤ ነፍሶቻቸውንም በአብርሃምና በይስሐቅ በያዕቆብም አጠገብ አኑር፤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all our fathers, brothers and sisters that are asleep and resting in the Orthodox faith, and lay their souls in the bosom of  Abraham, Isaac and Jacob.</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94865893"/>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331</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96982" y="225250"/>
            <a:ext cx="11887200" cy="694959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ወለነኒ አድኅነነ እምኵሉ አበሳ ወመርገም ወእምኵሉ ጌጋይ ወእምኵሉ ክሕደት ወእምኵሉ መሐላ በሐሰት ወእምኵሉ ግዘት ወእምተደምሮ በዕልወት ወርኵስ ምስለ ዓላውያን ወአረማውያን</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ከኃጢአት ሁሉ፣ ከመርገምም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ከበደልም ሁሉ፣ ከክህደትም 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በሐሰት ከመማል 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ትም ሁሉ አድነን፤ በክህደትና በርኩሰት ከዓላውያንና ከአረማውያን ጋራ አንድ ከመሆን አድነን፤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as for us, deliver us from every transgression and curse and from all wickedness and from all rebellion and from all false swearing and from all anathemas and from all perjury and from mingling with heretics and gentiles in error and defilement.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7615647"/>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332</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10837" y="203549"/>
            <a:ext cx="11914908" cy="6871625"/>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ጸግወነ እግዚኦ ጥበበ ወኃይለ ልበ ወልቡና ወአእምሮ ከመ ንርሐቅ ወንጕየይ እንከ እስከ ለዝሉፉ እምኵሉ ምግባራቲሁ ለሰይጣን ዘያሜክር</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ጥበብንና ኃይልን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ልብንና ልቡናን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ዕውቀትንም ስጠን፤ እንግዲህ ከሚፈታተነን ከሰይጣን ሥራ ሁሉ እስከ ዘለዓለሙ እንርቅ እንሸሽም ዘንድ፤ </a:t>
            </a:r>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wisdom, and power, and reason, and  understanding and knowledge, that we may depart and flee for evermore from all works of Satan, the tempter.</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51417513"/>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244DF4-BF1B-860E-614D-C7D163A2F43B}"/>
              </a:ext>
            </a:extLst>
          </p:cNvPr>
          <p:cNvSpPr>
            <a:spLocks noGrp="1"/>
          </p:cNvSpPr>
          <p:nvPr>
            <p:ph type="sldNum" sz="quarter" idx="12"/>
          </p:nvPr>
        </p:nvSpPr>
        <p:spPr/>
        <p:txBody>
          <a:bodyPr/>
          <a:lstStyle/>
          <a:p>
            <a:fld id="{699901B4-B23A-4C08-AC45-D9E49F2C10AE}" type="slidenum">
              <a:rPr lang="en-US" smtClean="0"/>
              <a:t>333</a:t>
            </a:fld>
            <a:endParaRPr lang="en-US" dirty="0"/>
          </a:p>
        </p:txBody>
      </p:sp>
      <p:sp>
        <p:nvSpPr>
          <p:cNvPr id="4" name="TextBox 3">
            <a:extLst>
              <a:ext uri="{FF2B5EF4-FFF2-40B4-BE49-F238E27FC236}">
                <a16:creationId xmlns:a16="http://schemas.microsoft.com/office/drawing/2014/main" id="{57C845D5-5889-5012-8841-C1B8B96BEF2A}"/>
              </a:ext>
            </a:extLst>
          </p:cNvPr>
          <p:cNvSpPr txBox="1"/>
          <p:nvPr/>
        </p:nvSpPr>
        <p:spPr>
          <a:xfrm>
            <a:off x="124691" y="52758"/>
            <a:ext cx="11859491" cy="6994735"/>
          </a:xfrm>
          <a:prstGeom prst="rect">
            <a:avLst/>
          </a:prstGeom>
          <a:noFill/>
        </p:spPr>
        <p:txBody>
          <a:bodyPr wrap="square">
            <a:spAutoFit/>
          </a:bodyPr>
          <a:lstStyle/>
          <a:p>
            <a:pPr marL="12700" marR="508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እግዚኦ ንግበር ፈቃደከ ወሥምረተከ በኵሉ ጊዜ ወጸሐፍ አስማቲነ ውስተ መጽሐፈ ሕይወት በመንግሥተ ሰማያት ምስለ ኵሎሙ ቅዱሳን ወሰማዕት በኢየሱስ ክርስቶስ እግዚእነ ዘቦቱ ለከ ምስሌሁ ወምስለ ቅዱስ መንፈስ ስብሐት ወእኂዝ ይእዜኒ ወዘልፈኒ ወለዓለመ ዓለም አሜን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ሁልጊዜ ፈቃድህን ውድህንም እንሠራ ዘንድ ስጠን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ስማችንንም በመንግሥተ ሰማያት በሕይወት መጽሐፍ ከቅዱሳንና ከሰማዕታት ሁሉ ጋራ ጻፍ፤ በጌታችን በኢየሱስ ክርስቶስ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ጽንዕ ለአንተ ይገባል፤ ከ</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ከመንፈስ ቅዱስም ጋራ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endParaRPr lang="en-US" sz="32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2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to do Your will and Your good pleasure at all times, and write our names in the  book of life in the kingdom of heaven with all  saints and martyrs, through Jesus Christ our Lord,  through whom to You with Him and with the  Holy Spirit be glory and dominion, both now and  ever and world without end. Amen</a:t>
            </a:r>
          </a:p>
        </p:txBody>
      </p:sp>
    </p:spTree>
    <p:extLst>
      <p:ext uri="{BB962C8B-B14F-4D97-AF65-F5344CB8AC3E}">
        <p14:creationId xmlns:p14="http://schemas.microsoft.com/office/powerpoint/2010/main" val="110452436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D493CB-0E0F-4A69-A612-6DBB81E1031D}"/>
              </a:ext>
            </a:extLst>
          </p:cNvPr>
          <p:cNvSpPr/>
          <p:nvPr/>
        </p:nvSpPr>
        <p:spPr>
          <a:xfrm>
            <a:off x="252712" y="89978"/>
            <a:ext cx="11686576" cy="6293133"/>
          </a:xfrm>
          <a:prstGeom prst="rect">
            <a:avLst/>
          </a:prstGeom>
        </p:spPr>
        <p:txBody>
          <a:bodyPr wrap="square">
            <a:spAutoFit/>
          </a:bodyPr>
          <a:lstStyle/>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ነጽር</a:t>
            </a:r>
            <a:r>
              <a:rPr lang="en-US"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ተመልከት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5" dirty="0">
                <a:solidFill>
                  <a:srgbClr val="FFFF00"/>
                </a:solidFill>
                <a:latin typeface="Calibri"/>
                <a:cs typeface="Calibri"/>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heed.</a:t>
            </a:r>
          </a:p>
          <a:p>
            <a:endParaRPr lang="am-ET" sz="2667"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90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ቅድሳት ለቅዱሳን</a:t>
            </a:r>
            <a:r>
              <a:rPr lang="en-US"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57"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things for the Holy.</a:t>
            </a:r>
          </a:p>
        </p:txBody>
      </p:sp>
      <p:sp>
        <p:nvSpPr>
          <p:cNvPr id="3" name="Slide Number Placeholder 1">
            <a:extLst>
              <a:ext uri="{FF2B5EF4-FFF2-40B4-BE49-F238E27FC236}">
                <a16:creationId xmlns:a16="http://schemas.microsoft.com/office/drawing/2014/main" id="{C108728A-EE1B-8CBC-4DCC-58B14F566611}"/>
              </a:ext>
            </a:extLst>
          </p:cNvPr>
          <p:cNvSpPr>
            <a:spLocks noGrp="1"/>
          </p:cNvSpPr>
          <p:nvPr>
            <p:ph type="sldNum" sz="quarter" idx="12"/>
          </p:nvPr>
        </p:nvSpPr>
        <p:spPr>
          <a:xfrm>
            <a:off x="8305800" y="6340476"/>
            <a:ext cx="2057400" cy="365125"/>
          </a:xfrm>
        </p:spPr>
        <p:txBody>
          <a:bodyPr/>
          <a:lstStyle/>
          <a:p>
            <a:fld id="{699901B4-B23A-4C08-AC45-D9E49F2C10AE}" type="slidenum">
              <a:rPr lang="en-US" sz="1400"/>
              <a:t>334</a:t>
            </a:fld>
            <a:endParaRPr lang="en-US" sz="1400" dirty="0"/>
          </a:p>
        </p:txBody>
      </p:sp>
    </p:spTree>
    <p:extLst>
      <p:ext uri="{BB962C8B-B14F-4D97-AF65-F5344CB8AC3E}">
        <p14:creationId xmlns:p14="http://schemas.microsoft.com/office/powerpoint/2010/main" val="3903316178"/>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D9B0A8-B1C7-469D-8D3D-87E42E97D924}"/>
              </a:ext>
            </a:extLst>
          </p:cNvPr>
          <p:cNvSpPr/>
          <p:nvPr/>
        </p:nvSpPr>
        <p:spPr>
          <a:xfrm>
            <a:off x="1059332" y="248541"/>
            <a:ext cx="7537129" cy="5032147"/>
          </a:xfrm>
          <a:prstGeom prst="rect">
            <a:avLst/>
          </a:prstGeom>
        </p:spPr>
        <p:txBody>
          <a:bodyPr wrap="square">
            <a:spAutoFit/>
          </a:bodyPr>
          <a:lstStyle/>
          <a:p>
            <a:pPr defTabSz="914436">
              <a:defRPr/>
            </a:pPr>
            <a:r>
              <a:rPr lang="am-ET" sz="6600" dirty="0">
                <a:solidFill>
                  <a:srgbClr val="FF00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አብ ቅዱስ</a:t>
            </a:r>
          </a:p>
          <a:p>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ወልድ ቅዱስ </a:t>
            </a:r>
          </a:p>
          <a:p>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ውእቱ መንፈስ ቅዱስ</a:t>
            </a:r>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3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አብ አንድ ነው፤ </a:t>
            </a:r>
          </a:p>
          <a:p>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ወልድ አንድ ነው፤</a:t>
            </a:r>
          </a:p>
          <a:p>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ቅዱስም አንድ ነው</a:t>
            </a:r>
          </a:p>
        </p:txBody>
      </p:sp>
      <p:sp>
        <p:nvSpPr>
          <p:cNvPr id="3" name="Slide Number Placeholder 1">
            <a:extLst>
              <a:ext uri="{FF2B5EF4-FFF2-40B4-BE49-F238E27FC236}">
                <a16:creationId xmlns:a16="http://schemas.microsoft.com/office/drawing/2014/main" id="{BA4189C6-186E-AECA-5B41-9A0F6E7998C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335</a:t>
            </a:fld>
            <a:endParaRPr lang="en-US" dirty="0"/>
          </a:p>
        </p:txBody>
      </p:sp>
      <p:sp>
        <p:nvSpPr>
          <p:cNvPr id="4" name="TextBox 3">
            <a:extLst>
              <a:ext uri="{FF2B5EF4-FFF2-40B4-BE49-F238E27FC236}">
                <a16:creationId xmlns:a16="http://schemas.microsoft.com/office/drawing/2014/main" id="{5817E056-7FC2-49EE-BAB3-7B1DA99748DE}"/>
              </a:ext>
            </a:extLst>
          </p:cNvPr>
          <p:cNvSpPr txBox="1"/>
          <p:nvPr/>
        </p:nvSpPr>
        <p:spPr>
          <a:xfrm flipH="1">
            <a:off x="1942852" y="4795896"/>
            <a:ext cx="5770088" cy="2062103"/>
          </a:xfrm>
          <a:prstGeom prst="rect">
            <a:avLst/>
          </a:prstGeom>
          <a:noFill/>
        </p:spPr>
        <p:txBody>
          <a:bodyPr wrap="square" rtlCol="0">
            <a:spAutoFit/>
          </a:bodyPr>
          <a:lstStyle/>
          <a:p>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a:t>
            </a:r>
            <a:r>
              <a:rPr lang="en-US" sz="32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Father,One</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is the Holy  </a:t>
            </a:r>
            <a:r>
              <a:rPr lang="en-US" sz="32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Son,One</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is the Holy Spirit.</a:t>
            </a:r>
            <a:endParaRPr lang="en-AE" sz="3200" dirty="0"/>
          </a:p>
        </p:txBody>
      </p:sp>
    </p:spTree>
    <p:extLst>
      <p:ext uri="{BB962C8B-B14F-4D97-AF65-F5344CB8AC3E}">
        <p14:creationId xmlns:p14="http://schemas.microsoft.com/office/powerpoint/2010/main" val="2522325512"/>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BDB3DD-F26F-498D-85CF-78214878C48B}"/>
              </a:ext>
            </a:extLst>
          </p:cNvPr>
          <p:cNvSpPr/>
          <p:nvPr/>
        </p:nvSpPr>
        <p:spPr>
          <a:xfrm>
            <a:off x="216418" y="123957"/>
            <a:ext cx="11613989" cy="6648102"/>
          </a:xfrm>
          <a:prstGeom prst="rect">
            <a:avLst/>
          </a:prstGeom>
        </p:spPr>
        <p:txBody>
          <a:bodyPr wrap="square">
            <a:spAutoFit/>
          </a:bodyPr>
          <a:lstStyle/>
          <a:p>
            <a:pPr defTabSz="914436">
              <a:defRPr/>
            </a:pPr>
            <a:r>
              <a:rPr lang="am-ET" sz="6601" b="1" dirty="0">
                <a:solidFill>
                  <a:srgbClr val="7030A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p>
          <a:p>
            <a:endParaRPr lang="en-US" sz="1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dirty="0">
                <a:solidFill>
                  <a:srgbClr val="FF0000"/>
                </a:solidFill>
                <a:latin typeface="Nyala" panose="02000504070300020003"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dirty="0"/>
              <a:t>   </a:t>
            </a:r>
            <a:r>
              <a:rPr lang="en-US" sz="6000" dirty="0"/>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latin typeface="Calibri"/>
                <a:cs typeface="Calibri"/>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p>
        </p:txBody>
      </p:sp>
      <p:sp>
        <p:nvSpPr>
          <p:cNvPr id="3" name="Slide Number Placeholder 1">
            <a:extLst>
              <a:ext uri="{FF2B5EF4-FFF2-40B4-BE49-F238E27FC236}">
                <a16:creationId xmlns:a16="http://schemas.microsoft.com/office/drawing/2014/main" id="{8B9AD8B3-673C-F9DB-2E5A-24ABF522756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336</a:t>
            </a:fld>
            <a:endParaRPr lang="en-US" dirty="0"/>
          </a:p>
        </p:txBody>
      </p:sp>
    </p:spTree>
    <p:extLst>
      <p:ext uri="{BB962C8B-B14F-4D97-AF65-F5344CB8AC3E}">
        <p14:creationId xmlns:p14="http://schemas.microsoft.com/office/powerpoint/2010/main" val="132512595"/>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46" y="168720"/>
            <a:ext cx="3546015" cy="6338100"/>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3739330" y="1620001"/>
            <a:ext cx="7598999" cy="4044056"/>
          </a:xfrm>
          <a:prstGeom prst="rect">
            <a:avLst/>
          </a:prstGeom>
        </p:spPr>
        <p:txBody>
          <a:bodyPr wrap="square">
            <a:spAutoFit/>
          </a:bodyPr>
          <a:lstStyle/>
          <a:p>
            <a:pPr>
              <a:lnSpc>
                <a:spcPct val="107000"/>
              </a:lnSpc>
            </a:pP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ማረን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Christ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compassion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4F9705F8-6828-0311-1A54-2E3823A803A1}"/>
              </a:ext>
            </a:extLst>
          </p:cNvPr>
          <p:cNvSpPr txBox="1"/>
          <p:nvPr/>
        </p:nvSpPr>
        <p:spPr>
          <a:xfrm>
            <a:off x="4365724" y="-1"/>
            <a:ext cx="6346209" cy="1323439"/>
          </a:xfrm>
          <a:prstGeom prst="rect">
            <a:avLst/>
          </a:prstGeom>
          <a:noFill/>
        </p:spPr>
        <p:txBody>
          <a:bodyPr wrap="square">
            <a:spAutoFit/>
          </a:bodyPr>
          <a:lstStyle/>
          <a:p>
            <a:pPr defTabSz="914436">
              <a:defRPr/>
            </a:pP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ካህኑና ሕዝ</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ቡ/Priest and People</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337</a:t>
            </a:fld>
            <a:endParaRPr lang="en-US" dirty="0"/>
          </a:p>
        </p:txBody>
      </p:sp>
    </p:spTree>
    <p:extLst>
      <p:ext uri="{BB962C8B-B14F-4D97-AF65-F5344CB8AC3E}">
        <p14:creationId xmlns:p14="http://schemas.microsoft.com/office/powerpoint/2010/main" val="289820901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3556A3-6BFB-4FB5-98C6-0A2ECDBB9855}"/>
              </a:ext>
            </a:extLst>
          </p:cNvPr>
          <p:cNvSpPr/>
          <p:nvPr/>
        </p:nvSpPr>
        <p:spPr>
          <a:xfrm>
            <a:off x="216419" y="670677"/>
            <a:ext cx="11613988" cy="6249531"/>
          </a:xfrm>
          <a:prstGeom prst="rect">
            <a:avLst/>
          </a:prstGeom>
        </p:spPr>
        <p:txBody>
          <a:bodyPr wrap="square">
            <a:spAutoFit/>
          </a:bodyPr>
          <a:lstStyle/>
          <a:p>
            <a:pPr defTabSz="914436">
              <a:defRPr/>
            </a:pPr>
            <a:r>
              <a:rPr lang="am-ET"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71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5716"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ውስተ ንስሓ ሀሎክሙ አትሕቱ ርእሰክሙ</a:t>
            </a:r>
            <a:r>
              <a:rPr lang="en-US"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a:t>
            </a:r>
            <a:r>
              <a:rPr lang="en-US" sz="5716"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ስሓ</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ውስጥ ያላችሁ ራሳችሁን ዝቅ ዝቅ አድርጉ</a:t>
            </a:r>
            <a:r>
              <a:rPr lang="en-US"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5716"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that are penitent, bow your heads.</a:t>
            </a:r>
          </a:p>
        </p:txBody>
      </p:sp>
      <p:sp>
        <p:nvSpPr>
          <p:cNvPr id="3" name="Slide Number Placeholder 1">
            <a:extLst>
              <a:ext uri="{FF2B5EF4-FFF2-40B4-BE49-F238E27FC236}">
                <a16:creationId xmlns:a16="http://schemas.microsoft.com/office/drawing/2014/main" id="{82504FC5-70F1-231C-D405-F0441CB95B8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338</a:t>
            </a:fld>
            <a:endParaRPr lang="en-US" dirty="0"/>
          </a:p>
        </p:txBody>
      </p:sp>
    </p:spTree>
    <p:extLst>
      <p:ext uri="{BB962C8B-B14F-4D97-AF65-F5344CB8AC3E}">
        <p14:creationId xmlns:p14="http://schemas.microsoft.com/office/powerpoint/2010/main" val="3641408347"/>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CECF89-2B2C-7B92-01E9-E60A18D66BD0}"/>
              </a:ext>
            </a:extLst>
          </p:cNvPr>
          <p:cNvSpPr>
            <a:spLocks noGrp="1"/>
          </p:cNvSpPr>
          <p:nvPr>
            <p:ph type="sldNum" sz="quarter" idx="12"/>
          </p:nvPr>
        </p:nvSpPr>
        <p:spPr/>
        <p:txBody>
          <a:bodyPr/>
          <a:lstStyle/>
          <a:p>
            <a:fld id="{699901B4-B23A-4C08-AC45-D9E49F2C10AE}" type="slidenum">
              <a:rPr lang="en-US" smtClean="0"/>
              <a:t>339</a:t>
            </a:fld>
            <a:endParaRPr lang="en-US" dirty="0"/>
          </a:p>
        </p:txBody>
      </p:sp>
      <p:sp>
        <p:nvSpPr>
          <p:cNvPr id="4" name="TextBox 3">
            <a:extLst>
              <a:ext uri="{FF2B5EF4-FFF2-40B4-BE49-F238E27FC236}">
                <a16:creationId xmlns:a16="http://schemas.microsoft.com/office/drawing/2014/main" id="{0B710867-D9D3-E1E6-AF91-D402EC7B312A}"/>
              </a:ext>
            </a:extLst>
          </p:cNvPr>
          <p:cNvSpPr txBox="1"/>
          <p:nvPr/>
        </p:nvSpPr>
        <p:spPr>
          <a:xfrm>
            <a:off x="289006" y="95329"/>
            <a:ext cx="11613989" cy="6432530"/>
          </a:xfrm>
          <a:prstGeom prst="rect">
            <a:avLst/>
          </a:prstGeom>
          <a:noFill/>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11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እግዚአብሔር ሆይ</a:t>
            </a:r>
            <a:r>
              <a:rPr lang="am-ET" sz="4000" b="1" spc="-100" dirty="0">
                <a:latin typeface="Ebrima"/>
                <a:ea typeface="Ebrima"/>
                <a:cs typeface="Ebrima"/>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በንስ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ውስጥ ወዳሉት ወገኖች ተመልከት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 ይቅርታህም ብዛት ይቅር በላቸው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 ቸርነትህም ብዛት በደላቸውን አጥፋላቸው፤ ከክፉ ነገርም ሁሉ ጠብቃቸው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ሰውራቸውም።</a:t>
            </a:r>
          </a:p>
          <a:p>
            <a:pPr>
              <a:defRPr/>
            </a:pP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look upon Your people that are  penitent, and according to Your great mercy have mercy upon them, and according to the  multitude of Your compassion blot out their iniquity, cover them and keep them from all evil.</a:t>
            </a:r>
            <a:r>
              <a:rPr lang="am-ET"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4701701"/>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340</a:t>
            </a:fld>
            <a:endParaRPr lang="en-US" dirty="0"/>
          </a:p>
        </p:txBody>
      </p:sp>
      <p:sp>
        <p:nvSpPr>
          <p:cNvPr id="4" name="TextBox 3">
            <a:extLst>
              <a:ext uri="{FF2B5EF4-FFF2-40B4-BE49-F238E27FC236}">
                <a16:creationId xmlns:a16="http://schemas.microsoft.com/office/drawing/2014/main" id="{789D7842-F73F-AA29-2E08-F9A1923AFAC8}"/>
              </a:ext>
            </a:extLst>
          </p:cNvPr>
          <p:cNvSpPr txBox="1"/>
          <p:nvPr/>
        </p:nvSpPr>
        <p:spPr>
          <a:xfrm>
            <a:off x="216418" y="129011"/>
            <a:ext cx="11613989" cy="6855723"/>
          </a:xfrm>
          <a:prstGeom prst="rect">
            <a:avLst/>
          </a:prstGeom>
          <a:noFill/>
        </p:spPr>
        <p:txBody>
          <a:bodyPr wrap="square">
            <a:spAutoFit/>
          </a:bodyPr>
          <a:lstStyle/>
          <a:p>
            <a:pPr marL="12700" marR="5080">
              <a:spcBef>
                <a:spcPts val="875"/>
              </a:spcBef>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የቀደመ ሥራቸውን ይቅር ብለህ በሰላም ነፍሳቸውን አድን፤ ከቅድስት ቤተ ክርስትያንህ አንድ አድርጋቸው፤ ተቀዳሚ ተከታይ በሌለው በአንድ ልጅህ በጌታችንና በአምላካችን  በመድኃኒታችንም በኢየሱስ ክርስቶስ በይቅርታውና በምሕረቱ ከቅድስት ቤተ ክርስትያንህ ጨምራቸው። </a:t>
            </a:r>
            <a:endParaRPr lang="am-ET" sz="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75"/>
              </a:spcBef>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redeem their souls in peace, forgive their former works. Join them with Your holy church; through the  grace and compassion of Your only-begotten Son our Lord and our God and our Saviour Jesus Christ, </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0203902"/>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341</a:t>
            </a:fld>
            <a:endParaRPr lang="en-US" dirty="0"/>
          </a:p>
        </p:txBody>
      </p:sp>
      <p:sp>
        <p:nvSpPr>
          <p:cNvPr id="4" name="TextBox 3">
            <a:extLst>
              <a:ext uri="{FF2B5EF4-FFF2-40B4-BE49-F238E27FC236}">
                <a16:creationId xmlns:a16="http://schemas.microsoft.com/office/drawing/2014/main" id="{789D7842-F73F-AA29-2E08-F9A1923AFAC8}"/>
              </a:ext>
            </a:extLst>
          </p:cNvPr>
          <p:cNvSpPr txBox="1"/>
          <p:nvPr/>
        </p:nvSpPr>
        <p:spPr>
          <a:xfrm>
            <a:off x="289006" y="525503"/>
            <a:ext cx="11686576" cy="6560257"/>
          </a:xfrm>
          <a:prstGeom prst="rect">
            <a:avLst/>
          </a:prstGeom>
          <a:noFill/>
        </p:spPr>
        <p:txBody>
          <a:bodyPr wrap="square">
            <a:spAutoFit/>
          </a:bodyPr>
          <a:lstStyle/>
          <a:p>
            <a:pPr marL="12700" marR="5080">
              <a:lnSpc>
                <a:spcPct val="80000"/>
              </a:lnSpc>
              <a:spcBef>
                <a:spcPts val="875"/>
              </a:spcBef>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ጽንዕ ለአንተ ይገባል፤ ከ</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 ከመንፈስ ቅዱስም ጋራ</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a:p>
            <a:pPr marL="12700" marR="5080">
              <a:spcBef>
                <a:spcPts val="875"/>
              </a:spcBef>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whom to You with Him and with the Holy Spirit be  glory and dominion, both now and ever and world  without end. Amen.</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92826258"/>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342</a:t>
            </a:fld>
            <a:endParaRPr lang="en-US" dirty="0"/>
          </a:p>
        </p:txBody>
      </p:sp>
    </p:spTree>
    <p:extLst>
      <p:ext uri="{BB962C8B-B14F-4D97-AF65-F5344CB8AC3E}">
        <p14:creationId xmlns:p14="http://schemas.microsoft.com/office/powerpoint/2010/main" val="2346852439"/>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343</a:t>
            </a:fld>
            <a:endParaRPr lang="en-US" dirty="0"/>
          </a:p>
        </p:txBody>
      </p:sp>
    </p:spTree>
    <p:extLst>
      <p:ext uri="{BB962C8B-B14F-4D97-AF65-F5344CB8AC3E}">
        <p14:creationId xmlns:p14="http://schemas.microsoft.com/office/powerpoint/2010/main" val="286191367"/>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23542397"/>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E46738-DAAB-48CC-B6C3-C5D94C799237}"/>
              </a:ext>
            </a:extLst>
          </p:cNvPr>
          <p:cNvSpPr/>
          <p:nvPr/>
        </p:nvSpPr>
        <p:spPr>
          <a:xfrm>
            <a:off x="216418" y="28575"/>
            <a:ext cx="11613989" cy="6170279"/>
          </a:xfrm>
          <a:prstGeom prst="rect">
            <a:avLst/>
          </a:prstGeom>
        </p:spPr>
        <p:txBody>
          <a:bodyPr wrap="square">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905" b="1" dirty="0"/>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 እንዘ</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ንብለኪ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እምነ ና</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ተበቊዓኪ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FFFF00"/>
              </a:solidFill>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ሰላም ላንቺ ይሁን እያልን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 እንማልድሻለን።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while bowing unto you, our mother Mary, we as for your prayers.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107BE48B-7F3F-E0C2-88C0-6A55E3CE26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345</a:t>
            </a:fld>
            <a:endParaRPr lang="en-US" dirty="0"/>
          </a:p>
        </p:txBody>
      </p:sp>
    </p:spTree>
    <p:extLst>
      <p:ext uri="{BB962C8B-B14F-4D97-AF65-F5344CB8AC3E}">
        <p14:creationId xmlns:p14="http://schemas.microsoft.com/office/powerpoint/2010/main" val="3882866944"/>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346</a:t>
            </a:fld>
            <a:endParaRPr lang="en-US" dirty="0"/>
          </a:p>
        </p:txBody>
      </p:sp>
      <p:sp>
        <p:nvSpPr>
          <p:cNvPr id="3" name="Rectangle 2"/>
          <p:cNvSpPr/>
          <p:nvPr/>
        </p:nvSpPr>
        <p:spPr>
          <a:xfrm>
            <a:off x="216418" y="75128"/>
            <a:ext cx="11759164" cy="6894195"/>
          </a:xfrm>
          <a:prstGeom prst="rect">
            <a:avLst/>
          </a:prstGeom>
        </p:spPr>
        <p:txBody>
          <a:bodyPr wrap="square">
            <a:spAutoFit/>
          </a:bodyPr>
          <a:lstStyle/>
          <a:p>
            <a:pPr algn="l"/>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endParaRPr lang="am-ET" sz="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እምአርዌ ነዓዊ ተማ</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ብኪ፤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ሐና እምኪ፤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ወኢያቄም አቡኪ፤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ዮም ድንግል ባርኪ።</a:t>
            </a:r>
          </a:p>
          <a:p>
            <a:endParaRPr lang="en-AE" sz="400" b="1" dirty="0"/>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ከአዳኝ አውሬ ታድኝን ዘንድ ተማጽነንብሻል፤</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እናትሽ ሀና ስለ አባትሽም ኢያቄም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 አንድነታችንን ዛሬ ባርኪልን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Protect us from evil animals. For the sake of thy mother, and your father, lyakem, O! Virgin bless this day.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51848023"/>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D72E8C-2E55-4E89-868A-FBC1BFB69305}"/>
              </a:ext>
            </a:extLst>
          </p:cNvPr>
          <p:cNvSpPr txBox="1"/>
          <p:nvPr/>
        </p:nvSpPr>
        <p:spPr>
          <a:xfrm>
            <a:off x="289006" y="151590"/>
            <a:ext cx="11613987" cy="2739211"/>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2400" b="1" dirty="0">
              <a:solidFill>
                <a:schemeClr val="bg1"/>
              </a:solidFill>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ናዛዚትነ እምኃዘን ወኃይለ ውርዙትነ እምርስዓን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በማ</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ፀንኪ 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ውረ ብሉየ መዋዕል 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1CDC0A94-0ED8-B557-2DC5-74E91E4F18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347</a:t>
            </a:fld>
            <a:endParaRPr lang="en-US" dirty="0"/>
          </a:p>
        </p:txBody>
      </p:sp>
      <p:sp>
        <p:nvSpPr>
          <p:cNvPr id="7" name="TextBox 6">
            <a:extLst>
              <a:ext uri="{FF2B5EF4-FFF2-40B4-BE49-F238E27FC236}">
                <a16:creationId xmlns:a16="http://schemas.microsoft.com/office/drawing/2014/main" id="{5ACB8992-7DD1-CBBA-049F-DD41A5EC3C62}"/>
              </a:ext>
            </a:extLst>
          </p:cNvPr>
          <p:cNvSpPr txBox="1"/>
          <p:nvPr/>
        </p:nvSpPr>
        <p:spPr>
          <a:xfrm>
            <a:off x="289006" y="3029416"/>
            <a:ext cx="11396227" cy="2985433"/>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200" b="1" u="sng" dirty="0">
              <a:solidFill>
                <a:schemeClr val="bg1"/>
              </a:solidFill>
            </a:endParaRPr>
          </a:p>
          <a:p>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ተስፋ ለቅቡጻን</a:t>
            </a:r>
            <a:r>
              <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በጊዜ ጸሎት ወዕጣን ወበጊዜ ቅዱስ </a:t>
            </a:r>
            <a:r>
              <a:rPr lang="am-ET" sz="4400" b="1" dirty="0">
                <a:solidFill>
                  <a:srgbClr val="1EA907"/>
                </a:solidFill>
                <a:latin typeface="Nyala" panose="02000504070300020003" pitchFamily="2" charset="0"/>
                <a:ea typeface="Abyssinica SIL (Connected)" panose="02000000000000000000" pitchFamily="2" charset="0"/>
                <a:cs typeface="Abyssinica SIL (Connected)" panose="02000000000000000000" pitchFamily="2" charset="0"/>
              </a:rPr>
              <a:t>ቍ</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a:t>
            </a:r>
            <a:r>
              <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ለናዝዞትነ ንዒ </a:t>
            </a:r>
            <a:r>
              <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በዝ መካን። </a:t>
            </a:r>
          </a:p>
        </p:txBody>
      </p:sp>
    </p:spTree>
    <p:extLst>
      <p:ext uri="{BB962C8B-B14F-4D97-AF65-F5344CB8AC3E}">
        <p14:creationId xmlns:p14="http://schemas.microsoft.com/office/powerpoint/2010/main" val="1361676561"/>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32B7E-F266-4561-B74B-ADBD8F444619}"/>
              </a:ext>
            </a:extLst>
          </p:cNvPr>
          <p:cNvSpPr/>
          <p:nvPr/>
        </p:nvSpPr>
        <p:spPr>
          <a:xfrm>
            <a:off x="216418" y="23891"/>
            <a:ext cx="11613989" cy="3046988"/>
          </a:xfrm>
          <a:prstGeom prst="rect">
            <a:avLst/>
          </a:prstGeom>
        </p:spPr>
        <p:txBody>
          <a:bodyPr wrap="square">
            <a:spAutoFit/>
          </a:bodyPr>
          <a:lstStyle/>
          <a:p>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ወላዲተ አምላክ ማርያም እንበለ ሰብሳብ ወሩካቤ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በይነ ዘአቀረብኩ ለኪ ንስቲተ ቃለ ይባቤ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Rectangle 2">
            <a:extLst>
              <a:ext uri="{FF2B5EF4-FFF2-40B4-BE49-F238E27FC236}">
                <a16:creationId xmlns:a16="http://schemas.microsoft.com/office/drawing/2014/main" id="{353C1C1F-981D-4E5B-90F4-D63C34B5883F}"/>
              </a:ext>
            </a:extLst>
          </p:cNvPr>
          <p:cNvSpPr/>
          <p:nvPr/>
        </p:nvSpPr>
        <p:spPr>
          <a:xfrm>
            <a:off x="234148" y="3226161"/>
            <a:ext cx="11686576" cy="2985433"/>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ፈትቲ እሙ በረከተ አፉኪ ሙ</a:t>
            </a:r>
            <a:r>
              <a:rPr lang="en-US"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 ከርቤ</a:t>
            </a:r>
            <a:r>
              <a:rPr lang="en-US"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ለነዳይ ብእሲ ወለዘረከቦ ምንዳቤ</a:t>
            </a:r>
            <a:r>
              <a:rPr lang="en-US"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ኅብስተከ ፈትት ኢሳያስ ይቤ።</a:t>
            </a:r>
          </a:p>
        </p:txBody>
      </p:sp>
      <p:sp>
        <p:nvSpPr>
          <p:cNvPr id="4" name="Slide Number Placeholder 1">
            <a:extLst>
              <a:ext uri="{FF2B5EF4-FFF2-40B4-BE49-F238E27FC236}">
                <a16:creationId xmlns:a16="http://schemas.microsoft.com/office/drawing/2014/main" id="{27EE40D8-7A2D-46E6-F77A-0EC7C34DC61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348</a:t>
            </a:fld>
            <a:endParaRPr lang="en-US" dirty="0"/>
          </a:p>
        </p:txBody>
      </p:sp>
    </p:spTree>
    <p:extLst>
      <p:ext uri="{BB962C8B-B14F-4D97-AF65-F5344CB8AC3E}">
        <p14:creationId xmlns:p14="http://schemas.microsoft.com/office/powerpoint/2010/main" val="2447866315"/>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2C6BFCD-1434-6B29-46B0-BC0B971002B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349</a:t>
            </a:fld>
            <a:endParaRPr lang="en-US" dirty="0"/>
          </a:p>
        </p:txBody>
      </p:sp>
      <p:sp>
        <p:nvSpPr>
          <p:cNvPr id="4" name="Rectangle 3">
            <a:extLst>
              <a:ext uri="{FF2B5EF4-FFF2-40B4-BE49-F238E27FC236}">
                <a16:creationId xmlns:a16="http://schemas.microsoft.com/office/drawing/2014/main" id="{5FCD8B90-C490-4E03-8DF0-E239582EA0CC}"/>
              </a:ext>
            </a:extLst>
          </p:cNvPr>
          <p:cNvSpPr/>
          <p:nvPr/>
        </p:nvSpPr>
        <p:spPr>
          <a:xfrm>
            <a:off x="289006" y="228600"/>
            <a:ext cx="11613989" cy="6909135"/>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AE" sz="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ይወርድ መንፈስ ቅዱስ በላዕለ ኅብስቱ ወወይኑ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ሶበ ይብል ካህን ጸጋ መንፈስ ቅዱስ ፈኑ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AE" sz="900" b="1" u="sng"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 የመንፈስ ቅዱስ ጸጋን ላክ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ባለ ጊዜ መንፈስ ቅዱስ በኅብስቱና</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በወይኑ ላይ ይወርዳል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the priest says let the Holy Spirit descend, on this revered Holy of Holies. </a:t>
            </a:r>
          </a:p>
        </p:txBody>
      </p:sp>
    </p:spTree>
    <p:extLst>
      <p:ext uri="{BB962C8B-B14F-4D97-AF65-F5344CB8AC3E}">
        <p14:creationId xmlns:p14="http://schemas.microsoft.com/office/powerpoint/2010/main" val="810918060"/>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26E0487-D24E-BCEC-587E-3F0E78C3A9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350</a:t>
            </a:fld>
            <a:endParaRPr lang="en-US" dirty="0"/>
          </a:p>
        </p:txBody>
      </p:sp>
      <p:sp>
        <p:nvSpPr>
          <p:cNvPr id="5" name="Rectangle 4">
            <a:extLst>
              <a:ext uri="{FF2B5EF4-FFF2-40B4-BE49-F238E27FC236}">
                <a16:creationId xmlns:a16="http://schemas.microsoft.com/office/drawing/2014/main" id="{3D6D858A-0CBD-4795-BF57-7ED32B5C643D}"/>
              </a:ext>
            </a:extLst>
          </p:cNvPr>
          <p:cNvSpPr/>
          <p:nvPr/>
        </p:nvSpPr>
        <p:spPr>
          <a:xfrm>
            <a:off x="289006" y="71230"/>
            <a:ext cx="11686576" cy="4668394"/>
          </a:xfrm>
          <a:prstGeom prst="rect">
            <a:avLst/>
          </a:prstGeom>
        </p:spPr>
        <p:txBody>
          <a:bodyPr wrap="square">
            <a:spAutoFit/>
          </a:bodyPr>
          <a:lstStyle/>
          <a:p>
            <a:pPr>
              <a:lnSpc>
                <a:spcPct val="107000"/>
              </a:lnSpc>
            </a:pPr>
            <a:r>
              <a:rPr lang="am-ET" sz="3600" b="1" u="sng" dirty="0"/>
              <a:t>ሕዝብ</a:t>
            </a:r>
            <a:r>
              <a:rPr lang="en-AE" sz="3600" b="1" u="sng" dirty="0">
                <a:solidFill>
                  <a:schemeClr val="bg1"/>
                </a:solidFill>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en-AE" sz="3600" b="1" u="sng" dirty="0">
                <a:solidFill>
                  <a:schemeClr val="bg1"/>
                </a:solidFill>
              </a:rPr>
              <a:t> </a:t>
            </a:r>
            <a:endParaRPr lang="en-US" sz="3600" b="1" u="sng" dirty="0">
              <a:solidFill>
                <a:schemeClr val="bg1"/>
              </a:solidFill>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ማዕከለ ዛቲ ቅድስት ቤተ ክርስቲያኑ</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ልጦሙ በቅጽበት አባለተ ክርስቶስ ይኩኑ፤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ይለ ጥበቡ መንክር ወዕጹብ ኪኑ።</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አስደናቂ በሚሆን የጥበቡ ኃይልና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በአስገራሚ </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ብልሃቱ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በቅድስት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ክርስቲያኑ</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መካከል</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የክርስቶስ አባሎች ይሆኑ ዘ</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በቅጽበት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ይለውጣቸዋል።</a:t>
            </a:r>
            <a:endPar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394952F9-A7F3-90D6-602F-2CFE1E7F1A29}"/>
              </a:ext>
            </a:extLst>
          </p:cNvPr>
          <p:cNvSpPr/>
          <p:nvPr/>
        </p:nvSpPr>
        <p:spPr>
          <a:xfrm>
            <a:off x="289006" y="4448424"/>
            <a:ext cx="11686576" cy="2427075"/>
          </a:xfrm>
          <a:prstGeom prst="rect">
            <a:avLst/>
          </a:prstGeom>
        </p:spPr>
        <p:txBody>
          <a:bodyPr wrap="square">
            <a:spAutoFit/>
          </a:bodyPr>
          <a:lstStyle/>
          <a:p>
            <a:pPr>
              <a:lnSpc>
                <a:spcPct val="107000"/>
              </a:lnSpc>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Within this Holy Church and will transform them in an instant to be the body of Christ with the power of His wisdom and wonderful art. </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38923792"/>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E8349B-94E2-4840-9F0A-A6F0745F61BD}"/>
              </a:ext>
            </a:extLst>
          </p:cNvPr>
          <p:cNvSpPr/>
          <p:nvPr/>
        </p:nvSpPr>
        <p:spPr>
          <a:xfrm>
            <a:off x="289006" y="1"/>
            <a:ext cx="11686576" cy="4208716"/>
          </a:xfrm>
          <a:prstGeom prst="rect">
            <a:avLst/>
          </a:prstGeom>
        </p:spPr>
        <p:txBody>
          <a:bodyPr wrap="square">
            <a:spAutoFit/>
          </a:bodyPr>
          <a:lstStyle/>
          <a:p>
            <a:pPr>
              <a:lnSpc>
                <a:spcPct val="107000"/>
              </a:lnSpc>
            </a:pPr>
            <a:r>
              <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ለክሙ ጻድቃን ወሰማዕት፤</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አዕረፍ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ሙ በሃይማኖት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ሃይማኖት በሞት ያረፋችሁ ጻድቃን ሰማዕታት</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ሰላም ለእናንተ 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3" name="TextBox 2">
            <a:extLst>
              <a:ext uri="{FF2B5EF4-FFF2-40B4-BE49-F238E27FC236}">
                <a16:creationId xmlns:a16="http://schemas.microsoft.com/office/drawing/2014/main" id="{87D74BE8-19E4-B7F9-6613-43C45BE499ED}"/>
              </a:ext>
            </a:extLst>
          </p:cNvPr>
          <p:cNvSpPr txBox="1"/>
          <p:nvPr/>
        </p:nvSpPr>
        <p:spPr>
          <a:xfrm>
            <a:off x="289006" y="4176210"/>
            <a:ext cx="11541402" cy="2308324"/>
          </a:xfrm>
          <a:prstGeom prst="rect">
            <a:avLst/>
          </a:prstGeom>
          <a:noFill/>
        </p:spPr>
        <p:txBody>
          <a:bodyPr wrap="square" rtlCol="0">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blessed and martyrs, who have died for the faith.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CD4F9759-A20A-B533-A296-0C3A1BD18BD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351</a:t>
            </a:fld>
            <a:endParaRPr lang="en-US" dirty="0"/>
          </a:p>
        </p:txBody>
      </p:sp>
    </p:spTree>
    <p:extLst>
      <p:ext uri="{BB962C8B-B14F-4D97-AF65-F5344CB8AC3E}">
        <p14:creationId xmlns:p14="http://schemas.microsoft.com/office/powerpoint/2010/main" val="1323795547"/>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9D66536-4B3A-5F29-6DC5-CDD60820B99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352</a:t>
            </a:fld>
            <a:endParaRPr lang="en-US" dirty="0"/>
          </a:p>
        </p:txBody>
      </p:sp>
      <p:sp>
        <p:nvSpPr>
          <p:cNvPr id="5" name="Rectangle 4">
            <a:extLst>
              <a:ext uri="{FF2B5EF4-FFF2-40B4-BE49-F238E27FC236}">
                <a16:creationId xmlns:a16="http://schemas.microsoft.com/office/drawing/2014/main" id="{B5347281-FF48-413D-BB0F-5EB2B83F63C9}"/>
              </a:ext>
            </a:extLst>
          </p:cNvPr>
          <p:cNvSpPr/>
          <p:nvPr/>
        </p:nvSpPr>
        <p:spPr>
          <a:xfrm>
            <a:off x="361593" y="25053"/>
            <a:ext cx="11735724" cy="466146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መዋዕያን ዓለም አንትሙ በብዙኅ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ትዕግሥት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ሰአሉ ቅድመ ፈጣሪ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ሰዓት፤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ንስሐ ኪያነ ኢይን</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ሞት።</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በብዙ ትዕግ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ዓለምን ድል የነሳችሁ እናንተ ለንስሓ ሳንበቃ ሞት እንዳይወስደን በየሰዓ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በፈጣሪ ፊት ቆማችሁ ለምኑልን።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64575894-CAC2-906B-8365-E7721CEBD3D9}"/>
              </a:ext>
            </a:extLst>
          </p:cNvPr>
          <p:cNvSpPr txBox="1"/>
          <p:nvPr/>
        </p:nvSpPr>
        <p:spPr>
          <a:xfrm>
            <a:off x="342486" y="3995678"/>
            <a:ext cx="11541401" cy="2554545"/>
          </a:xfrm>
          <a:prstGeom prst="rect">
            <a:avLst/>
          </a:prstGeom>
          <a:noFill/>
        </p:spPr>
        <p:txBody>
          <a:bodyPr wrap="square">
            <a:spAutoFit/>
          </a:bodyPr>
          <a:lstStyle/>
          <a:p>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who have conquered the world by patience, pray for us day and night standing in front of our Creator, so that death will not take us before we have repented,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1">
            <a:extLst>
              <a:ext uri="{FF2B5EF4-FFF2-40B4-BE49-F238E27FC236}">
                <a16:creationId xmlns:a16="http://schemas.microsoft.com/office/drawing/2014/main" id="{89D66536-4B3A-5F29-6DC5-CDD60820B993}"/>
              </a:ext>
            </a:extLst>
          </p:cNvPr>
          <p:cNvSpPr txBox="1">
            <a:spLocks/>
          </p:cNvSpPr>
          <p:nvPr/>
        </p:nvSpPr>
        <p:spPr>
          <a:xfrm>
            <a:off x="8305800" y="632661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99901B4-B23A-4C08-AC45-D9E49F2C10AE}" type="slidenum">
              <a:rPr lang="en-US"/>
              <a:pPr/>
              <a:t>352</a:t>
            </a:fld>
            <a:endParaRPr lang="en-US" dirty="0"/>
          </a:p>
        </p:txBody>
      </p:sp>
    </p:spTree>
    <p:extLst>
      <p:ext uri="{BB962C8B-B14F-4D97-AF65-F5344CB8AC3E}">
        <p14:creationId xmlns:p14="http://schemas.microsoft.com/office/powerpoint/2010/main" val="1154130443"/>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C447573-BFDF-B63E-6287-B99DA1F25C4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353</a:t>
            </a:fld>
            <a:endParaRPr lang="en-US" dirty="0"/>
          </a:p>
        </p:txBody>
      </p:sp>
      <p:sp>
        <p:nvSpPr>
          <p:cNvPr id="8" name="Rectangle 7">
            <a:extLst>
              <a:ext uri="{FF2B5EF4-FFF2-40B4-BE49-F238E27FC236}">
                <a16:creationId xmlns:a16="http://schemas.microsoft.com/office/drawing/2014/main" id="{7E7DE81B-2BCC-44AA-BB43-69DDD362BB4C}"/>
              </a:ext>
            </a:extLst>
          </p:cNvPr>
          <p:cNvSpPr/>
          <p:nvPr/>
        </p:nvSpPr>
        <p:spPr>
          <a:xfrm>
            <a:off x="289005" y="228601"/>
            <a:ext cx="11541402" cy="3813608"/>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ሙ ጻድቃ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ዛቲ ዕለት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ዕድ ወአንስት በበአስማቲክሙ።</a:t>
            </a:r>
            <a:endPar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ዚህች ዕለት ጻድ</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ወንዶችም ሴቶችም </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በየስማችሁ ሰላም ለ</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ይሁን።</a:t>
            </a:r>
            <a:endPar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26C35F0F-821C-F58E-813B-90F6D3B77EA1}"/>
              </a:ext>
            </a:extLst>
          </p:cNvPr>
          <p:cNvSpPr txBox="1"/>
          <p:nvPr/>
        </p:nvSpPr>
        <p:spPr>
          <a:xfrm>
            <a:off x="289005" y="4267200"/>
            <a:ext cx="1139622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 those blessed on this day, men and women </a:t>
            </a:r>
            <a:r>
              <a:rPr lang="en-AE" sz="4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ing</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your name.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0604768"/>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9A4783AA-6B5A-3C16-BC90-2567ED7C1C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354</a:t>
            </a:fld>
            <a:endParaRPr lang="en-US" dirty="0"/>
          </a:p>
        </p:txBody>
      </p:sp>
      <p:sp>
        <p:nvSpPr>
          <p:cNvPr id="5" name="Rectangle 4">
            <a:extLst>
              <a:ext uri="{FF2B5EF4-FFF2-40B4-BE49-F238E27FC236}">
                <a16:creationId xmlns:a16="http://schemas.microsoft.com/office/drawing/2014/main" id="{ED669C87-B5B2-4921-8D2E-A5CB37981CBA}"/>
              </a:ext>
            </a:extLst>
          </p:cNvPr>
          <p:cNvSpPr/>
          <p:nvPr/>
        </p:nvSpPr>
        <p:spPr>
          <a:xfrm>
            <a:off x="216418" y="57302"/>
            <a:ext cx="11686576" cy="4439420"/>
          </a:xfrm>
          <a:prstGeom prst="rect">
            <a:avLst/>
          </a:prstGeom>
        </p:spPr>
        <p:txBody>
          <a:bodyPr wrap="square">
            <a:spAutoFit/>
          </a:bodyPr>
          <a:lstStyle/>
          <a:p>
            <a:pPr>
              <a:lnSpc>
                <a:spcPct val="107000"/>
              </a:lnSpc>
            </a:pP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ቅዱሳነ ሰማይ ወምድር ማኅበረ ሥላሴ አንትሙ፤</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ሩነ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በጸሎትከሙ</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እሙ፤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በሥጋሁ ወበደሙ።</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 በምድር የከበራችሁ የሥላሴ ወገኖች</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 እናቱ</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ማርያም ብላችሁ </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ጸሎታችሁ</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አስቡን</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በክርስቶስ ሥጋና ደም ተማ</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ንባችሁ።</a:t>
            </a:r>
            <a:endPar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7F1AF823-25A2-FF5A-19EA-65F3A8A58782}"/>
              </a:ext>
            </a:extLst>
          </p:cNvPr>
          <p:cNvSpPr txBox="1"/>
          <p:nvPr/>
        </p:nvSpPr>
        <p:spPr>
          <a:xfrm>
            <a:off x="289005" y="4219323"/>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that are glorified in heaven and on earth, friends of the Holy Trinity; rem</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us in your prayers for the sake of Mary and for the sake of Christ’s flesh and blood, we beseech you.</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77239318"/>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4A820C-9CF4-44C6-904A-70F679C1400F}"/>
              </a:ext>
            </a:extLst>
          </p:cNvPr>
          <p:cNvSpPr txBox="1"/>
          <p:nvPr/>
        </p:nvSpPr>
        <p:spPr>
          <a:xfrm>
            <a:off x="345798" y="-24128"/>
            <a:ext cx="11541402" cy="2848216"/>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ሰላመከ ሀባ ለሀገር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ጽድቀከኒ ለቤተ ክርስቲያን።</a:t>
            </a: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C496D652-5C63-D683-F456-3F946510E55F}"/>
              </a:ext>
            </a:extLst>
          </p:cNvPr>
          <p:cNvSpPr txBox="1"/>
          <p:nvPr/>
        </p:nvSpPr>
        <p:spPr>
          <a:xfrm>
            <a:off x="294918" y="4126868"/>
            <a:ext cx="1122784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Grant your peace to the country and your truth to the church.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394D278A-B1FC-1376-5103-BA5F8712C086}"/>
              </a:ext>
            </a:extLst>
          </p:cNvPr>
          <p:cNvSpPr txBox="1"/>
          <p:nvPr/>
        </p:nvSpPr>
        <p:spPr>
          <a:xfrm>
            <a:off x="345798" y="2559292"/>
            <a:ext cx="10133686"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 ሆይ! ሰላምህን ለሀገር ስጥ፤ እውነትህንም ለቤተ ክርስቲያን።</a:t>
            </a:r>
          </a:p>
        </p:txBody>
      </p:sp>
      <p:sp>
        <p:nvSpPr>
          <p:cNvPr id="3" name="Slide Number Placeholder 1">
            <a:extLst>
              <a:ext uri="{FF2B5EF4-FFF2-40B4-BE49-F238E27FC236}">
                <a16:creationId xmlns:a16="http://schemas.microsoft.com/office/drawing/2014/main" id="{920ACE62-5568-6870-6226-46733243388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355</a:t>
            </a:fld>
            <a:endParaRPr lang="en-US" dirty="0"/>
          </a:p>
        </p:txBody>
      </p:sp>
    </p:spTree>
    <p:extLst>
      <p:ext uri="{BB962C8B-B14F-4D97-AF65-F5344CB8AC3E}">
        <p14:creationId xmlns:p14="http://schemas.microsoft.com/office/powerpoint/2010/main" val="928912911"/>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67CE51-1AE2-BDF0-2784-D7698B3DF387}"/>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356</a:t>
            </a:fld>
            <a:endParaRPr lang="en-US" dirty="0"/>
          </a:p>
        </p:txBody>
      </p:sp>
      <p:sp>
        <p:nvSpPr>
          <p:cNvPr id="4" name="TextBox 3">
            <a:extLst>
              <a:ext uri="{FF2B5EF4-FFF2-40B4-BE49-F238E27FC236}">
                <a16:creationId xmlns:a16="http://schemas.microsoft.com/office/drawing/2014/main" id="{0873D47D-24AA-AB50-3C3D-911CFBA57430}"/>
              </a:ext>
            </a:extLst>
          </p:cNvPr>
          <p:cNvSpPr txBox="1"/>
          <p:nvPr/>
        </p:nvSpPr>
        <p:spPr>
          <a:xfrm>
            <a:off x="265565" y="289815"/>
            <a:ext cx="11396226" cy="2677656"/>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አግርር ፀራ ታሕተ እገሪሃ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ዕቀብ ሕዝባ ወሃይማኖታ ለሀገሪትነ ኢትዮጵያ</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6" name="TextBox 5">
            <a:extLst>
              <a:ext uri="{FF2B5EF4-FFF2-40B4-BE49-F238E27FC236}">
                <a16:creationId xmlns:a16="http://schemas.microsoft.com/office/drawing/2014/main" id="{CCEBF11E-577C-00C6-1728-602BF1C13E4F}"/>
              </a:ext>
            </a:extLst>
          </p:cNvPr>
          <p:cNvSpPr txBox="1"/>
          <p:nvPr/>
        </p:nvSpPr>
        <p:spPr>
          <a:xfrm>
            <a:off x="132110" y="4632405"/>
            <a:ext cx="11663137"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O Lord bring her enemies under her feet and protect her people and religion.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154BB8C1-903D-F942-D229-21EADBBF400E}"/>
              </a:ext>
            </a:extLst>
          </p:cNvPr>
          <p:cNvSpPr txBox="1"/>
          <p:nvPr/>
        </p:nvSpPr>
        <p:spPr>
          <a:xfrm>
            <a:off x="156685" y="2840525"/>
            <a:ext cx="1161398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ገራችን ኢትዮጵያ ጠላቶቿን በእግሮቿ ሥር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አስገዛ</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ላት፤ሕዝቧንና ሃይማኖቷን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ጠብቅላት።</a:t>
            </a:r>
          </a:p>
        </p:txBody>
      </p:sp>
    </p:spTree>
    <p:extLst>
      <p:ext uri="{BB962C8B-B14F-4D97-AF65-F5344CB8AC3E}">
        <p14:creationId xmlns:p14="http://schemas.microsoft.com/office/powerpoint/2010/main" val="315909032"/>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E3120A-3B2A-B131-A071-D5C5A63527DE}"/>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z="1000"/>
              <a:pPr/>
              <a:t>357</a:t>
            </a:fld>
            <a:endParaRPr lang="en-US" sz="1000" dirty="0"/>
          </a:p>
        </p:txBody>
      </p:sp>
      <p:sp>
        <p:nvSpPr>
          <p:cNvPr id="3" name="Slide Number Placeholder 1">
            <a:extLst>
              <a:ext uri="{FF2B5EF4-FFF2-40B4-BE49-F238E27FC236}">
                <a16:creationId xmlns:a16="http://schemas.microsoft.com/office/drawing/2014/main" id="{35A8D79E-2F6D-25B7-DBFB-08515B4E67A3}"/>
              </a:ext>
            </a:extLst>
          </p:cNvPr>
          <p:cNvSpPr txBox="1">
            <a:spLocks/>
          </p:cNvSpPr>
          <p:nvPr/>
        </p:nvSpPr>
        <p:spPr>
          <a:xfrm>
            <a:off x="8096250" y="381002"/>
            <a:ext cx="1977390" cy="365125"/>
          </a:xfrm>
          <a:prstGeom prst="rect">
            <a:avLst/>
          </a:prstGeom>
        </p:spPr>
        <p:txBody>
          <a:bodyPr vert="horz" lIns="91440" tIns="45720" rIns="91440" bIns="45720" rtlCol="0" anchor="ctr"/>
          <a:lstStyle>
            <a:defPPr>
              <a:defRPr lang="en-US"/>
            </a:defPPr>
            <a:lvl1pPr marL="0" algn="r" defTabSz="914365" rtl="0" eaLnBrk="1" latinLnBrk="0" hangingPunct="1">
              <a:defRPr sz="1050" kern="1200">
                <a:solidFill>
                  <a:schemeClr val="tx1">
                    <a:tint val="75000"/>
                  </a:schemeClr>
                </a:solidFill>
                <a:latin typeface="+mn-lt"/>
                <a:ea typeface="+mn-ea"/>
                <a:cs typeface="+mn-cs"/>
              </a:defRPr>
            </a:lvl1pPr>
            <a:lvl2pPr marL="457182" algn="l" defTabSz="914365" rtl="0" eaLnBrk="1" latinLnBrk="0" hangingPunct="1">
              <a:defRPr sz="1800" kern="1200">
                <a:solidFill>
                  <a:schemeClr val="tx1"/>
                </a:solidFill>
                <a:latin typeface="+mn-lt"/>
                <a:ea typeface="+mn-ea"/>
                <a:cs typeface="+mn-cs"/>
              </a:defRPr>
            </a:lvl2pPr>
            <a:lvl3pPr marL="914365" algn="l" defTabSz="914365" rtl="0" eaLnBrk="1" latinLnBrk="0" hangingPunct="1">
              <a:defRPr sz="1800" kern="1200">
                <a:solidFill>
                  <a:schemeClr val="tx1"/>
                </a:solidFill>
                <a:latin typeface="+mn-lt"/>
                <a:ea typeface="+mn-ea"/>
                <a:cs typeface="+mn-cs"/>
              </a:defRPr>
            </a:lvl3pPr>
            <a:lvl4pPr marL="1371547" algn="l" defTabSz="914365" rtl="0" eaLnBrk="1" latinLnBrk="0" hangingPunct="1">
              <a:defRPr sz="1800" kern="1200">
                <a:solidFill>
                  <a:schemeClr val="tx1"/>
                </a:solidFill>
                <a:latin typeface="+mn-lt"/>
                <a:ea typeface="+mn-ea"/>
                <a:cs typeface="+mn-cs"/>
              </a:defRPr>
            </a:lvl4pPr>
            <a:lvl5pPr marL="1828729" algn="l" defTabSz="914365" rtl="0" eaLnBrk="1" latinLnBrk="0" hangingPunct="1">
              <a:defRPr sz="1800" kern="1200">
                <a:solidFill>
                  <a:schemeClr val="tx1"/>
                </a:solidFill>
                <a:latin typeface="+mn-lt"/>
                <a:ea typeface="+mn-ea"/>
                <a:cs typeface="+mn-cs"/>
              </a:defRPr>
            </a:lvl5pPr>
            <a:lvl6pPr marL="2285912" algn="l" defTabSz="914365" rtl="0" eaLnBrk="1" latinLnBrk="0" hangingPunct="1">
              <a:defRPr sz="1800" kern="1200">
                <a:solidFill>
                  <a:schemeClr val="tx1"/>
                </a:solidFill>
                <a:latin typeface="+mn-lt"/>
                <a:ea typeface="+mn-ea"/>
                <a:cs typeface="+mn-cs"/>
              </a:defRPr>
            </a:lvl6pPr>
            <a:lvl7pPr marL="2743094" algn="l" defTabSz="914365" rtl="0" eaLnBrk="1" latinLnBrk="0" hangingPunct="1">
              <a:defRPr sz="1800" kern="1200">
                <a:solidFill>
                  <a:schemeClr val="tx1"/>
                </a:solidFill>
                <a:latin typeface="+mn-lt"/>
                <a:ea typeface="+mn-ea"/>
                <a:cs typeface="+mn-cs"/>
              </a:defRPr>
            </a:lvl7pPr>
            <a:lvl8pPr marL="3200276" algn="l" defTabSz="914365" rtl="0" eaLnBrk="1" latinLnBrk="0" hangingPunct="1">
              <a:defRPr sz="1800" kern="1200">
                <a:solidFill>
                  <a:schemeClr val="tx1"/>
                </a:solidFill>
                <a:latin typeface="+mn-lt"/>
                <a:ea typeface="+mn-ea"/>
                <a:cs typeface="+mn-cs"/>
              </a:defRPr>
            </a:lvl8pPr>
            <a:lvl9pPr marL="3657459" algn="l" defTabSz="914365" rtl="0" eaLnBrk="1" latinLnBrk="0" hangingPunct="1">
              <a:defRPr sz="1800" kern="1200">
                <a:solidFill>
                  <a:schemeClr val="tx1"/>
                </a:solidFill>
                <a:latin typeface="+mn-lt"/>
                <a:ea typeface="+mn-ea"/>
                <a:cs typeface="+mn-cs"/>
              </a:defRPr>
            </a:lvl9pPr>
          </a:lstStyle>
          <a:p>
            <a:fld id="{D1A93F9C-F3AE-4C08-8BCA-376713F07AA1}" type="slidenum">
              <a:rPr lang="en-US" sz="1000"/>
              <a:pPr/>
              <a:t>357</a:t>
            </a:fld>
            <a:endParaRPr lang="en-US" sz="1000" dirty="0"/>
          </a:p>
        </p:txBody>
      </p:sp>
      <p:sp>
        <p:nvSpPr>
          <p:cNvPr id="4" name="TextBox 3">
            <a:extLst>
              <a:ext uri="{FF2B5EF4-FFF2-40B4-BE49-F238E27FC236}">
                <a16:creationId xmlns:a16="http://schemas.microsoft.com/office/drawing/2014/main" id="{A3A72175-852F-BB56-B7E7-5D8978A13D77}"/>
              </a:ext>
            </a:extLst>
          </p:cNvPr>
          <p:cNvSpPr txBox="1"/>
          <p:nvPr/>
        </p:nvSpPr>
        <p:spPr>
          <a:xfrm>
            <a:off x="506768" y="72082"/>
            <a:ext cx="11468814" cy="1675587"/>
          </a:xfrm>
          <a:prstGeom prst="rect">
            <a:avLst/>
          </a:prstGeom>
          <a:noFill/>
        </p:spPr>
        <p:txBody>
          <a:bodyPr wrap="square">
            <a:spAutoFit/>
          </a:bodyPr>
          <a:lstStyle/>
          <a:p>
            <a:r>
              <a:rPr lang="en-US" sz="5144"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am-ET" sz="5144" b="1" u="sng" dirty="0">
                <a:solidFill>
                  <a:srgbClr val="00B0F0"/>
                </a:solidFill>
                <a:latin typeface="Calibri" panose="020F0502020204030204" pitchFamily="34" charset="0"/>
                <a:ea typeface="Calibri" panose="020F0502020204030204" pitchFamily="34" charset="0"/>
                <a:cs typeface="Times New Roman" panose="02020603050405020304" pitchFamily="18" charset="0"/>
              </a:rPr>
              <a:t>በመቀባበል</a:t>
            </a:r>
            <a:endParaRPr lang="en-US" sz="5144" b="1" u="sng" dirty="0">
              <a:latin typeface="Calibri" panose="020F0502020204030204" pitchFamily="34" charset="0"/>
              <a:ea typeface="Calibri" panose="020F0502020204030204" pitchFamily="34" charset="0"/>
              <a:cs typeface="Times New Roman" panose="02020603050405020304" pitchFamily="18"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 ክርስቶስ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p>
        </p:txBody>
      </p:sp>
      <p:sp>
        <p:nvSpPr>
          <p:cNvPr id="5" name="TextBox 4">
            <a:extLst>
              <a:ext uri="{FF2B5EF4-FFF2-40B4-BE49-F238E27FC236}">
                <a16:creationId xmlns:a16="http://schemas.microsoft.com/office/drawing/2014/main" id="{ED21B8C6-E047-E802-461C-4DBE80EC5008}"/>
              </a:ext>
            </a:extLst>
          </p:cNvPr>
          <p:cNvSpPr txBox="1"/>
          <p:nvPr/>
        </p:nvSpPr>
        <p:spPr>
          <a:xfrm>
            <a:off x="542351" y="2166312"/>
            <a:ext cx="11085542"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2D9C55FC-A68C-316E-3B5B-23B5E3106C03}"/>
              </a:ext>
            </a:extLst>
          </p:cNvPr>
          <p:cNvSpPr txBox="1"/>
          <p:nvPr/>
        </p:nvSpPr>
        <p:spPr>
          <a:xfrm>
            <a:off x="361593" y="1537682"/>
            <a:ext cx="10356267" cy="795924"/>
          </a:xfrm>
          <a:prstGeom prst="rect">
            <a:avLst/>
          </a:prstGeom>
          <a:noFill/>
        </p:spPr>
        <p:txBody>
          <a:bodyPr wrap="square">
            <a:spAutoFit/>
          </a:bodyPr>
          <a:lstStyle/>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5203F8E7-DB79-15FC-4D61-475EE9C675A5}"/>
              </a:ext>
            </a:extLst>
          </p:cNvPr>
          <p:cNvSpPr txBox="1"/>
          <p:nvPr/>
        </p:nvSpPr>
        <p:spPr>
          <a:xfrm>
            <a:off x="419203" y="3322577"/>
            <a:ext cx="11208690" cy="769441"/>
          </a:xfrm>
          <a:prstGeom prst="rect">
            <a:avLst/>
          </a:prstGeom>
          <a:noFill/>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ማርያም መሐረነ ክርስቶስ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p>
        </p:txBody>
      </p:sp>
      <p:sp>
        <p:nvSpPr>
          <p:cNvPr id="8" name="TextBox 7">
            <a:extLst>
              <a:ext uri="{FF2B5EF4-FFF2-40B4-BE49-F238E27FC236}">
                <a16:creationId xmlns:a16="http://schemas.microsoft.com/office/drawing/2014/main" id="{705A6C54-C73C-9115-50A5-0180795DEE76}"/>
              </a:ext>
            </a:extLst>
          </p:cNvPr>
          <p:cNvSpPr txBox="1"/>
          <p:nvPr/>
        </p:nvSpPr>
        <p:spPr>
          <a:xfrm>
            <a:off x="542350" y="4979704"/>
            <a:ext cx="10635166"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Mary,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4FDBB223-671F-4537-8BED-17616160E39F}"/>
              </a:ext>
            </a:extLst>
          </p:cNvPr>
          <p:cNvSpPr txBox="1"/>
          <p:nvPr/>
        </p:nvSpPr>
        <p:spPr>
          <a:xfrm>
            <a:off x="419203" y="4183780"/>
            <a:ext cx="10202612" cy="795924"/>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 ስለ ማርያም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00336811"/>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E99255-D565-4B00-89E7-2323244DE09C}"/>
              </a:ext>
            </a:extLst>
          </p:cNvPr>
          <p:cNvSpPr/>
          <p:nvPr/>
        </p:nvSpPr>
        <p:spPr>
          <a:xfrm>
            <a:off x="361593" y="391521"/>
            <a:ext cx="11735724" cy="2675348"/>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 ማርያም ወልድኪ ሣህሎ ይክፍለነ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2B4F12F3-B29B-8938-D1F0-5972FC6166B9}"/>
              </a:ext>
            </a:extLst>
          </p:cNvPr>
          <p:cNvSpPr txBox="1"/>
          <p:nvPr/>
        </p:nvSpPr>
        <p:spPr>
          <a:xfrm>
            <a:off x="382095" y="4573453"/>
            <a:ext cx="11520900" cy="1569660"/>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Mary, pray for our mercy, so that your son may forgive us.</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CD4EC48-AD96-F507-CA36-F1E8560A7514}"/>
              </a:ext>
            </a:extLst>
          </p:cNvPr>
          <p:cNvSpPr txBox="1"/>
          <p:nvPr/>
        </p:nvSpPr>
        <p:spPr>
          <a:xfrm>
            <a:off x="382095" y="2923835"/>
            <a:ext cx="1038921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 ያደርግልን ዘንድ የልጅሽን ምሕረት ለምኝልን።</a:t>
            </a:r>
          </a:p>
        </p:txBody>
      </p:sp>
      <p:sp>
        <p:nvSpPr>
          <p:cNvPr id="4" name="Slide Number Placeholder 1">
            <a:extLst>
              <a:ext uri="{FF2B5EF4-FFF2-40B4-BE49-F238E27FC236}">
                <a16:creationId xmlns:a16="http://schemas.microsoft.com/office/drawing/2014/main" id="{8A6E4EAD-94F0-D4EA-5BCE-AAC19D5B4E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358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16173944"/>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4FC1B0-973D-4220-A041-E43AFA04FCC0}"/>
              </a:ext>
            </a:extLst>
          </p:cNvPr>
          <p:cNvSpPr/>
          <p:nvPr/>
        </p:nvSpPr>
        <p:spPr>
          <a:xfrm>
            <a:off x="289006" y="77245"/>
            <a:ext cx="11613988" cy="5032083"/>
          </a:xfrm>
          <a:prstGeom prst="rect">
            <a:avLst/>
          </a:prstGeom>
        </p:spPr>
        <p:txBody>
          <a:bodyPr wrap="square">
            <a:spAutoFit/>
          </a:bodyPr>
          <a:lstStyle/>
          <a:p>
            <a:pPr>
              <a:lnSpc>
                <a:spcPct val="107000"/>
              </a:lnSpc>
            </a:pP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በአንቲ</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ወበእንተ </a:t>
            </a:r>
            <a:r>
              <a:rPr lang="am-ET" sz="44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ክርስቲያን እለ ይቤሉነ ግበሩ</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ተዝካሮሙ በሰላም ወበፍቅረ ኢየሱስ ክርስቶስ ሰብሑ ወዘምሩ።</a:t>
            </a:r>
            <a:endParaRPr lang="am-ET"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ስለእኛና አስቡን ስላሉን ስለ ክርስቲያኖች</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ጸልዩ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በኢየሱስ ክርስቶስ ሰላምና ፍቅር አመስግኑ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ዘምሩም።</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D88FBCC-0C75-1E0E-0B16-B37139E03F50}"/>
                  </a:ext>
                </a:extLst>
              </p14:cNvPr>
              <p14:cNvContentPartPr/>
              <p14:nvPr/>
            </p14:nvContentPartPr>
            <p14:xfrm>
              <a:off x="13564320" y="6480"/>
              <a:ext cx="799560" cy="1523880"/>
            </p14:xfrm>
          </p:contentPart>
        </mc:Choice>
        <mc:Fallback xmlns="">
          <p:pic>
            <p:nvPicPr>
              <p:cNvPr id="3" name="Ink 2">
                <a:extLst>
                  <a:ext uri="{FF2B5EF4-FFF2-40B4-BE49-F238E27FC236}">
                    <a16:creationId xmlns:a16="http://schemas.microsoft.com/office/drawing/2014/main" id="{BD88FBCC-0C75-1E0E-0B16-B37139E03F50}"/>
                  </a:ext>
                </a:extLst>
              </p:cNvPr>
              <p:cNvPicPr/>
              <p:nvPr/>
            </p:nvPicPr>
            <p:blipFill>
              <a:blip r:embed="rId3"/>
              <a:stretch>
                <a:fillRect/>
              </a:stretch>
            </p:blipFill>
            <p:spPr>
              <a:xfrm>
                <a:off x="13561800" y="3240"/>
                <a:ext cx="805320" cy="1530000"/>
              </a:xfrm>
              <a:prstGeom prst="rect">
                <a:avLst/>
              </a:prstGeom>
            </p:spPr>
          </p:pic>
        </mc:Fallback>
      </mc:AlternateContent>
      <p:sp>
        <p:nvSpPr>
          <p:cNvPr id="4" name="TextBox 3">
            <a:extLst>
              <a:ext uri="{FF2B5EF4-FFF2-40B4-BE49-F238E27FC236}">
                <a16:creationId xmlns:a16="http://schemas.microsoft.com/office/drawing/2014/main" id="{9BFD5DAE-B6F5-9D0A-28F6-35FDF1176275}"/>
              </a:ext>
            </a:extLst>
          </p:cNvPr>
          <p:cNvSpPr txBox="1"/>
          <p:nvPr/>
        </p:nvSpPr>
        <p:spPr>
          <a:xfrm>
            <a:off x="289006" y="4862318"/>
            <a:ext cx="11613988" cy="1631216"/>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ye for us and for all Christians who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bade us to make mention of them. Praise ye and sing in the peace and love of Jesus Christ.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3D81956A-34DA-1F16-490B-9E0E2D5AB4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359</a:t>
            </a:fld>
            <a:endParaRPr lang="en-US" dirty="0"/>
          </a:p>
        </p:txBody>
      </p:sp>
    </p:spTree>
    <p:extLst>
      <p:ext uri="{BB962C8B-B14F-4D97-AF65-F5344CB8AC3E}">
        <p14:creationId xmlns:p14="http://schemas.microsoft.com/office/powerpoint/2010/main" val="940058423"/>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D34449-4F2B-4E6D-8980-54FFAF0C7839}"/>
              </a:ext>
            </a:extLst>
          </p:cNvPr>
          <p:cNvSpPr/>
          <p:nvPr/>
        </p:nvSpPr>
        <p:spPr>
          <a:xfrm>
            <a:off x="289005" y="162565"/>
            <a:ext cx="11541402" cy="4357027"/>
          </a:xfrm>
          <a:prstGeom prst="rect">
            <a:avLst/>
          </a:prstGeom>
        </p:spPr>
        <p:txBody>
          <a:bodyPr wrap="square">
            <a:spAutoFit/>
          </a:bodyPr>
          <a:lstStyle/>
          <a:p>
            <a:pPr algn="ctr">
              <a:lnSpc>
                <a:spcPct val="107000"/>
              </a:lnSpc>
            </a:pPr>
            <a:r>
              <a:rPr lang="am-ET" sz="419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a:t>
            </a:r>
            <a:endPar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ሥሉስ ዘኢይትነገር ሀበኒ ከመ እንሣእ ለሕይወት ዘንተ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 ወደመ ዘእንበለ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ነኔ</a:t>
            </a:r>
          </a:p>
          <a:p>
            <a:pPr>
              <a:lnSpc>
                <a:spcPct val="107000"/>
              </a:lnSpc>
            </a:pPr>
            <a:endParaRPr lang="am-ET"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የማይነገር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የምትሆን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 ሥጋና ደም ሳይፈረድብኝ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 እቀበል 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05DEA7DB-390F-B07C-D3B1-3A2B17969D23}"/>
              </a:ext>
            </a:extLst>
          </p:cNvPr>
          <p:cNvSpPr txBox="1"/>
          <p:nvPr/>
        </p:nvSpPr>
        <p:spPr>
          <a:xfrm>
            <a:off x="289005" y="4346581"/>
            <a:ext cx="11541402"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Trinity ineffable, grant me to receive this Body and this Blood for life and not for condemnation.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CD82759-724F-2979-2750-F6FDAB439C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360</a:t>
            </a:fld>
            <a:endParaRPr lang="en-US" dirty="0"/>
          </a:p>
        </p:txBody>
      </p:sp>
    </p:spTree>
    <p:extLst>
      <p:ext uri="{BB962C8B-B14F-4D97-AF65-F5344CB8AC3E}">
        <p14:creationId xmlns:p14="http://schemas.microsoft.com/office/powerpoint/2010/main" val="2190106573"/>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06D9F7-B66B-4F04-BF52-E3BD8ABE35F4}"/>
              </a:ext>
            </a:extLst>
          </p:cNvPr>
          <p:cNvSpPr/>
          <p:nvPr/>
        </p:nvSpPr>
        <p:spPr>
          <a:xfrm>
            <a:off x="289005" y="110099"/>
            <a:ext cx="11808312" cy="4538102"/>
          </a:xfrm>
          <a:prstGeom prst="rect">
            <a:avLst/>
          </a:prstGeom>
        </p:spPr>
        <p:txBody>
          <a:bodyPr wrap="square">
            <a:spAutoFit/>
          </a:bodyPr>
          <a:lstStyle/>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ሀበኒ እግበር ፍሬ ዘያሠምረከ ከመ አስተርኢ በስብሐቲከ ወእሕየው ለከ እንዘ እገብር ዘዚ</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ፈቃደ</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በጌትነት እንድገለጽ ደስ የሚያሰኝህን ፍሬ እሠራ ዘንድ ስጠኝ፤ የአንተንም ፈቃድ እየሠራሁ እኖር 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FEC98C81-57F9-4792-DB14-ACCC7EB05B1C}"/>
              </a:ext>
            </a:extLst>
          </p:cNvPr>
          <p:cNvSpPr txBox="1"/>
          <p:nvPr/>
        </p:nvSpPr>
        <p:spPr>
          <a:xfrm>
            <a:off x="289006" y="4335292"/>
            <a:ext cx="11541401"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me to bring forth fruit that shall be well pleasing unto Thee, to the end that I may appear in Thy glory and live unto Thee doing Thy will.</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7F558D73-374D-995B-5169-74942CDDD5D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361</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4703940"/>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350BA0CF-2052-240C-CCC0-9F0FCD027C5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362</a:t>
            </a:fld>
            <a:endParaRPr lang="en-US" dirty="0"/>
          </a:p>
        </p:txBody>
      </p:sp>
      <p:sp>
        <p:nvSpPr>
          <p:cNvPr id="5" name="Rectangle 4">
            <a:extLst>
              <a:ext uri="{FF2B5EF4-FFF2-40B4-BE49-F238E27FC236}">
                <a16:creationId xmlns:a16="http://schemas.microsoft.com/office/drawing/2014/main" id="{C31BCE5F-5E32-4BF2-9A06-576153C78F42}"/>
              </a:ext>
            </a:extLst>
          </p:cNvPr>
          <p:cNvSpPr/>
          <p:nvPr/>
        </p:nvSpPr>
        <p:spPr>
          <a:xfrm>
            <a:off x="289006" y="85849"/>
            <a:ext cx="11468814" cy="4505272"/>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በተአምኖ እጼውዐከ 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ወእጼውዕ መንግ</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ይትቀደስ እግዚኦ ስምከ በላዕሌነ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ወስ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ወለከ ስብሐት 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በማመን አባት ብዬ እጠራሃለሁ፤ አቤቱ ስምህ</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በኛ ላይ ይመስገን፤ ምስጉን ክቡር የምትሆን ኃያል አንተ ነህና ለአንተ ክብር ይገባል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ለዘለዓለሙ።</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5C6DF3EB-C25A-ADC3-7A04-1493BE42E01A}"/>
              </a:ext>
            </a:extLst>
          </p:cNvPr>
          <p:cNvSpPr txBox="1"/>
          <p:nvPr/>
        </p:nvSpPr>
        <p:spPr>
          <a:xfrm>
            <a:off x="289006" y="4432705"/>
            <a:ext cx="11613989"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faith,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call upon Thee, Father, and call upon Thy Kingdom; hallowed, Lord, be Thy name upon us, for mighty art Thou, praised and glorious, and to Thee be glory, world without end.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05889421"/>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1075FA20-0F01-04DB-4AD8-24C57484915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363</a:t>
            </a:fld>
            <a:endParaRPr lang="en-US" dirty="0"/>
          </a:p>
        </p:txBody>
      </p:sp>
      <p:sp>
        <p:nvSpPr>
          <p:cNvPr id="5" name="Rectangle 4">
            <a:extLst>
              <a:ext uri="{FF2B5EF4-FFF2-40B4-BE49-F238E27FC236}">
                <a16:creationId xmlns:a16="http://schemas.microsoft.com/office/drawing/2014/main" id="{14FA6BD7-F90F-4A5A-A895-42FDC38FA563}"/>
              </a:ext>
            </a:extLst>
          </p:cNvPr>
          <p:cNvSpPr/>
          <p:nvPr/>
        </p:nvSpPr>
        <p:spPr>
          <a:xfrm>
            <a:off x="289006" y="76200"/>
            <a:ext cx="11686576" cy="4754763"/>
          </a:xfrm>
          <a:prstGeom prst="rect">
            <a:avLst/>
          </a:prstGeom>
        </p:spPr>
        <p:txBody>
          <a:bodyPr wrap="square">
            <a:spAutoFit/>
          </a:bodyPr>
          <a:lstStyle/>
          <a:p>
            <a:pPr algn="ctr">
              <a:lnSpc>
                <a:spcPct val="107000"/>
              </a:lnSpc>
            </a:pPr>
            <a:r>
              <a:rPr lang="am-ET" sz="5716" dirty="0">
                <a:solidFill>
                  <a:srgbClr val="00B0F0"/>
                </a:solidFill>
                <a:ea typeface="Times New Roman" panose="02020603050405020304" pitchFamily="18" charset="0"/>
                <a:cs typeface="Nyala" panose="02000504070300020003" pitchFamily="2" charset="0"/>
              </a:rPr>
              <a:t>    </a:t>
            </a:r>
            <a:r>
              <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የሚደጋገም</a:t>
            </a:r>
            <a:endPar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1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ወስ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ለዓለመ ዓለም</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 አንተ ነህና ለአንተ ክብር ይገባል</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62C490E5-334D-6B88-B974-4DEF1CA64764}"/>
              </a:ext>
            </a:extLst>
          </p:cNvPr>
          <p:cNvSpPr txBox="1"/>
          <p:nvPr/>
        </p:nvSpPr>
        <p:spPr>
          <a:xfrm>
            <a:off x="289007" y="4734342"/>
            <a:ext cx="11686575" cy="2123658"/>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Mighty art Thou, praised and glorious, and to Thee be Glory,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66730004"/>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128891"/>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DCB934D2-817E-59B6-69DB-3DA8B06EE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365</a:t>
            </a:fld>
            <a:endParaRPr lang="en-US" dirty="0"/>
          </a:p>
        </p:txBody>
      </p:sp>
      <p:sp>
        <p:nvSpPr>
          <p:cNvPr id="5" name="Rectangle 4">
            <a:extLst>
              <a:ext uri="{FF2B5EF4-FFF2-40B4-BE49-F238E27FC236}">
                <a16:creationId xmlns:a16="http://schemas.microsoft.com/office/drawing/2014/main" id="{E91D6A69-1444-4DEA-874B-50E647939754}"/>
              </a:ext>
            </a:extLst>
          </p:cNvPr>
          <p:cNvSpPr/>
          <p:nvPr/>
        </p:nvSpPr>
        <p:spPr>
          <a:xfrm>
            <a:off x="150126" y="128372"/>
            <a:ext cx="11846256" cy="4702954"/>
          </a:xfrm>
          <a:prstGeom prst="rect">
            <a:avLst/>
          </a:prstGeom>
        </p:spPr>
        <p:txBody>
          <a:bodyPr wrap="square">
            <a:spAutoFit/>
          </a:bodyPr>
          <a:lstStyle/>
          <a:p>
            <a:pPr>
              <a:lnSpc>
                <a:spcPct val="107000"/>
              </a:lnSpc>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2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ቶ ለእግዚአብሔር ቅድሳቶ ነሢአነ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ለሕይወተ</a:t>
            </a:r>
            <a:r>
              <a:rPr lang="en-AE"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ነፍስ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ይኩነነ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ፈውሰ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ዘተመጦነ ንስእል ወንትመ</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እንዘ</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ንሴብሖ</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ሥጋውን ደሙን ተቀ</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ብለ</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እግዚአብሔርን እናመሰግነዋለን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አነዋወር መድኃኒት ይሆነን ዘንድ የተቀበልን እኛ አምላካችንን እግዚአብሔርን እያመሰገንን እንለምናለን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አደራም እንላለን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9CE6274C-B55A-B5C5-86A7-1104703E8E7D}"/>
              </a:ext>
            </a:extLst>
          </p:cNvPr>
          <p:cNvSpPr txBox="1"/>
          <p:nvPr/>
        </p:nvSpPr>
        <p:spPr>
          <a:xfrm>
            <a:off x="150126" y="4632843"/>
            <a:ext cx="11541402" cy="2062103"/>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thank God for that we have partaken of His Holy things; we pray and trust that which we have received may be healing for the life of the soul while we glorify the Lord our God.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6979317"/>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5032083"/>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p>
        </p:txBody>
      </p:sp>
      <p:sp>
        <p:nvSpPr>
          <p:cNvPr id="3" name="TextBox 2">
            <a:extLst>
              <a:ext uri="{FF2B5EF4-FFF2-40B4-BE49-F238E27FC236}">
                <a16:creationId xmlns:a16="http://schemas.microsoft.com/office/drawing/2014/main" id="{30183F8E-6136-8690-B049-17F933941132}"/>
              </a:ext>
            </a:extLst>
          </p:cNvPr>
          <p:cNvSpPr txBox="1"/>
          <p:nvPr/>
        </p:nvSpPr>
        <p:spPr>
          <a:xfrm>
            <a:off x="289005" y="4734342"/>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366</a:t>
            </a:fld>
            <a:endParaRPr lang="en-US" dirty="0"/>
          </a:p>
        </p:txBody>
      </p:sp>
    </p:spTree>
    <p:extLst>
      <p:ext uri="{BB962C8B-B14F-4D97-AF65-F5344CB8AC3E}">
        <p14:creationId xmlns:p14="http://schemas.microsoft.com/office/powerpoint/2010/main" val="439732464"/>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361593" y="93219"/>
            <a:ext cx="11541402" cy="4102213"/>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መንሱት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361593" y="4226878"/>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367</a:t>
            </a:fld>
            <a:endParaRPr lang="en-US" dirty="0"/>
          </a:p>
        </p:txBody>
      </p:sp>
    </p:spTree>
    <p:extLst>
      <p:ext uri="{BB962C8B-B14F-4D97-AF65-F5344CB8AC3E}">
        <p14:creationId xmlns:p14="http://schemas.microsoft.com/office/powerpoint/2010/main" val="2703776023"/>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E44B9-6104-9739-B9F1-EF309F132390}"/>
              </a:ext>
            </a:extLst>
          </p:cNvPr>
          <p:cNvSpPr txBox="1"/>
          <p:nvPr/>
        </p:nvSpPr>
        <p:spPr>
          <a:xfrm>
            <a:off x="289006" y="5024280"/>
            <a:ext cx="11613989" cy="1446550"/>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of the holy Body and the precious Blood of Christ.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Rectangle 1">
            <a:extLst>
              <a:ext uri="{FF2B5EF4-FFF2-40B4-BE49-F238E27FC236}">
                <a16:creationId xmlns:a16="http://schemas.microsoft.com/office/drawing/2014/main" id="{481FDCF1-8554-42DF-9EB7-14524A1162A3}"/>
              </a:ext>
            </a:extLst>
          </p:cNvPr>
          <p:cNvSpPr/>
          <p:nvPr/>
        </p:nvSpPr>
        <p:spPr>
          <a:xfrm>
            <a:off x="289005" y="309781"/>
            <a:ext cx="11808312" cy="4675447"/>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152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ተመጦነ እምሥጋሁ ቅዱስ ወእምደሙ ክቡር ለክርስቶስ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9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ከክርስቶስ ከቅዱስ ሥጋውና ከክቡር</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ደሙ ተቀበልን።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D63C017C-252F-3FA2-26A2-D4AB2B1D6D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368</a:t>
            </a:fld>
            <a:endParaRPr lang="en-US" dirty="0"/>
          </a:p>
        </p:txBody>
      </p:sp>
    </p:spTree>
    <p:extLst>
      <p:ext uri="{BB962C8B-B14F-4D97-AF65-F5344CB8AC3E}">
        <p14:creationId xmlns:p14="http://schemas.microsoft.com/office/powerpoint/2010/main" val="3468320334"/>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5126275"/>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30183F8E-6136-8690-B049-17F933941132}"/>
              </a:ext>
            </a:extLst>
          </p:cNvPr>
          <p:cNvSpPr txBox="1"/>
          <p:nvPr/>
        </p:nvSpPr>
        <p:spPr>
          <a:xfrm>
            <a:off x="289005" y="4747831"/>
            <a:ext cx="11735724"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369</a:t>
            </a:fld>
            <a:endParaRPr lang="en-US" dirty="0"/>
          </a:p>
        </p:txBody>
      </p:sp>
    </p:spTree>
    <p:extLst>
      <p:ext uri="{BB962C8B-B14F-4D97-AF65-F5344CB8AC3E}">
        <p14:creationId xmlns:p14="http://schemas.microsoft.com/office/powerpoint/2010/main" val="2877096473"/>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216419" y="119432"/>
            <a:ext cx="11698077" cy="4141390"/>
          </a:xfrm>
          <a:prstGeom prst="rect">
            <a:avLst/>
          </a:prstGeom>
        </p:spPr>
        <p:txBody>
          <a:bodyPr wrap="square">
            <a:spAutoFit/>
          </a:bodyPr>
          <a:lstStyle/>
          <a:p>
            <a:pPr>
              <a:lnSpc>
                <a:spcPct val="107000"/>
              </a:lnSpc>
            </a:pP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667"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ውስተ መንሱት</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216418" y="4260822"/>
            <a:ext cx="1132958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370</a:t>
            </a:fld>
            <a:endParaRPr lang="en-US" dirty="0"/>
          </a:p>
        </p:txBody>
      </p:sp>
    </p:spTree>
    <p:extLst>
      <p:ext uri="{BB962C8B-B14F-4D97-AF65-F5344CB8AC3E}">
        <p14:creationId xmlns:p14="http://schemas.microsoft.com/office/powerpoint/2010/main" val="1809375711"/>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65494D-27A6-4A43-B4E9-CA100B5FA2CF}"/>
              </a:ext>
            </a:extLst>
          </p:cNvPr>
          <p:cNvSpPr/>
          <p:nvPr/>
        </p:nvSpPr>
        <p:spPr>
          <a:xfrm>
            <a:off x="289005" y="0"/>
            <a:ext cx="11541402" cy="4267707"/>
          </a:xfrm>
          <a:prstGeom prst="rect">
            <a:avLst/>
          </a:prstGeom>
        </p:spPr>
        <p:txBody>
          <a:bodyPr wrap="square">
            <a:spAutoFit/>
          </a:bodyPr>
          <a:lstStyle/>
          <a:p>
            <a:pPr>
              <a:lnSpc>
                <a:spcPct val="107000"/>
              </a:lnSpc>
            </a:pP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286"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ወናእኵቶ ይደልወነ ከመ ንሳተፍ</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ምሥጢረ ክብርተ ወቅድስተ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endParaRPr lang="en-AE" sz="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ቅድስት የምትሆን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ምሥጢርን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እንሳተፍ ዘንድ ስለ</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ረዳ</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ልናመሰግነው</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9B3F9949-ED44-8E85-7D2B-3046AB1BD22A}"/>
              </a:ext>
            </a:extLst>
          </p:cNvPr>
          <p:cNvSpPr txBox="1"/>
          <p:nvPr/>
        </p:nvSpPr>
        <p:spPr>
          <a:xfrm>
            <a:off x="191844" y="4261956"/>
            <a:ext cx="11735724" cy="2203104"/>
          </a:xfrm>
          <a:prstGeom prst="rect">
            <a:avLst/>
          </a:prstGeom>
          <a:noFill/>
        </p:spPr>
        <p:txBody>
          <a:bodyPr wrap="square">
            <a:spAutoFit/>
          </a:bodyPr>
          <a:lstStyle/>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let us give thanks unto Him that makes us meet to communicate in the precious and holy mystery.</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398837D-2D82-08B4-E910-F2882F3143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371</a:t>
            </a:fld>
            <a:endParaRPr lang="en-US" dirty="0"/>
          </a:p>
        </p:txBody>
      </p:sp>
    </p:spTree>
    <p:extLst>
      <p:ext uri="{BB962C8B-B14F-4D97-AF65-F5344CB8AC3E}">
        <p14:creationId xmlns:p14="http://schemas.microsoft.com/office/powerpoint/2010/main" val="3715925864"/>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483452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 ለዘላለሙ።</a:t>
            </a:r>
          </a:p>
        </p:txBody>
      </p:sp>
      <p:sp>
        <p:nvSpPr>
          <p:cNvPr id="3" name="TextBox 2">
            <a:extLst>
              <a:ext uri="{FF2B5EF4-FFF2-40B4-BE49-F238E27FC236}">
                <a16:creationId xmlns:a16="http://schemas.microsoft.com/office/drawing/2014/main" id="{30183F8E-6136-8690-B049-17F933941132}"/>
              </a:ext>
            </a:extLst>
          </p:cNvPr>
          <p:cNvSpPr txBox="1"/>
          <p:nvPr/>
        </p:nvSpPr>
        <p:spPr>
          <a:xfrm>
            <a:off x="337196" y="4592141"/>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372</a:t>
            </a:fld>
            <a:endParaRPr lang="en-US" dirty="0"/>
          </a:p>
        </p:txBody>
      </p:sp>
    </p:spTree>
    <p:extLst>
      <p:ext uri="{BB962C8B-B14F-4D97-AF65-F5344CB8AC3E}">
        <p14:creationId xmlns:p14="http://schemas.microsoft.com/office/powerpoint/2010/main" val="1715126259"/>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361593" y="93219"/>
            <a:ext cx="11541402" cy="4513864"/>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መንሱት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3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5400" b="1" dirty="0">
                <a:solidFill>
                  <a:srgbClr val="00FF00"/>
                </a:solidFill>
                <a:latin typeface="Ebrima"/>
                <a:ea typeface="Ebrima"/>
                <a:cs typeface="Ebrima"/>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474533" y="4549676"/>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373</a:t>
            </a:fld>
            <a:endParaRPr lang="en-US" dirty="0"/>
          </a:p>
        </p:txBody>
      </p:sp>
    </p:spTree>
    <p:extLst>
      <p:ext uri="{BB962C8B-B14F-4D97-AF65-F5344CB8AC3E}">
        <p14:creationId xmlns:p14="http://schemas.microsoft.com/office/powerpoint/2010/main" val="83180305"/>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1020" y="200336"/>
            <a:ext cx="11643814" cy="1230978"/>
          </a:xfrm>
          <a:prstGeom prst="rect">
            <a:avLst/>
          </a:prstGeom>
        </p:spPr>
        <p:txBody>
          <a:bodyPr vert="horz" wrap="square" lIns="0" tIns="12065" rIns="0" bIns="0" rtlCol="0" anchor="ctr">
            <a:spAutoFit/>
          </a:bodyPr>
          <a:lstStyle/>
          <a:p>
            <a:r>
              <a:rPr lang="am-ET"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br>
              <a:rPr lang="en-US"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ኀዳፌ ነፍስ/</a:t>
            </a:r>
            <a: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Pilot of the Soul</a:t>
            </a: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object 4"/>
          <p:cNvSpPr txBox="1"/>
          <p:nvPr/>
        </p:nvSpPr>
        <p:spPr>
          <a:xfrm>
            <a:off x="9575926" y="6117413"/>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5" dirty="0">
                <a:solidFill>
                  <a:srgbClr val="DEDEDE"/>
                </a:solidFill>
                <a:latin typeface="Ebrima"/>
                <a:cs typeface="Ebrima"/>
              </a:rPr>
              <a:pPr marL="38100">
                <a:spcBef>
                  <a:spcPts val="135"/>
                </a:spcBef>
              </a:pPr>
              <a:t>374</a:t>
            </a:fld>
            <a:endParaRPr sz="1400">
              <a:latin typeface="Ebrima"/>
              <a:cs typeface="Ebrima"/>
            </a:endParaRPr>
          </a:p>
        </p:txBody>
      </p:sp>
      <p:sp>
        <p:nvSpPr>
          <p:cNvPr id="3" name="object 3"/>
          <p:cNvSpPr txBox="1"/>
          <p:nvPr/>
        </p:nvSpPr>
        <p:spPr>
          <a:xfrm>
            <a:off x="166255" y="815825"/>
            <a:ext cx="11873345" cy="6186309"/>
          </a:xfrm>
          <a:prstGeom prst="rect">
            <a:avLst/>
          </a:prstGeom>
        </p:spPr>
        <p:txBody>
          <a:bodyPr vert="horz" wrap="square" lIns="0" tIns="71120" rIns="0" bIns="0" rtlCol="0">
            <a:spAutoFit/>
          </a:bodyPr>
          <a:lstStyle/>
          <a:p>
            <a:pPr marL="12065" marR="5080">
              <a:spcBef>
                <a:spcPts val="819"/>
              </a:spcBef>
              <a:buClr>
                <a:srgbClr val="FFFF66"/>
              </a:buClr>
            </a:pP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pP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ሁሉን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የሚይዝ</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የመድኃኒታችንን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pPr>
            <a:r>
              <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we offer our supplication to the almighty God, Father of the Lord and our Savior Jesus Christ.</a:t>
            </a:r>
          </a:p>
        </p:txBody>
      </p:sp>
      <p:sp>
        <p:nvSpPr>
          <p:cNvPr id="5" name="Slide Number Placeholder 4"/>
          <p:cNvSpPr>
            <a:spLocks noGrp="1"/>
          </p:cNvSpPr>
          <p:nvPr>
            <p:ph type="sldNum" sz="quarter" idx="4294967295"/>
          </p:nvPr>
        </p:nvSpPr>
        <p:spPr/>
        <p:txBody>
          <a:bodyPr/>
          <a:lstStyle/>
          <a:p>
            <a:pPr marL="209550">
              <a:spcBef>
                <a:spcPts val="135"/>
              </a:spcBef>
            </a:pPr>
            <a:fld id="{81D60167-4931-47E6-BA6A-407CBD079E47}" type="slidenum">
              <a:rPr lang="en-US" spc="-25"/>
              <a:pPr marL="209550">
                <a:spcBef>
                  <a:spcPts val="135"/>
                </a:spcBef>
              </a:pPr>
              <a:t>374</a:t>
            </a:fld>
            <a:endParaRPr lang="en-US" spc="-25" dirty="0"/>
          </a:p>
        </p:txBody>
      </p:sp>
    </p:spTree>
    <p:extLst>
      <p:ext uri="{BB962C8B-B14F-4D97-AF65-F5344CB8AC3E}">
        <p14:creationId xmlns:p14="http://schemas.microsoft.com/office/powerpoint/2010/main" val="2504703256"/>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817" y="76196"/>
            <a:ext cx="11845637" cy="6749925"/>
          </a:xfrm>
          <a:prstGeom prst="rect">
            <a:avLst/>
          </a:prstGeom>
        </p:spPr>
        <p:txBody>
          <a:bodyPr vert="horz" wrap="square" lIns="0" tIns="12065" rIns="0" bIns="0" rtlCol="0">
            <a:spAutoFit/>
          </a:bodyPr>
          <a:lstStyle/>
          <a:p>
            <a:pPr marL="12700" marR="57785">
              <a:spcBef>
                <a:spcPts val="720"/>
              </a:spcBef>
              <a:buClr>
                <a:srgbClr val="FFFF66"/>
              </a:buClr>
              <a:tabLst>
                <a:tab pos="477520" algn="l"/>
                <a:tab pos="478155" algn="l"/>
              </a:tabLst>
            </a:pP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ከቅዱስ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ጢ</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እንቀበል</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አድለኸናልና</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እናመስግንሃለን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ለኃጢአት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ወይም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ለፍርድ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አይሁን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ነፍስንና</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ደመ ነፍስን ለማደስ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7785">
              <a:spcBef>
                <a:spcPts val="720"/>
              </a:spcBef>
              <a:buClr>
                <a:srgbClr val="FFFF66"/>
              </a:buClr>
              <a:tabLst>
                <a:tab pos="477520" algn="l"/>
                <a:tab pos="478155" algn="l"/>
              </a:tabLst>
            </a:pP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Thee thanks, for Thou hast granted us to take of Thy Holy  mystery.</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it not be unto me an occasion of guilt or of judgment, but for the renewal of soul, body and spirit;</a:t>
            </a:r>
            <a:endParaRPr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10058401" y="6324600"/>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5" dirty="0">
                <a:solidFill>
                  <a:srgbClr val="DEDEDE"/>
                </a:solidFill>
                <a:latin typeface="Ebrima"/>
                <a:cs typeface="Ebrima"/>
              </a:rPr>
              <a:pPr marL="38100">
                <a:spcBef>
                  <a:spcPts val="135"/>
                </a:spcBef>
              </a:pPr>
              <a:t>375</a:t>
            </a:fld>
            <a:endParaRPr sz="1400" dirty="0">
              <a:latin typeface="Ebrima"/>
              <a:cs typeface="Ebrima"/>
            </a:endParaRPr>
          </a:p>
        </p:txBody>
      </p:sp>
    </p:spTree>
    <p:extLst>
      <p:ext uri="{BB962C8B-B14F-4D97-AF65-F5344CB8AC3E}">
        <p14:creationId xmlns:p14="http://schemas.microsoft.com/office/powerpoint/2010/main" val="637004167"/>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207818" y="180356"/>
            <a:ext cx="11790217" cy="5283498"/>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ላንተ</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ሙ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tabLst>
                <a:tab pos="478155" algn="l"/>
              </a:tabLst>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hrough Thy only-begotten  Son through whom to Thee with  Him and with the Holy Spirit be  glory and dominion, both now and  ever and world without end.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85678793"/>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616763"/>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395ACE-54D2-4F94-8E6F-4E8DA174D84F}"/>
              </a:ext>
            </a:extLst>
          </p:cNvPr>
          <p:cNvSpPr/>
          <p:nvPr/>
        </p:nvSpPr>
        <p:spPr>
          <a:xfrm>
            <a:off x="89452" y="84260"/>
            <a:ext cx="12102547" cy="4398192"/>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አድንኑ አርእስቲክሙ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በእደ ገብሩ ካህን ከመ ይባርክሙ</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ራሳችሁን ዝቅ ዝቅ አድርጉ፤ አገልጋይ በሚሆን በካህኑ እጅ ይባርካችሁ ዘነድ።</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ABFEC62E-FA2D-AF0F-712B-8CD958F13D80}"/>
              </a:ext>
            </a:extLst>
          </p:cNvPr>
          <p:cNvSpPr txBox="1"/>
          <p:nvPr/>
        </p:nvSpPr>
        <p:spPr>
          <a:xfrm>
            <a:off x="178904" y="4442975"/>
            <a:ext cx="11664455"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Bow your heads in front of the Lord our God, that He may bless you at the hand of His servant the priest.</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7024C11-1388-4B3E-0D50-769E22CDA6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378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1688665"/>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5E2A88-FEEE-47F7-B7BD-6219930C1634}"/>
              </a:ext>
            </a:extLst>
          </p:cNvPr>
          <p:cNvSpPr/>
          <p:nvPr/>
        </p:nvSpPr>
        <p:spPr>
          <a:xfrm>
            <a:off x="361593" y="152401"/>
            <a:ext cx="11468814" cy="6431697"/>
          </a:xfrm>
          <a:prstGeom prst="rect">
            <a:avLst/>
          </a:prstGeom>
        </p:spPr>
        <p:txBody>
          <a:bodyPr wrap="square">
            <a:spAutoFit/>
          </a:bodyPr>
          <a:lstStyle/>
          <a:p>
            <a:pPr>
              <a:lnSpc>
                <a:spcPct val="107000"/>
              </a:lnSpc>
            </a:pP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5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ወይሣሃለነ፤</a:t>
            </a:r>
          </a:p>
          <a:p>
            <a:pPr>
              <a:lnSpc>
                <a:spcPct val="107000"/>
              </a:lnSpc>
            </a:pPr>
            <a:endParaRPr lang="am-ET" sz="6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ይባርከን ይቅርም ይበለን፤</a:t>
            </a:r>
          </a:p>
          <a:p>
            <a:pPr>
              <a:lnSpc>
                <a:spcPct val="107000"/>
              </a:lnSpc>
            </a:pPr>
            <a:endParaRPr lang="am-ET" sz="7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May He bless us at the hand of His servant the priest</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1">
            <a:extLst>
              <a:ext uri="{FF2B5EF4-FFF2-40B4-BE49-F238E27FC236}">
                <a16:creationId xmlns:a16="http://schemas.microsoft.com/office/drawing/2014/main" id="{E0C999F3-0C3B-46B9-06C2-EAAA23BEE6C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379</a:t>
            </a:fld>
            <a:endParaRPr lang="en-US" dirty="0"/>
          </a:p>
        </p:txBody>
      </p:sp>
    </p:spTree>
    <p:extLst>
      <p:ext uri="{BB962C8B-B14F-4D97-AF65-F5344CB8AC3E}">
        <p14:creationId xmlns:p14="http://schemas.microsoft.com/office/powerpoint/2010/main" val="1636403682"/>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177232"/>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4B5BFE-0CEC-4E64-AC32-0D9C6FDFD0F9}"/>
              </a:ext>
            </a:extLst>
          </p:cNvPr>
          <p:cNvSpPr/>
          <p:nvPr/>
        </p:nvSpPr>
        <p:spPr>
          <a:xfrm>
            <a:off x="216418" y="152399"/>
            <a:ext cx="11880899" cy="6445482"/>
          </a:xfrm>
          <a:prstGeom prst="rect">
            <a:avLst/>
          </a:prstGeom>
        </p:spPr>
        <p:txBody>
          <a:bodyPr wrap="square">
            <a:spAutoFit/>
          </a:bodyPr>
          <a:lstStyle/>
          <a:p>
            <a:pPr>
              <a:lnSpc>
                <a:spcPct val="107000"/>
              </a:lnSpc>
            </a:pPr>
            <a:r>
              <a:rPr lang="en-US" sz="381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ሀሉ ምስለ ኵልክሙ</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ጋራ ይሁን</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all of you.</a:t>
            </a:r>
          </a:p>
          <a:p>
            <a:pPr>
              <a:lnSpc>
                <a:spcPct val="107000"/>
              </a:lnSpc>
            </a:pPr>
            <a:endParaRPr lang="am-ET" sz="1905"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3429"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429"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am-ET" sz="1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 Amen.</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50DC9F9B-3A1F-6EC7-1688-5E35656EFAC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381</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67736283"/>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02E918-70FC-448D-B9B0-F2565C702A87}"/>
              </a:ext>
            </a:extLst>
          </p:cNvPr>
          <p:cNvSpPr/>
          <p:nvPr/>
        </p:nvSpPr>
        <p:spPr>
          <a:xfrm>
            <a:off x="289006" y="127348"/>
            <a:ext cx="11613989" cy="4373570"/>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ለአግብርቲሁ በሰላም ሥርየተ ይኩነነ ዘተመጦነ ሥጋከ ወደመከ አብሐነ በመንፈስ ንኪድ ኵሎ ኃይሎ ለጸላኢ</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እኛን አገልጋዮቹን በሰላም ይባርከነ፤</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የተቀበልነው ሥጋህና ደምህ ለሥርየት ይሁነን፤ የጠላትን ኃይል ሁሉ በመንፈስ እንረግጥ ዘንድ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አሠልጥነን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21B1680D-E6F1-AE17-0538-2ED5CE29A271}"/>
              </a:ext>
            </a:extLst>
          </p:cNvPr>
          <p:cNvSpPr txBox="1"/>
          <p:nvPr/>
        </p:nvSpPr>
        <p:spPr>
          <a:xfrm>
            <a:off x="383688" y="4500918"/>
            <a:ext cx="11808312" cy="1569660"/>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bless us, His servants, in peace. Remission be unto us who have received Thy body and Thy Blood. Enable us by the Spirit to tread upon all the power of the enemy.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0894D5ED-41B2-C6F7-A7C8-3DB82EA8AC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382</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01982285"/>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4E7FA9-4A07-447E-881A-95DF82A2EA72}"/>
              </a:ext>
            </a:extLst>
          </p:cNvPr>
          <p:cNvSpPr/>
          <p:nvPr/>
        </p:nvSpPr>
        <p:spPr>
          <a:xfrm>
            <a:off x="289005" y="89978"/>
            <a:ext cx="11541402" cy="4734373"/>
          </a:xfrm>
          <a:prstGeom prst="rect">
            <a:avLst/>
          </a:prstGeom>
        </p:spPr>
        <p:txBody>
          <a:bodyPr wrap="square">
            <a:spAutoFit/>
          </a:bodyPr>
          <a:lstStyle/>
          <a:p>
            <a:pPr>
              <a:lnSpc>
                <a:spcPct val="107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በረከተ እዴከ ቅድስ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እንተ ምልዕተ ምሕረት ኪያሃ ንሴፎ ኵልነ እምኵሉ ምግባረ እኩይ አግኅሠነ ወውስተ</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ምግባረ ሠናይ ደምረነ ቡሩከ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ዘወሀበነ ሥጋሁ ቅዱ</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ክቡረ</a:t>
            </a:r>
            <a:endPar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ምሕረትን የተመላች ክብርት የምትሆን የእጅህን በረከት ሁላችን ተስፋ እናደርጋለን፤ ከክፉ ስራ ሁሉ አርቀን፤ በበጎውም ሥራ ሁሉ አንድ አድርገን፤ ክቡር ሥጋውን ክቡር ደሙንም የሰጠን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ነው።</a:t>
            </a:r>
            <a:r>
              <a:rPr lang="am-ET"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46BFBBB5-3DB9-CF67-7F5B-132BAB1939F3}"/>
              </a:ext>
            </a:extLst>
          </p:cNvPr>
          <p:cNvSpPr txBox="1"/>
          <p:nvPr/>
        </p:nvSpPr>
        <p:spPr>
          <a:xfrm>
            <a:off x="289005" y="4409231"/>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all hope for the blessing of Thy holy hand which is full of mercy. From all evil works keep us apart, and all good works unite us. Blessed be He Who has given us His holy body and His precious blood.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B5C640D-EA19-4165-9EDF-9A3E8009E8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383</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66126734"/>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C17C2-D588-479E-B542-607578114596}"/>
              </a:ext>
            </a:extLst>
          </p:cNvPr>
          <p:cNvSpPr/>
          <p:nvPr/>
        </p:nvSpPr>
        <p:spPr>
          <a:xfrm>
            <a:off x="167270" y="61783"/>
            <a:ext cx="11735724" cy="4044184"/>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ጸጋ ነሣእነ ወሕይወተ ረከብነ በኃይለ መስቀሉ ለኢየሱስ ክርስቶስ ኪያከ እግዚኦ ነአኵት ነሢአነ ጸጋ ዘእመንፈስ ቅዱስ።</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ጸጋን ተቀበልን፤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ትንም በኢየሱስ ክርስቶስ በመስቀሉ ኃይል አገኘን፤ አቤቱ ከመንፈስ ቅዱስ የተገኘ ጸጋን ተቀ</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 አንተን እናመሰግንሃለን።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C77BC81B-7C5F-C789-E62A-BEA65E7782C2}"/>
              </a:ext>
            </a:extLst>
          </p:cNvPr>
          <p:cNvSpPr txBox="1"/>
          <p:nvPr/>
        </p:nvSpPr>
        <p:spPr>
          <a:xfrm>
            <a:off x="300725" y="4037615"/>
            <a:ext cx="11468814" cy="2862322"/>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grace and we have found life by the power of the cross of Jesus Christ. Unto Thee, Lord, do we give thanks, for we have received grace from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EC00704-C8A0-9229-894B-A034FA08231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384</a:t>
            </a:fld>
            <a:endParaRPr lang="en-US" dirty="0"/>
          </a:p>
        </p:txBody>
      </p:sp>
    </p:spTree>
    <p:extLst>
      <p:ext uri="{BB962C8B-B14F-4D97-AF65-F5344CB8AC3E}">
        <p14:creationId xmlns:p14="http://schemas.microsoft.com/office/powerpoint/2010/main" val="1766811684"/>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2DBFE6-FB7B-4500-99E9-FCD126FC63C8}"/>
              </a:ext>
            </a:extLst>
          </p:cNvPr>
          <p:cNvSpPr/>
          <p:nvPr/>
        </p:nvSpPr>
        <p:spPr>
          <a:xfrm>
            <a:off x="887104" y="290720"/>
            <a:ext cx="10208525" cy="4276555"/>
          </a:xfrm>
          <a:prstGeom prst="rect">
            <a:avLst/>
          </a:prstGeom>
        </p:spPr>
        <p:txBody>
          <a:bodyPr wrap="square">
            <a:spAutoFit/>
          </a:bodyPr>
          <a:lstStyle/>
          <a:p>
            <a:pPr>
              <a:lnSpc>
                <a:spcPct val="107000"/>
              </a:lnSpc>
            </a:pPr>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514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2667"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እት</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በሰላም</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6000" b="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 ግቡ</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spcAft>
                <a:spcPts val="452"/>
              </a:spcAft>
            </a:pPr>
            <a:r>
              <a:rPr lang="am-ET"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72A1186C-7E6C-6AF5-C6D4-D21245163854}"/>
              </a:ext>
            </a:extLst>
          </p:cNvPr>
          <p:cNvSpPr txBox="1"/>
          <p:nvPr/>
        </p:nvSpPr>
        <p:spPr>
          <a:xfrm>
            <a:off x="887104" y="3830296"/>
            <a:ext cx="9512489" cy="1200329"/>
          </a:xfrm>
          <a:prstGeom prst="rect">
            <a:avLst/>
          </a:prstGeom>
          <a:noFill/>
        </p:spPr>
        <p:txBody>
          <a:bodyPr wrap="square">
            <a:spAutoFit/>
          </a:bodyPr>
          <a:lstStyle/>
          <a:p>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ye in</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peace.</a:t>
            </a:r>
            <a:endPar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0388711-FA9C-2CA6-72E3-0432733C5A9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385</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3376099"/>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5017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5184</TotalTime>
  <Words>22878</Words>
  <Application>Microsoft Office PowerPoint</Application>
  <PresentationFormat>Widescreen</PresentationFormat>
  <Paragraphs>2488</Paragraphs>
  <Slides>386</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386</vt:i4>
      </vt:variant>
    </vt:vector>
  </HeadingPairs>
  <TitlesOfParts>
    <vt:vector size="395" baseType="lpstr">
      <vt:lpstr>Abyssinica SIL</vt:lpstr>
      <vt:lpstr>Abyssinica SIL (Connected)</vt:lpstr>
      <vt:lpstr>Arial</vt:lpstr>
      <vt:lpstr>Calibri</vt:lpstr>
      <vt:lpstr>Calibri Light</vt:lpstr>
      <vt:lpstr>Ebrima</vt:lpstr>
      <vt:lpstr>Nyala</vt:lpstr>
      <vt:lpstr>Wingdings</vt:lpstr>
      <vt:lpstr>Office Theme</vt:lpstr>
      <vt:lpstr>PowerPoint Presentation</vt:lpstr>
      <vt:lpstr>PowerPoint Presentation</vt:lpstr>
      <vt:lpstr>ካህን/Priest  ሚመጠን ግርምት ዛቲ ዕለት ወዕፅብት ዛቲ ሰዓት እንተ ባቲ ይወርድ መንፈስ ቅዱስ እመልዕልተ ሰማያት ወይጼልሎ ለዝንቱ መሥዋዕት ወይቄድሶ። ይህች ቀን ምን ያህል የምታስፈራ ናት፤ ይህችስ ሰዓት ምን ያህል የምታስጨንቅ ናት፤ መንፈስ ቅዱስ ከሰማየ ሰማያት የሚወርድባት ናት፤ ይህን መሥዋዕቱን የሚሰውርባትና የሚያከብርባት። </vt:lpstr>
      <vt:lpstr>PowerPoint Presentation</vt:lpstr>
      <vt:lpstr>PowerPoint Presentation</vt:lpstr>
      <vt:lpstr>PowerPoint Presentation</vt:lpstr>
      <vt:lpstr>PowerPoint Presentation</vt:lpstr>
      <vt:lpstr>PowerPoint Presentation</vt:lpstr>
      <vt:lpstr>ሃሌ ሉያ እመቦ ብእሲ እምእመናን ዘቦአ ቤተ  ክርስቲያን በጊዜ ቅዳሴ ወኢሰምዐ መጻሕፍተ ቅዱሳተ ወኢተዐገሠ እስከ ይፌጽሙ ጸሎተ ቅዳሴ።  ሃሌ ሉያ በቅዳሴ ጊዜ ከምእመናን ወገን ወደ ቤተ ክርስቲያን የገባ ሰው ቢኖር፣ ቅዱሳት መጻሕፍትንም ሰምቶ የቅዳሴውን ጸሎት እስኪጨርሱ ባይታገሥ፣ ከቁርባንም ባይቀበል ከቤተ ክርስቲያን ይለይ።</vt:lpstr>
      <vt:lpstr>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 የእግዚአብሔርን ሕግ አፍርሷልና፤ የነፍስና የሥጋ ንጉሥ  በሚሆን በሰማያዊ ንጉሥ በክርስቶስ ፊት መቆምንም አቃልሏልና። ሐዋርያት በሲኖዶሳቸው እንዲህ አስተማሩን። </vt:lpstr>
      <vt:lpstr>ሕዝብ/People  አንቲ ውእቱ መሶበ ወርቅ ንጹሕ እንተ ውስቴታ መና ኀቡእ ኀብስት ዘወረደ እም ሰማያት ወሃቤ ሕይወት ለኵሉ ዓለም። ንጹሕ የወርቅ መሶብ አንቺ ነሽ፤ በውስጧ የተሰወረ መና ያለባት፣ ከሰማያት የወረደ ኅብስት ለሰው ሁሉ ድኅነትን የሚሰጥ።</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ካህን/Priest  እግዚእ እግዚኦ እግዚአብሔር አኃዜ ኵሉ አቡሁ ለእግዚእነ ወአምላክነ ወመድኃኒነ ኢየሱስ ክርስቶስ ነአኵተከ ላዕለ ኵሉ ግብር በእንተ ኵሉ ግብር ወውስተ ኵሉ ግብር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ካህን/Priest ኀዳፌ ነፍስ/Pilot of the Soul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c:creator>
  <cp:lastModifiedBy>Abudhabi Medhanie Alem</cp:lastModifiedBy>
  <cp:revision>667</cp:revision>
  <dcterms:created xsi:type="dcterms:W3CDTF">2024-08-04T05:14:21Z</dcterms:created>
  <dcterms:modified xsi:type="dcterms:W3CDTF">2025-12-16T11:39:22Z</dcterms:modified>
</cp:coreProperties>
</file>