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6"/>
  </p:notesMasterIdLst>
  <p:sldIdLst>
    <p:sldId id="2594" r:id="rId2"/>
    <p:sldId id="2595" r:id="rId3"/>
    <p:sldId id="2596" r:id="rId4"/>
    <p:sldId id="2597" r:id="rId5"/>
    <p:sldId id="2598" r:id="rId6"/>
    <p:sldId id="2599" r:id="rId7"/>
    <p:sldId id="2600" r:id="rId8"/>
    <p:sldId id="2601" r:id="rId9"/>
    <p:sldId id="2602" r:id="rId10"/>
    <p:sldId id="2603" r:id="rId11"/>
    <p:sldId id="2604" r:id="rId12"/>
    <p:sldId id="2605" r:id="rId13"/>
    <p:sldId id="2606" r:id="rId14"/>
    <p:sldId id="2607" r:id="rId15"/>
    <p:sldId id="2608" r:id="rId16"/>
    <p:sldId id="2609" r:id="rId17"/>
    <p:sldId id="2610" r:id="rId18"/>
    <p:sldId id="2611" r:id="rId19"/>
    <p:sldId id="2612" r:id="rId20"/>
    <p:sldId id="2613" r:id="rId21"/>
    <p:sldId id="2614" r:id="rId22"/>
    <p:sldId id="2615" r:id="rId23"/>
    <p:sldId id="2616" r:id="rId24"/>
    <p:sldId id="2617" r:id="rId25"/>
    <p:sldId id="2618" r:id="rId26"/>
    <p:sldId id="2619" r:id="rId27"/>
    <p:sldId id="2620" r:id="rId28"/>
    <p:sldId id="2621" r:id="rId29"/>
    <p:sldId id="2622" r:id="rId30"/>
    <p:sldId id="2623" r:id="rId31"/>
    <p:sldId id="2624" r:id="rId32"/>
    <p:sldId id="2625" r:id="rId33"/>
    <p:sldId id="2626" r:id="rId34"/>
    <p:sldId id="2627" r:id="rId35"/>
    <p:sldId id="2628" r:id="rId36"/>
    <p:sldId id="2629" r:id="rId37"/>
    <p:sldId id="2630" r:id="rId38"/>
    <p:sldId id="2631" r:id="rId39"/>
    <p:sldId id="2632" r:id="rId40"/>
    <p:sldId id="2633" r:id="rId41"/>
    <p:sldId id="2634" r:id="rId42"/>
    <p:sldId id="2635" r:id="rId43"/>
    <p:sldId id="2636" r:id="rId44"/>
    <p:sldId id="2637" r:id="rId45"/>
    <p:sldId id="2638" r:id="rId46"/>
    <p:sldId id="2639" r:id="rId47"/>
    <p:sldId id="2640" r:id="rId48"/>
    <p:sldId id="2641" r:id="rId49"/>
    <p:sldId id="2642" r:id="rId50"/>
    <p:sldId id="2643" r:id="rId51"/>
    <p:sldId id="2644" r:id="rId52"/>
    <p:sldId id="2645" r:id="rId53"/>
    <p:sldId id="2646" r:id="rId54"/>
    <p:sldId id="2647" r:id="rId55"/>
    <p:sldId id="2648" r:id="rId56"/>
    <p:sldId id="2649" r:id="rId57"/>
    <p:sldId id="2650" r:id="rId58"/>
    <p:sldId id="2651" r:id="rId59"/>
    <p:sldId id="2652" r:id="rId60"/>
    <p:sldId id="2653" r:id="rId61"/>
    <p:sldId id="2654" r:id="rId62"/>
    <p:sldId id="2655" r:id="rId63"/>
    <p:sldId id="2656" r:id="rId64"/>
    <p:sldId id="2657" r:id="rId65"/>
    <p:sldId id="2658" r:id="rId66"/>
    <p:sldId id="2659" r:id="rId67"/>
    <p:sldId id="2660" r:id="rId68"/>
    <p:sldId id="2661" r:id="rId69"/>
    <p:sldId id="2662" r:id="rId70"/>
    <p:sldId id="2663" r:id="rId71"/>
    <p:sldId id="2664" r:id="rId72"/>
    <p:sldId id="2665" r:id="rId73"/>
    <p:sldId id="2666" r:id="rId74"/>
    <p:sldId id="2667" r:id="rId75"/>
    <p:sldId id="2668" r:id="rId76"/>
    <p:sldId id="2669" r:id="rId77"/>
    <p:sldId id="2670" r:id="rId78"/>
    <p:sldId id="2671" r:id="rId79"/>
    <p:sldId id="2672" r:id="rId80"/>
    <p:sldId id="2673" r:id="rId81"/>
    <p:sldId id="2674" r:id="rId82"/>
    <p:sldId id="2675" r:id="rId83"/>
    <p:sldId id="2676" r:id="rId84"/>
    <p:sldId id="2677" r:id="rId85"/>
    <p:sldId id="2678" r:id="rId86"/>
    <p:sldId id="2679" r:id="rId87"/>
    <p:sldId id="2680" r:id="rId88"/>
    <p:sldId id="2681" r:id="rId89"/>
    <p:sldId id="2682" r:id="rId90"/>
    <p:sldId id="2683" r:id="rId91"/>
    <p:sldId id="2684" r:id="rId92"/>
    <p:sldId id="2685" r:id="rId93"/>
    <p:sldId id="2686" r:id="rId94"/>
    <p:sldId id="2687" r:id="rId95"/>
    <p:sldId id="2688" r:id="rId96"/>
    <p:sldId id="2689" r:id="rId97"/>
    <p:sldId id="2690" r:id="rId98"/>
    <p:sldId id="2691" r:id="rId99"/>
    <p:sldId id="2692" r:id="rId100"/>
    <p:sldId id="2693" r:id="rId101"/>
    <p:sldId id="2694" r:id="rId102"/>
    <p:sldId id="2695" r:id="rId103"/>
    <p:sldId id="2696" r:id="rId104"/>
    <p:sldId id="2697" r:id="rId105"/>
    <p:sldId id="2698" r:id="rId106"/>
    <p:sldId id="2699" r:id="rId107"/>
    <p:sldId id="2700" r:id="rId108"/>
    <p:sldId id="2701" r:id="rId109"/>
    <p:sldId id="2702" r:id="rId110"/>
    <p:sldId id="2703" r:id="rId111"/>
    <p:sldId id="2704" r:id="rId112"/>
    <p:sldId id="2705" r:id="rId113"/>
    <p:sldId id="2706" r:id="rId114"/>
    <p:sldId id="2707" r:id="rId115"/>
    <p:sldId id="2708" r:id="rId116"/>
    <p:sldId id="2709" r:id="rId117"/>
    <p:sldId id="2710" r:id="rId118"/>
    <p:sldId id="2711" r:id="rId119"/>
    <p:sldId id="2712" r:id="rId120"/>
    <p:sldId id="2713" r:id="rId121"/>
    <p:sldId id="2714" r:id="rId122"/>
    <p:sldId id="2715" r:id="rId123"/>
    <p:sldId id="2716" r:id="rId124"/>
    <p:sldId id="2717" r:id="rId125"/>
    <p:sldId id="2718" r:id="rId126"/>
    <p:sldId id="2719" r:id="rId127"/>
    <p:sldId id="2720" r:id="rId128"/>
    <p:sldId id="2721" r:id="rId129"/>
    <p:sldId id="2722" r:id="rId130"/>
    <p:sldId id="2723" r:id="rId131"/>
    <p:sldId id="2724" r:id="rId132"/>
    <p:sldId id="2725" r:id="rId133"/>
    <p:sldId id="2726" r:id="rId134"/>
    <p:sldId id="2727" r:id="rId135"/>
    <p:sldId id="2728" r:id="rId136"/>
    <p:sldId id="2729" r:id="rId137"/>
    <p:sldId id="2730" r:id="rId138"/>
    <p:sldId id="2731" r:id="rId139"/>
    <p:sldId id="2732" r:id="rId140"/>
    <p:sldId id="2733" r:id="rId141"/>
    <p:sldId id="2734" r:id="rId142"/>
    <p:sldId id="2735" r:id="rId143"/>
    <p:sldId id="2736" r:id="rId144"/>
    <p:sldId id="2737" r:id="rId145"/>
    <p:sldId id="2738" r:id="rId146"/>
    <p:sldId id="2739" r:id="rId147"/>
    <p:sldId id="2740" r:id="rId148"/>
    <p:sldId id="2741" r:id="rId149"/>
    <p:sldId id="2742" r:id="rId150"/>
    <p:sldId id="2743" r:id="rId151"/>
    <p:sldId id="2744" r:id="rId152"/>
    <p:sldId id="2745" r:id="rId153"/>
    <p:sldId id="2746" r:id="rId154"/>
    <p:sldId id="2747" r:id="rId155"/>
    <p:sldId id="2748" r:id="rId156"/>
    <p:sldId id="2749" r:id="rId157"/>
    <p:sldId id="2750" r:id="rId158"/>
    <p:sldId id="2751" r:id="rId159"/>
    <p:sldId id="2752" r:id="rId160"/>
    <p:sldId id="2753" r:id="rId161"/>
    <p:sldId id="2754" r:id="rId162"/>
    <p:sldId id="2755" r:id="rId163"/>
    <p:sldId id="2756" r:id="rId164"/>
    <p:sldId id="2757" r:id="rId165"/>
    <p:sldId id="2851" r:id="rId166"/>
    <p:sldId id="2852" r:id="rId167"/>
    <p:sldId id="2758" r:id="rId168"/>
    <p:sldId id="2759" r:id="rId169"/>
    <p:sldId id="2760" r:id="rId170"/>
    <p:sldId id="2761" r:id="rId171"/>
    <p:sldId id="2762" r:id="rId172"/>
    <p:sldId id="2763" r:id="rId173"/>
    <p:sldId id="2764" r:id="rId174"/>
    <p:sldId id="2765" r:id="rId175"/>
    <p:sldId id="2766" r:id="rId176"/>
    <p:sldId id="2767" r:id="rId177"/>
    <p:sldId id="2768" r:id="rId178"/>
    <p:sldId id="2769" r:id="rId179"/>
    <p:sldId id="2770" r:id="rId180"/>
    <p:sldId id="2771" r:id="rId181"/>
    <p:sldId id="2772" r:id="rId182"/>
    <p:sldId id="2773" r:id="rId183"/>
    <p:sldId id="2846" r:id="rId184"/>
    <p:sldId id="2847" r:id="rId185"/>
    <p:sldId id="2848" r:id="rId186"/>
    <p:sldId id="2849" r:id="rId187"/>
    <p:sldId id="2774" r:id="rId188"/>
    <p:sldId id="2775" r:id="rId189"/>
    <p:sldId id="2776" r:id="rId190"/>
    <p:sldId id="2777" r:id="rId191"/>
    <p:sldId id="2778" r:id="rId192"/>
    <p:sldId id="2779" r:id="rId193"/>
    <p:sldId id="2780" r:id="rId194"/>
    <p:sldId id="2781" r:id="rId195"/>
    <p:sldId id="2782" r:id="rId196"/>
    <p:sldId id="2783" r:id="rId197"/>
    <p:sldId id="2784" r:id="rId198"/>
    <p:sldId id="2785" r:id="rId199"/>
    <p:sldId id="2786" r:id="rId200"/>
    <p:sldId id="2787" r:id="rId201"/>
    <p:sldId id="2788" r:id="rId202"/>
    <p:sldId id="2789" r:id="rId203"/>
    <p:sldId id="2790" r:id="rId204"/>
    <p:sldId id="2791" r:id="rId205"/>
    <p:sldId id="2792" r:id="rId206"/>
    <p:sldId id="2793" r:id="rId207"/>
    <p:sldId id="2794" r:id="rId208"/>
    <p:sldId id="2797" r:id="rId209"/>
    <p:sldId id="2798" r:id="rId210"/>
    <p:sldId id="2799" r:id="rId211"/>
    <p:sldId id="2800" r:id="rId212"/>
    <p:sldId id="2801" r:id="rId213"/>
    <p:sldId id="2802" r:id="rId214"/>
    <p:sldId id="2803" r:id="rId215"/>
    <p:sldId id="2804" r:id="rId216"/>
    <p:sldId id="2805" r:id="rId217"/>
    <p:sldId id="2806" r:id="rId218"/>
    <p:sldId id="2807" r:id="rId219"/>
    <p:sldId id="2808" r:id="rId220"/>
    <p:sldId id="2809" r:id="rId221"/>
    <p:sldId id="2817" r:id="rId222"/>
    <p:sldId id="2818" r:id="rId223"/>
    <p:sldId id="2819" r:id="rId224"/>
    <p:sldId id="2820" r:id="rId225"/>
    <p:sldId id="2821" r:id="rId226"/>
    <p:sldId id="2822" r:id="rId227"/>
    <p:sldId id="2823" r:id="rId228"/>
    <p:sldId id="2824" r:id="rId229"/>
    <p:sldId id="2825" r:id="rId230"/>
    <p:sldId id="2826" r:id="rId231"/>
    <p:sldId id="2827" r:id="rId232"/>
    <p:sldId id="2828" r:id="rId233"/>
    <p:sldId id="2829" r:id="rId234"/>
    <p:sldId id="2830" r:id="rId235"/>
    <p:sldId id="2831" r:id="rId236"/>
    <p:sldId id="2832" r:id="rId237"/>
    <p:sldId id="2833" r:id="rId238"/>
    <p:sldId id="2834" r:id="rId239"/>
    <p:sldId id="2835" r:id="rId240"/>
    <p:sldId id="2836" r:id="rId241"/>
    <p:sldId id="2837" r:id="rId242"/>
    <p:sldId id="2838" r:id="rId243"/>
    <p:sldId id="2839" r:id="rId244"/>
    <p:sldId id="2840" r:id="rId245"/>
    <p:sldId id="2841" r:id="rId246"/>
    <p:sldId id="2842" r:id="rId247"/>
    <p:sldId id="2843" r:id="rId248"/>
    <p:sldId id="2844" r:id="rId249"/>
    <p:sldId id="2845" r:id="rId250"/>
    <p:sldId id="2795" r:id="rId251"/>
    <p:sldId id="2796" r:id="rId252"/>
    <p:sldId id="507" r:id="rId253"/>
    <p:sldId id="508" r:id="rId254"/>
    <p:sldId id="509" r:id="rId255"/>
    <p:sldId id="510" r:id="rId256"/>
    <p:sldId id="721" r:id="rId257"/>
    <p:sldId id="512" r:id="rId258"/>
    <p:sldId id="513" r:id="rId259"/>
    <p:sldId id="514" r:id="rId260"/>
    <p:sldId id="515" r:id="rId261"/>
    <p:sldId id="516" r:id="rId262"/>
    <p:sldId id="517" r:id="rId263"/>
    <p:sldId id="518" r:id="rId264"/>
    <p:sldId id="519" r:id="rId265"/>
    <p:sldId id="520" r:id="rId266"/>
    <p:sldId id="2527" r:id="rId267"/>
    <p:sldId id="2528" r:id="rId268"/>
    <p:sldId id="2529" r:id="rId269"/>
    <p:sldId id="2530" r:id="rId270"/>
    <p:sldId id="2531" r:id="rId271"/>
    <p:sldId id="2532" r:id="rId272"/>
    <p:sldId id="2533" r:id="rId273"/>
    <p:sldId id="2534" r:id="rId274"/>
    <p:sldId id="2535" r:id="rId275"/>
    <p:sldId id="2536" r:id="rId276"/>
    <p:sldId id="2537" r:id="rId277"/>
    <p:sldId id="2538" r:id="rId278"/>
    <p:sldId id="533" r:id="rId279"/>
    <p:sldId id="534" r:id="rId280"/>
    <p:sldId id="535" r:id="rId281"/>
    <p:sldId id="536" r:id="rId282"/>
    <p:sldId id="537" r:id="rId283"/>
    <p:sldId id="541" r:id="rId284"/>
    <p:sldId id="539" r:id="rId285"/>
    <p:sldId id="540" r:id="rId286"/>
    <p:sldId id="542" r:id="rId287"/>
    <p:sldId id="543" r:id="rId288"/>
    <p:sldId id="544" r:id="rId289"/>
    <p:sldId id="545" r:id="rId290"/>
    <p:sldId id="546" r:id="rId291"/>
    <p:sldId id="547" r:id="rId292"/>
    <p:sldId id="548" r:id="rId293"/>
    <p:sldId id="549" r:id="rId294"/>
    <p:sldId id="550" r:id="rId295"/>
    <p:sldId id="551" r:id="rId296"/>
    <p:sldId id="552" r:id="rId297"/>
    <p:sldId id="553" r:id="rId298"/>
    <p:sldId id="554" r:id="rId299"/>
    <p:sldId id="555" r:id="rId300"/>
    <p:sldId id="556" r:id="rId301"/>
    <p:sldId id="557" r:id="rId302"/>
    <p:sldId id="558" r:id="rId303"/>
    <p:sldId id="559" r:id="rId304"/>
    <p:sldId id="560" r:id="rId305"/>
    <p:sldId id="561" r:id="rId306"/>
    <p:sldId id="562" r:id="rId307"/>
    <p:sldId id="563" r:id="rId308"/>
    <p:sldId id="564" r:id="rId309"/>
    <p:sldId id="565" r:id="rId310"/>
    <p:sldId id="566" r:id="rId311"/>
    <p:sldId id="567" r:id="rId312"/>
    <p:sldId id="568" r:id="rId313"/>
    <p:sldId id="569" r:id="rId314"/>
    <p:sldId id="570" r:id="rId315"/>
    <p:sldId id="571" r:id="rId316"/>
    <p:sldId id="572" r:id="rId317"/>
    <p:sldId id="573" r:id="rId318"/>
    <p:sldId id="574" r:id="rId319"/>
    <p:sldId id="575" r:id="rId320"/>
    <p:sldId id="576" r:id="rId321"/>
    <p:sldId id="577" r:id="rId322"/>
    <p:sldId id="578" r:id="rId323"/>
    <p:sldId id="579" r:id="rId324"/>
    <p:sldId id="580" r:id="rId325"/>
    <p:sldId id="581" r:id="rId326"/>
    <p:sldId id="737" r:id="rId327"/>
    <p:sldId id="738" r:id="rId328"/>
    <p:sldId id="739" r:id="rId329"/>
    <p:sldId id="740" r:id="rId330"/>
    <p:sldId id="741" r:id="rId331"/>
    <p:sldId id="742" r:id="rId332"/>
    <p:sldId id="582" r:id="rId333"/>
    <p:sldId id="583" r:id="rId334"/>
    <p:sldId id="584" r:id="rId335"/>
    <p:sldId id="585" r:id="rId336"/>
    <p:sldId id="586" r:id="rId337"/>
    <p:sldId id="587" r:id="rId338"/>
    <p:sldId id="588" r:id="rId339"/>
    <p:sldId id="589" r:id="rId340"/>
    <p:sldId id="590" r:id="rId341"/>
    <p:sldId id="591" r:id="rId342"/>
    <p:sldId id="592" r:id="rId343"/>
    <p:sldId id="593" r:id="rId344"/>
    <p:sldId id="594" r:id="rId345"/>
    <p:sldId id="595" r:id="rId346"/>
    <p:sldId id="596" r:id="rId347"/>
    <p:sldId id="597" r:id="rId348"/>
    <p:sldId id="598" r:id="rId349"/>
    <p:sldId id="599" r:id="rId350"/>
    <p:sldId id="600" r:id="rId351"/>
    <p:sldId id="601" r:id="rId352"/>
    <p:sldId id="602" r:id="rId353"/>
    <p:sldId id="603" r:id="rId354"/>
    <p:sldId id="604" r:id="rId355"/>
    <p:sldId id="605" r:id="rId356"/>
    <p:sldId id="606" r:id="rId357"/>
    <p:sldId id="607" r:id="rId358"/>
    <p:sldId id="608" r:id="rId359"/>
    <p:sldId id="609" r:id="rId360"/>
    <p:sldId id="610" r:id="rId361"/>
    <p:sldId id="611" r:id="rId362"/>
    <p:sldId id="612" r:id="rId363"/>
    <p:sldId id="613" r:id="rId364"/>
    <p:sldId id="614" r:id="rId365"/>
    <p:sldId id="615" r:id="rId366"/>
    <p:sldId id="616" r:id="rId367"/>
    <p:sldId id="617" r:id="rId368"/>
    <p:sldId id="618" r:id="rId369"/>
    <p:sldId id="619" r:id="rId370"/>
    <p:sldId id="620" r:id="rId371"/>
    <p:sldId id="621" r:id="rId372"/>
    <p:sldId id="622" r:id="rId373"/>
    <p:sldId id="623" r:id="rId374"/>
    <p:sldId id="624" r:id="rId375"/>
    <p:sldId id="625" r:id="rId376"/>
    <p:sldId id="626" r:id="rId377"/>
    <p:sldId id="722" r:id="rId378"/>
    <p:sldId id="2592" r:id="rId379"/>
    <p:sldId id="2593" r:id="rId380"/>
    <p:sldId id="630" r:id="rId381"/>
    <p:sldId id="631" r:id="rId382"/>
    <p:sldId id="632" r:id="rId383"/>
    <p:sldId id="633" r:id="rId384"/>
    <p:sldId id="634" r:id="rId385"/>
    <p:sldId id="635" r:id="rId386"/>
    <p:sldId id="2540" r:id="rId387"/>
    <p:sldId id="2541" r:id="rId388"/>
    <p:sldId id="2542" r:id="rId389"/>
    <p:sldId id="2543" r:id="rId390"/>
    <p:sldId id="2544" r:id="rId391"/>
    <p:sldId id="2545" r:id="rId392"/>
    <p:sldId id="2546" r:id="rId393"/>
    <p:sldId id="2547" r:id="rId394"/>
    <p:sldId id="2548" r:id="rId395"/>
    <p:sldId id="2549" r:id="rId396"/>
    <p:sldId id="2550" r:id="rId397"/>
    <p:sldId id="2551" r:id="rId398"/>
    <p:sldId id="2552" r:id="rId399"/>
    <p:sldId id="2553" r:id="rId400"/>
    <p:sldId id="2554" r:id="rId401"/>
    <p:sldId id="2555" r:id="rId402"/>
    <p:sldId id="640" r:id="rId403"/>
    <p:sldId id="641" r:id="rId404"/>
    <p:sldId id="642" r:id="rId405"/>
    <p:sldId id="643" r:id="rId406"/>
    <p:sldId id="644" r:id="rId407"/>
    <p:sldId id="645" r:id="rId408"/>
    <p:sldId id="646" r:id="rId409"/>
    <p:sldId id="647" r:id="rId410"/>
    <p:sldId id="648" r:id="rId411"/>
    <p:sldId id="2539" r:id="rId412"/>
    <p:sldId id="2556" r:id="rId413"/>
    <p:sldId id="2557" r:id="rId414"/>
    <p:sldId id="2558" r:id="rId415"/>
    <p:sldId id="2559" r:id="rId416"/>
    <p:sldId id="2560" r:id="rId417"/>
    <p:sldId id="2561" r:id="rId418"/>
    <p:sldId id="2562" r:id="rId419"/>
    <p:sldId id="2563" r:id="rId420"/>
    <p:sldId id="2564" r:id="rId421"/>
    <p:sldId id="2565" r:id="rId422"/>
    <p:sldId id="2566" r:id="rId423"/>
    <p:sldId id="2567" r:id="rId424"/>
    <p:sldId id="2568" r:id="rId425"/>
    <p:sldId id="2569" r:id="rId426"/>
    <p:sldId id="2570" r:id="rId427"/>
    <p:sldId id="2571" r:id="rId428"/>
    <p:sldId id="2572" r:id="rId429"/>
    <p:sldId id="2573" r:id="rId430"/>
    <p:sldId id="2574" r:id="rId431"/>
    <p:sldId id="2575" r:id="rId432"/>
    <p:sldId id="723" r:id="rId433"/>
    <p:sldId id="2576" r:id="rId434"/>
    <p:sldId id="2577" r:id="rId435"/>
    <p:sldId id="2578" r:id="rId436"/>
    <p:sldId id="2579" r:id="rId437"/>
    <p:sldId id="2580" r:id="rId438"/>
    <p:sldId id="2581" r:id="rId439"/>
    <p:sldId id="2582" r:id="rId440"/>
    <p:sldId id="2583" r:id="rId441"/>
    <p:sldId id="2584" r:id="rId442"/>
    <p:sldId id="683" r:id="rId443"/>
    <p:sldId id="684" r:id="rId444"/>
    <p:sldId id="685" r:id="rId445"/>
    <p:sldId id="686" r:id="rId446"/>
    <p:sldId id="687" r:id="rId447"/>
    <p:sldId id="688" r:id="rId448"/>
    <p:sldId id="689" r:id="rId449"/>
    <p:sldId id="690" r:id="rId450"/>
    <p:sldId id="691" r:id="rId451"/>
    <p:sldId id="692" r:id="rId452"/>
    <p:sldId id="693" r:id="rId453"/>
    <p:sldId id="694" r:id="rId454"/>
    <p:sldId id="695" r:id="rId455"/>
    <p:sldId id="725" r:id="rId456"/>
    <p:sldId id="2585" r:id="rId457"/>
    <p:sldId id="2586" r:id="rId458"/>
    <p:sldId id="2587" r:id="rId459"/>
    <p:sldId id="2588" r:id="rId460"/>
    <p:sldId id="2589" r:id="rId461"/>
    <p:sldId id="2590" r:id="rId462"/>
    <p:sldId id="2591" r:id="rId463"/>
    <p:sldId id="707" r:id="rId464"/>
    <p:sldId id="2850" r:id="rId465"/>
  </p:sldIdLst>
  <p:sldSz cx="12192000" cy="6858000"/>
  <p:notesSz cx="6858000" cy="9144000"/>
  <p:defaultTextStyle>
    <a:defPPr>
      <a:defRPr lang="am-E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70" autoAdjust="0"/>
    <p:restoredTop sz="94660"/>
  </p:normalViewPr>
  <p:slideViewPr>
    <p:cSldViewPr snapToGrid="0">
      <p:cViewPr varScale="1">
        <p:scale>
          <a:sx n="80" d="100"/>
          <a:sy n="80" d="100"/>
        </p:scale>
        <p:origin x="595" y="67"/>
      </p:cViewPr>
      <p:guideLst>
        <p:guide orient="horz" pos="2160"/>
        <p:guide pos="3840"/>
      </p:guideLst>
    </p:cSldViewPr>
  </p:slideViewPr>
  <p:notesTextViewPr>
    <p:cViewPr>
      <p:scale>
        <a:sx n="3" d="2"/>
        <a:sy n="3" d="2"/>
      </p:scale>
      <p:origin x="0" y="0"/>
    </p:cViewPr>
  </p:notesTextViewPr>
  <p:sorterViewPr>
    <p:cViewPr varScale="1">
      <p:scale>
        <a:sx n="1" d="1"/>
        <a:sy n="1" d="1"/>
      </p:scale>
      <p:origin x="0" y="-62563"/>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notesMaster" Target="notesMasters/notesMaster1.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viewProps" Target="viewProps.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tableStyles" Target="tableStyles.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slide" Target="slides/slide430.xml"/><Relationship Id="rId452" Type="http://schemas.openxmlformats.org/officeDocument/2006/relationships/slide" Target="slides/slide45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slide" Target="slides/slide441.xml"/><Relationship Id="rId463" Type="http://schemas.openxmlformats.org/officeDocument/2006/relationships/slide" Target="slides/slide462.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453" Type="http://schemas.openxmlformats.org/officeDocument/2006/relationships/slide" Target="slides/slide452.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464" Type="http://schemas.openxmlformats.org/officeDocument/2006/relationships/slide" Target="slides/slide463.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presProps" Target="presProps.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theme" Target="theme/theme1.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s>
</file>

<file path=ppt/ink/ink1.xml><?xml version="1.0" encoding="utf-8"?>
<inkml:ink xmlns:inkml="http://www.w3.org/2003/InkML">
  <inkml:definitions>
    <inkml:context xml:id="ctx0">
      <inkml:inkSource xml:id="inkSrc0">
        <inkml:traceFormat>
          <inkml:channel name="X" type="integer" min="-10000" max="10000" units="dev"/>
          <inkml:channel name="Y" type="integer" min="-10000" max="10000" units="dev"/>
          <inkml:channel name="F" type="integer" max="255" units="dev"/>
          <inkml:channel name="T" type="integer" units="dev"/>
        </inkml:traceFormat>
        <inkml:channelProperties>
          <inkml:channelProperty channel="X" name="resolution" value="1" units="1/dev"/>
          <inkml:channelProperty channel="Y" name="resolution" value="1" units="1/dev"/>
          <inkml:channelProperty channel="F" name="resolution" value="1" units="1/dev"/>
          <inkml:channelProperty channel="T" name="resolution" value="0" units="1/dev"/>
        </inkml:channelProperties>
      </inkml:inkSource>
      <inkml:timestamp xml:id="ts0" timeString="2023-01-01T08:21:44.200"/>
    </inkml:context>
    <inkml:brush xml:id="br0">
      <inkml:brushProperty name="width" value="0.05292" units="cm"/>
      <inkml:brushProperty name="height" value="0.05292" units="cm"/>
      <inkml:brushProperty name="color" value="#FF0000"/>
      <inkml:brushProperty name="antiAliased" value="0"/>
    </inkml:brush>
  </inkml:definitions>
  <inkml:trace contextRef="#ctx0" brushRef="#br0">31099 4232 40 0,'-89'18'-34'0</inkml:trace>
  <inkml:trace contextRef="#ctx0" brushRef="#br0" timeOffset="1">29616 4180 51 0,'-51'0'-14'0,"-127"0"-4"0,3-19 2 0</inkml:trace>
  <inkml:trace contextRef="#ctx0" brushRef="#br0" timeOffset="2">31432 18 15 0,'-51'265'9'0,"-71"176"8"0,-38 104-20 0,71 1 3 0,56-67 0 0,-23-163 0 0,4-158-11 0,-19-68-13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am-E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536E68-E3D2-47FC-AD2E-BDE592B3890D}" type="datetimeFigureOut">
              <a:rPr lang="am-ET" smtClean="0"/>
              <a:t>30/11/2025</a:t>
            </a:fld>
            <a:endParaRPr lang="am-E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m-E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m-E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am-E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CA25F9-772D-4EC0-9D9F-956A0CE909B8}" type="slidenum">
              <a:rPr lang="am-ET" smtClean="0"/>
              <a:t>‹#›</a:t>
            </a:fld>
            <a:endParaRPr lang="am-ET"/>
          </a:p>
        </p:txBody>
      </p:sp>
    </p:spTree>
    <p:extLst>
      <p:ext uri="{BB962C8B-B14F-4D97-AF65-F5344CB8AC3E}">
        <p14:creationId xmlns:p14="http://schemas.microsoft.com/office/powerpoint/2010/main" val="184366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8258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እምነ በሀ ፡ ቅድስት ቤተክርስቲያን ፡ ስርጉት አረፋቲሃ ወስዕልት</a:t>
            </a:r>
            <a:r>
              <a:rPr lang="am-ET" baseline="0" dirty="0"/>
              <a:t> ወሠእልት በእንቁ ጳዝዮን ፤ እምነ በሀ ፤ ቅድስት ቤተ ክርስቲያን ፤ </a:t>
            </a:r>
          </a:p>
          <a:p>
            <a:r>
              <a:rPr lang="am-ET" baseline="0" dirty="0"/>
              <a:t>              ሰላም ላንቺ ይሁን ፤ እናታችን ቤተ ክርስቲያን ግድግዳዎችሽ በጳዝዮን እንቁ የተጌጡ ናቸው ፤ ሰላም ላንቺ ይሁን እናታችን ክብርት ቤተ ክርስቲያን  </a:t>
            </a:r>
          </a:p>
          <a:p>
            <a:r>
              <a:rPr lang="am-ET" baseline="0" dirty="0"/>
              <a:t>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5</a:t>
            </a:fld>
            <a:endParaRPr lang="en-US"/>
          </a:p>
        </p:txBody>
      </p:sp>
    </p:spTree>
    <p:extLst>
      <p:ext uri="{BB962C8B-B14F-4D97-AF65-F5344CB8AC3E}">
        <p14:creationId xmlns:p14="http://schemas.microsoft.com/office/powerpoint/2010/main" val="417275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መስቀል አብርሃ </a:t>
            </a:r>
            <a:r>
              <a:rPr lang="am-ET" baseline="0" dirty="0"/>
              <a:t> በከዋክብት አሰርገ ወሰማይየ ፤ </a:t>
            </a:r>
          </a:p>
          <a:p>
            <a:r>
              <a:rPr lang="am-ET" baseline="0" dirty="0"/>
              <a:t>አምኩሉሰ  ፀሐየ አርአየ  ። መስቀል አብርሃ </a:t>
            </a:r>
          </a:p>
          <a:p>
            <a:r>
              <a:rPr lang="am-ET" baseline="0" dirty="0"/>
              <a:t>በከዋክብት ዐሠርገወ ሰማየ ። </a:t>
            </a:r>
          </a:p>
          <a:p>
            <a:r>
              <a:rPr lang="am-ET" baseline="0" dirty="0"/>
              <a:t>     መስቀል አበራ  በኮከቦች ሰማይን አስጌጠች </a:t>
            </a:r>
          </a:p>
          <a:p>
            <a:r>
              <a:rPr lang="am-ET" baseline="0" dirty="0"/>
              <a:t>      ከሁሉም ፀሀይን አሳየ  ። መስቀል አበራች በኮከቦች ሰማይን አስጌጠ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6</a:t>
            </a:fld>
            <a:endParaRPr lang="en-US"/>
          </a:p>
        </p:txBody>
      </p:sp>
    </p:spTree>
    <p:extLst>
      <p:ext uri="{BB962C8B-B14F-4D97-AF65-F5344CB8AC3E}">
        <p14:creationId xmlns:p14="http://schemas.microsoft.com/office/powerpoint/2010/main" val="1725292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መስቀል አብርሃ </a:t>
            </a:r>
            <a:r>
              <a:rPr lang="am-ET" baseline="0" dirty="0"/>
              <a:t> በከዋክብት አሰርገ ወሰማይየ ፤ </a:t>
            </a:r>
          </a:p>
          <a:p>
            <a:r>
              <a:rPr lang="am-ET" baseline="0" dirty="0"/>
              <a:t>አምኩሉሰ  ፀሐየ አርአየ  ። መስቀል አብርሃ </a:t>
            </a:r>
          </a:p>
          <a:p>
            <a:r>
              <a:rPr lang="am-ET" baseline="0" dirty="0"/>
              <a:t>በከዋክብት ዐሠርገወ ሰማየ ። </a:t>
            </a:r>
          </a:p>
          <a:p>
            <a:r>
              <a:rPr lang="am-ET" baseline="0" dirty="0"/>
              <a:t>     መስቀል አበራ  በኮከቦች ሰማይን አስጌጠች </a:t>
            </a:r>
          </a:p>
          <a:p>
            <a:r>
              <a:rPr lang="am-ET" baseline="0" dirty="0"/>
              <a:t>      ከሁሉም ፀሀይን አሳየ  ። መስቀል አበራች በኮከቦች ሰማይን አስጌጠ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8</a:t>
            </a:fld>
            <a:endParaRPr lang="en-US"/>
          </a:p>
        </p:txBody>
      </p:sp>
    </p:spTree>
    <p:extLst>
      <p:ext uri="{BB962C8B-B14F-4D97-AF65-F5344CB8AC3E}">
        <p14:creationId xmlns:p14="http://schemas.microsoft.com/office/powerpoint/2010/main" val="4229351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9</a:t>
            </a:fld>
            <a:endParaRPr lang="en-US"/>
          </a:p>
        </p:txBody>
      </p:sp>
    </p:spTree>
    <p:extLst>
      <p:ext uri="{BB962C8B-B14F-4D97-AF65-F5344CB8AC3E}">
        <p14:creationId xmlns:p14="http://schemas.microsoft.com/office/powerpoint/2010/main" val="148270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10</a:t>
            </a:fld>
            <a:endParaRPr lang="en-US"/>
          </a:p>
        </p:txBody>
      </p:sp>
    </p:spTree>
    <p:extLst>
      <p:ext uri="{BB962C8B-B14F-4D97-AF65-F5344CB8AC3E}">
        <p14:creationId xmlns:p14="http://schemas.microsoft.com/office/powerpoint/2010/main" val="3420627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24</a:t>
            </a:fld>
            <a:endParaRPr lang="am-ET"/>
          </a:p>
        </p:txBody>
      </p:sp>
    </p:spTree>
    <p:extLst>
      <p:ext uri="{BB962C8B-B14F-4D97-AF65-F5344CB8AC3E}">
        <p14:creationId xmlns:p14="http://schemas.microsoft.com/office/powerpoint/2010/main" val="683489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178</a:t>
            </a:fld>
            <a:endParaRPr lang="en-US"/>
          </a:p>
        </p:txBody>
      </p:sp>
    </p:spTree>
    <p:extLst>
      <p:ext uri="{BB962C8B-B14F-4D97-AF65-F5344CB8AC3E}">
        <p14:creationId xmlns:p14="http://schemas.microsoft.com/office/powerpoint/2010/main" val="3915992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200</a:t>
            </a:fld>
            <a:endParaRPr lang="en-US"/>
          </a:p>
        </p:txBody>
      </p:sp>
    </p:spTree>
    <p:extLst>
      <p:ext uri="{BB962C8B-B14F-4D97-AF65-F5344CB8AC3E}">
        <p14:creationId xmlns:p14="http://schemas.microsoft.com/office/powerpoint/2010/main" val="1963614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201</a:t>
            </a:fld>
            <a:endParaRPr lang="en-US"/>
          </a:p>
        </p:txBody>
      </p:sp>
    </p:spTree>
    <p:extLst>
      <p:ext uri="{BB962C8B-B14F-4D97-AF65-F5344CB8AC3E}">
        <p14:creationId xmlns:p14="http://schemas.microsoft.com/office/powerpoint/2010/main" val="4076705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202</a:t>
            </a:fld>
            <a:endParaRPr lang="en-US"/>
          </a:p>
        </p:txBody>
      </p:sp>
    </p:spTree>
    <p:extLst>
      <p:ext uri="{BB962C8B-B14F-4D97-AF65-F5344CB8AC3E}">
        <p14:creationId xmlns:p14="http://schemas.microsoft.com/office/powerpoint/2010/main" val="3891524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203</a:t>
            </a:fld>
            <a:endParaRPr lang="en-US"/>
          </a:p>
        </p:txBody>
      </p:sp>
    </p:spTree>
    <p:extLst>
      <p:ext uri="{BB962C8B-B14F-4D97-AF65-F5344CB8AC3E}">
        <p14:creationId xmlns:p14="http://schemas.microsoft.com/office/powerpoint/2010/main" val="152605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204</a:t>
            </a:fld>
            <a:endParaRPr lang="en-US"/>
          </a:p>
        </p:txBody>
      </p:sp>
    </p:spTree>
    <p:extLst>
      <p:ext uri="{BB962C8B-B14F-4D97-AF65-F5344CB8AC3E}">
        <p14:creationId xmlns:p14="http://schemas.microsoft.com/office/powerpoint/2010/main" val="2217014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205</a:t>
            </a:fld>
            <a:endParaRPr lang="en-US"/>
          </a:p>
        </p:txBody>
      </p:sp>
    </p:spTree>
    <p:extLst>
      <p:ext uri="{BB962C8B-B14F-4D97-AF65-F5344CB8AC3E}">
        <p14:creationId xmlns:p14="http://schemas.microsoft.com/office/powerpoint/2010/main" val="2436561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206</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207</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211</a:t>
            </a:fld>
            <a:endParaRPr lang="en-US"/>
          </a:p>
        </p:txBody>
      </p:sp>
    </p:spTree>
    <p:extLst>
      <p:ext uri="{BB962C8B-B14F-4D97-AF65-F5344CB8AC3E}">
        <p14:creationId xmlns:p14="http://schemas.microsoft.com/office/powerpoint/2010/main" val="3405960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212</a:t>
            </a:fld>
            <a:endParaRPr lang="en-US"/>
          </a:p>
        </p:txBody>
      </p:sp>
    </p:spTree>
    <p:extLst>
      <p:ext uri="{BB962C8B-B14F-4D97-AF65-F5344CB8AC3E}">
        <p14:creationId xmlns:p14="http://schemas.microsoft.com/office/powerpoint/2010/main" val="3150152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3272A6-B89E-43BB-AB56-83FA5D68D46C}" type="slidenum">
              <a:rPr lang="en-US" smtClean="0"/>
              <a:t>221</a:t>
            </a:fld>
            <a:endParaRPr lang="en-US"/>
          </a:p>
        </p:txBody>
      </p:sp>
    </p:spTree>
    <p:extLst>
      <p:ext uri="{BB962C8B-B14F-4D97-AF65-F5344CB8AC3E}">
        <p14:creationId xmlns:p14="http://schemas.microsoft.com/office/powerpoint/2010/main" val="1237174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249</a:t>
            </a:fld>
            <a:endParaRPr lang="am-ET"/>
          </a:p>
        </p:txBody>
      </p:sp>
    </p:spTree>
    <p:extLst>
      <p:ext uri="{BB962C8B-B14F-4D97-AF65-F5344CB8AC3E}">
        <p14:creationId xmlns:p14="http://schemas.microsoft.com/office/powerpoint/2010/main" val="3338905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250</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371</a:t>
            </a:fld>
            <a:endParaRPr lang="en-US" dirty="0"/>
          </a:p>
        </p:txBody>
      </p:sp>
    </p:spTree>
    <p:extLst>
      <p:ext uri="{BB962C8B-B14F-4D97-AF65-F5344CB8AC3E}">
        <p14:creationId xmlns:p14="http://schemas.microsoft.com/office/powerpoint/2010/main" val="570125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379</a:t>
            </a:fld>
            <a:endParaRPr lang="en-US" dirty="0"/>
          </a:p>
        </p:txBody>
      </p:sp>
    </p:spTree>
    <p:extLst>
      <p:ext uri="{BB962C8B-B14F-4D97-AF65-F5344CB8AC3E}">
        <p14:creationId xmlns:p14="http://schemas.microsoft.com/office/powerpoint/2010/main" val="580548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416</a:t>
            </a:fld>
            <a:endParaRPr lang="am-ET"/>
          </a:p>
        </p:txBody>
      </p:sp>
    </p:spTree>
    <p:extLst>
      <p:ext uri="{BB962C8B-B14F-4D97-AF65-F5344CB8AC3E}">
        <p14:creationId xmlns:p14="http://schemas.microsoft.com/office/powerpoint/2010/main" val="3358218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4E20C0-4479-4DB1-828A-21A4C2C99C7C}" type="datetimeFigureOut">
              <a:rPr lang="am-ET" smtClean="0"/>
              <a:t>30/11/2025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378279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4E20C0-4479-4DB1-828A-21A4C2C99C7C}" type="datetimeFigureOut">
              <a:rPr lang="am-ET" smtClean="0"/>
              <a:t>30/11/2025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1914949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4E20C0-4479-4DB1-828A-21A4C2C99C7C}" type="datetimeFigureOut">
              <a:rPr lang="am-ET" smtClean="0"/>
              <a:t>30/11/2025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40009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4E20C0-4479-4DB1-828A-21A4C2C99C7C}" type="datetimeFigureOut">
              <a:rPr lang="am-ET" smtClean="0"/>
              <a:t>30/11/2025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1037477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4E20C0-4479-4DB1-828A-21A4C2C99C7C}" type="datetimeFigureOut">
              <a:rPr lang="am-ET" smtClean="0"/>
              <a:t>30/11/2025</a:t>
            </a:fld>
            <a:endParaRPr lang="am-ET"/>
          </a:p>
        </p:txBody>
      </p:sp>
      <p:sp>
        <p:nvSpPr>
          <p:cNvPr id="8" name="Footer Placeholder 7"/>
          <p:cNvSpPr>
            <a:spLocks noGrp="1"/>
          </p:cNvSpPr>
          <p:nvPr>
            <p:ph type="ftr" sz="quarter" idx="11"/>
          </p:nvPr>
        </p:nvSpPr>
        <p:spPr/>
        <p:txBody>
          <a:bodyPr/>
          <a:lstStyle/>
          <a:p>
            <a:endParaRPr lang="am-ET"/>
          </a:p>
        </p:txBody>
      </p:sp>
      <p:sp>
        <p:nvSpPr>
          <p:cNvPr id="9" name="Slide Number Placeholder 8"/>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1719546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4E20C0-4479-4DB1-828A-21A4C2C99C7C}" type="datetimeFigureOut">
              <a:rPr lang="am-ET" smtClean="0"/>
              <a:t>30/11/2025</a:t>
            </a:fld>
            <a:endParaRPr lang="am-ET"/>
          </a:p>
        </p:txBody>
      </p:sp>
      <p:sp>
        <p:nvSpPr>
          <p:cNvPr id="4" name="Footer Placeholder 3"/>
          <p:cNvSpPr>
            <a:spLocks noGrp="1"/>
          </p:cNvSpPr>
          <p:nvPr>
            <p:ph type="ftr" sz="quarter" idx="11"/>
          </p:nvPr>
        </p:nvSpPr>
        <p:spPr/>
        <p:txBody>
          <a:bodyPr/>
          <a:lstStyle/>
          <a:p>
            <a:endParaRPr lang="am-ET"/>
          </a:p>
        </p:txBody>
      </p:sp>
      <p:sp>
        <p:nvSpPr>
          <p:cNvPr id="5" name="Slide Number Placeholder 4"/>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46204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4E20C0-4479-4DB1-828A-21A4C2C99C7C}" type="datetimeFigureOut">
              <a:rPr lang="am-ET" smtClean="0"/>
              <a:t>30/11/2025</a:t>
            </a:fld>
            <a:endParaRPr lang="am-ET"/>
          </a:p>
        </p:txBody>
      </p:sp>
      <p:sp>
        <p:nvSpPr>
          <p:cNvPr id="3" name="Footer Placeholder 2"/>
          <p:cNvSpPr>
            <a:spLocks noGrp="1"/>
          </p:cNvSpPr>
          <p:nvPr>
            <p:ph type="ftr" sz="quarter" idx="11"/>
          </p:nvPr>
        </p:nvSpPr>
        <p:spPr/>
        <p:txBody>
          <a:bodyPr/>
          <a:lstStyle/>
          <a:p>
            <a:endParaRPr lang="am-ET"/>
          </a:p>
        </p:txBody>
      </p:sp>
      <p:sp>
        <p:nvSpPr>
          <p:cNvPr id="4" name="Slide Number Placeholder 3"/>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3860258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F4E20C0-4479-4DB1-828A-21A4C2C99C7C}" type="datetimeFigureOut">
              <a:rPr lang="am-ET" smtClean="0"/>
              <a:t>30/11/2025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1510264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F4E20C0-4479-4DB1-828A-21A4C2C99C7C}" type="datetimeFigureOut">
              <a:rPr lang="am-ET" smtClean="0"/>
              <a:t>30/11/2025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3231664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4E20C0-4479-4DB1-828A-21A4C2C99C7C}" type="datetimeFigureOut">
              <a:rPr lang="am-ET" smtClean="0"/>
              <a:t>30/11/2025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1899243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4E20C0-4479-4DB1-828A-21A4C2C99C7C}" type="datetimeFigureOut">
              <a:rPr lang="am-ET" smtClean="0"/>
              <a:t>30/11/2025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63F41F1-AB8C-40C5-B9A7-FFFDD044CEB8}" type="slidenum">
              <a:rPr lang="am-ET" smtClean="0"/>
              <a:t>‹#›</a:t>
            </a:fld>
            <a:endParaRPr lang="am-ET"/>
          </a:p>
        </p:txBody>
      </p:sp>
    </p:spTree>
    <p:extLst>
      <p:ext uri="{BB962C8B-B14F-4D97-AF65-F5344CB8AC3E}">
        <p14:creationId xmlns:p14="http://schemas.microsoft.com/office/powerpoint/2010/main" val="1245484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4E20C0-4479-4DB1-828A-21A4C2C99C7C}" type="datetimeFigureOut">
              <a:rPr lang="am-ET" smtClean="0"/>
              <a:t>30/11/2025</a:t>
            </a:fld>
            <a:endParaRPr lang="am-E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m-E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3F41F1-AB8C-40C5-B9A7-FFFDD044CEB8}" type="slidenum">
              <a:rPr lang="am-ET" smtClean="0"/>
              <a:t>‹#›</a:t>
            </a:fld>
            <a:endParaRPr lang="am-ET"/>
          </a:p>
        </p:txBody>
      </p:sp>
    </p:spTree>
    <p:extLst>
      <p:ext uri="{BB962C8B-B14F-4D97-AF65-F5344CB8AC3E}">
        <p14:creationId xmlns:p14="http://schemas.microsoft.com/office/powerpoint/2010/main" val="23529654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6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ustomXml" Target="../ink/ink1.xml"/><Relationship Id="rId1" Type="http://schemas.openxmlformats.org/officeDocument/2006/relationships/slideLayout" Target="../slideLayouts/slideLayout7.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47625" y="0"/>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039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72" y="114940"/>
            <a:ext cx="11880898" cy="6678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47677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a:t>
            </a:fld>
            <a:endParaRPr lang="en-US"/>
          </a:p>
        </p:txBody>
      </p:sp>
      <p:sp>
        <p:nvSpPr>
          <p:cNvPr id="3" name="Title 2"/>
          <p:cNvSpPr>
            <a:spLocks noGrp="1"/>
          </p:cNvSpPr>
          <p:nvPr>
            <p:ph type="title" idx="4294967295"/>
          </p:nvPr>
        </p:nvSpPr>
        <p:spPr>
          <a:xfrm>
            <a:off x="311150" y="525463"/>
            <a:ext cx="11880850" cy="3992349"/>
          </a:xfrm>
        </p:spPr>
        <p:txBody>
          <a:bodyPr>
            <a:no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br>
              <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br>
              <a:rPr lang="en-AE" sz="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ሚመጠን ግርምት ዛቲ ዕለት ወዕፅብት ዛቲ ሰዓት እንተ ባቲ ይወርድ መንፈስ ቅዱስ እመልዕልተ ሰማያት ወይጼልሎ ለዝንቱ መሥዋዕት ወይቄድሶ።</a:t>
            </a:r>
            <a:b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ይህች ቀን ምን ያህል የምታስፈራ ናት፤</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ይህችስ ሰዓት ምን ያህል የምታስጨንቅ ናት፤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 ቅዱስ ከሰማየ ሰማያት የሚወርድባት ናት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መሥዋዕቱን የሚሰውርባትና የሚያከብርባት።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4428B027-0163-631E-4308-2C13E7F2456C}"/>
              </a:ext>
            </a:extLst>
          </p:cNvPr>
          <p:cNvSpPr txBox="1"/>
          <p:nvPr/>
        </p:nvSpPr>
        <p:spPr>
          <a:xfrm>
            <a:off x="216418" y="4517812"/>
            <a:ext cx="11880899" cy="2399247"/>
          </a:xfrm>
          <a:prstGeom prst="rect">
            <a:avLst/>
          </a:prstGeom>
          <a:noFill/>
        </p:spPr>
        <p:txBody>
          <a:bodyPr wrap="square" rtlCol="0">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How awesome is this day and how marvellous this hour wherein</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Holy Spirit will descend from heaven and overshadow and hallow this sacrifice</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16612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7A3B97-804C-B5A0-7A2D-E60AAFB7DC52}"/>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4</a:t>
            </a:fld>
            <a:endParaRPr lang="en-US"/>
          </a:p>
        </p:txBody>
      </p:sp>
      <p:sp>
        <p:nvSpPr>
          <p:cNvPr id="4" name="TextBox 3">
            <a:extLst>
              <a:ext uri="{FF2B5EF4-FFF2-40B4-BE49-F238E27FC236}">
                <a16:creationId xmlns:a16="http://schemas.microsoft.com/office/drawing/2014/main" id="{421BD222-3312-210C-AE24-7F8C7067CCD6}"/>
              </a:ext>
            </a:extLst>
          </p:cNvPr>
          <p:cNvSpPr txBox="1"/>
          <p:nvPr/>
        </p:nvSpPr>
        <p:spPr>
          <a:xfrm>
            <a:off x="216419" y="132814"/>
            <a:ext cx="11759163" cy="4216539"/>
          </a:xfrm>
          <a:prstGeom prst="rect">
            <a:avLst/>
          </a:prstGeom>
          <a:noFill/>
        </p:spPr>
        <p:txBody>
          <a:bodyPr wrap="square">
            <a:spAutoFit/>
          </a:bodyPr>
          <a:lstStyle/>
          <a:p>
            <a:r>
              <a:rPr lang="am-ET" sz="4400" b="1" cap="all" dirty="0">
                <a:latin typeface="Abyssinica SIL (Connected)" panose="02000000000000000000" pitchFamily="2" charset="0"/>
                <a:ea typeface="Abyssinica SIL (Connected)" panose="02000000000000000000" pitchFamily="2" charset="0"/>
                <a:cs typeface="Abyssinica SIL (Connected)" panose="02000000000000000000" pitchFamily="2" charset="0"/>
              </a:rPr>
              <a:t>ቁሙ ወጸልዩ ከመ ሰላሙ ለእግዚአብሔር የሀሉ ምስሌየ ወምስለ ኵልክሙ።</a:t>
            </a:r>
            <a:endParaRPr lang="en-AE" sz="1200" b="1" cap="all"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በጽሞናና በመፍራት ቁሙ፤ የእግዚአብሔር ሰላም ከእኔና ከ</a:t>
            </a:r>
            <a:r>
              <a:rPr lang="en-US"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ጋር ይሆን ዘንድ ጸልዩ።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8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5D204306-D86B-E8C7-4639-8914374E9C6F}"/>
              </a:ext>
            </a:extLst>
          </p:cNvPr>
          <p:cNvSpPr txBox="1"/>
          <p:nvPr/>
        </p:nvSpPr>
        <p:spPr>
          <a:xfrm>
            <a:off x="94685" y="3606915"/>
            <a:ext cx="11880897" cy="1938992"/>
          </a:xfrm>
          <a:prstGeom prst="rect">
            <a:avLst/>
          </a:prstGeom>
          <a:noFill/>
        </p:spPr>
        <p:txBody>
          <a:bodyPr wrap="square">
            <a:spAutoFit/>
          </a:bodyPr>
          <a:lstStyle/>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quietness and in fear, arise and pray that the peace of God be with me and with all of you.      </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A19647C1-70D5-DEEC-28C2-6B89C37905D1}"/>
              </a:ext>
            </a:extLst>
          </p:cNvPr>
          <p:cNvSpPr txBox="1"/>
          <p:nvPr/>
        </p:nvSpPr>
        <p:spPr>
          <a:xfrm>
            <a:off x="94685" y="5271459"/>
            <a:ext cx="5565804" cy="1569660"/>
          </a:xfrm>
          <a:prstGeom prst="rect">
            <a:avLst/>
          </a:prstGeom>
          <a:noFill/>
        </p:spPr>
        <p:txBody>
          <a:bodyPr wrap="square">
            <a:spAutoFit/>
          </a:bodyPr>
          <a:lstStyle/>
          <a:p>
            <a:endPar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8" name="TextBox 7">
            <a:extLst>
              <a:ext uri="{FF2B5EF4-FFF2-40B4-BE49-F238E27FC236}">
                <a16:creationId xmlns:a16="http://schemas.microsoft.com/office/drawing/2014/main" id="{3B457619-F30F-BFD5-9A0C-39B2BBD57C9C}"/>
              </a:ext>
            </a:extLst>
          </p:cNvPr>
          <p:cNvSpPr txBox="1"/>
          <p:nvPr/>
        </p:nvSpPr>
        <p:spPr>
          <a:xfrm>
            <a:off x="6911585" y="4917516"/>
            <a:ext cx="4782064" cy="707886"/>
          </a:xfrm>
          <a:prstGeom prst="rect">
            <a:avLst/>
          </a:prstGeom>
          <a:noFill/>
        </p:spPr>
        <p:txBody>
          <a:bodyPr wrap="square">
            <a:spAutoFit/>
          </a:bodyPr>
          <a:lstStyle/>
          <a:p>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03895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5</a:t>
            </a:fld>
            <a:endParaRPr lang="en-US"/>
          </a:p>
        </p:txBody>
      </p:sp>
      <p:sp>
        <p:nvSpPr>
          <p:cNvPr id="3" name="Rectangle 2"/>
          <p:cNvSpPr/>
          <p:nvPr/>
        </p:nvSpPr>
        <p:spPr>
          <a:xfrm>
            <a:off x="289007" y="-55197"/>
            <a:ext cx="11686576" cy="5170646"/>
          </a:xfrm>
          <a:prstGeom prst="rect">
            <a:avLst/>
          </a:prstGeom>
        </p:spPr>
        <p:txBody>
          <a:bodyPr wrap="square">
            <a:spAutoFit/>
          </a:bodyPr>
          <a:lstStyle/>
          <a:p>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 ከሰኞ</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ዓርብ</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Monday-Friday</a:t>
            </a:r>
          </a:p>
          <a:p>
            <a:endParaRPr lang="am-ET" sz="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እምነ በሀ ቅድስት ቤተ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 ሥርጉት አረፋቲሃ ወ</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ሥዕ</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ልት በዕንቈ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ጳዝዮን እምነ በሀ ቅድስት ቤተ ክርስቲያን።</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ክርስቲያን ሰላም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እንልሻለን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ግድግዳዎችሽ</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በጳዝዮን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ዕንቍ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የተጌጡ</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ናቸው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ቤተ ክርስቲያን ሰላም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እንልሻለን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E6D790FF-98AD-AA20-725F-F904BB3B498D}"/>
              </a:ext>
            </a:extLst>
          </p:cNvPr>
          <p:cNvSpPr txBox="1"/>
          <p:nvPr/>
        </p:nvSpPr>
        <p:spPr>
          <a:xfrm>
            <a:off x="276824" y="4795896"/>
            <a:ext cx="11698759" cy="2062103"/>
          </a:xfrm>
          <a:prstGeom prst="rect">
            <a:avLst/>
          </a:prstGeom>
          <a:noFill/>
        </p:spPr>
        <p:txBody>
          <a:bodyPr wrap="square" rtlCol="0">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our mother, 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honorable</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church. Thy walls are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embroidedred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with Topaz. Peace be unto you, our mother, O honorable church.</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80674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9006" y="216218"/>
            <a:ext cx="11541401" cy="3807068"/>
          </a:xfrm>
          <a:prstGeom prst="rect">
            <a:avLst/>
          </a:prstGeom>
        </p:spPr>
        <p:txBody>
          <a:bodyPr wrap="square">
            <a:spAutoFit/>
          </a:bodyPr>
          <a:lstStyle/>
          <a:p>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ቅዳሜ</a:t>
            </a:r>
            <a:r>
              <a:rPr lang="en-US" sz="4400" b="1"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ቅዳሜ</a:t>
            </a:r>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a:t>
            </a: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Saturday</a:t>
            </a:r>
          </a:p>
          <a:p>
            <a:endParaRPr lang="am-ET" sz="100" b="1" dirty="0">
              <a:solidFill>
                <a:schemeClr val="bg1"/>
              </a:solidFill>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በከዋክብት አሠርገወ</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ሰማ</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እምኵሉሰ 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 አርአየ መስቀል አብር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በከዋክብት አሠርገወ ሰማየ።</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667" b="1"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 አበራ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በኮከቦች ሰማይን አስጌጠ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ከሁሉም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ይልቅ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ይን አሳየ</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 አበራ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በኮከቦች ሰማይን አስጌጠ።</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6</a:t>
            </a:fld>
            <a:endParaRPr lang="en-US"/>
          </a:p>
        </p:txBody>
      </p:sp>
      <p:sp>
        <p:nvSpPr>
          <p:cNvPr id="3" name="TextBox 2">
            <a:extLst>
              <a:ext uri="{FF2B5EF4-FFF2-40B4-BE49-F238E27FC236}">
                <a16:creationId xmlns:a16="http://schemas.microsoft.com/office/drawing/2014/main" id="{C243DE61-B650-1A49-6191-13EF183FD21F}"/>
              </a:ext>
            </a:extLst>
          </p:cNvPr>
          <p:cNvSpPr txBox="1"/>
          <p:nvPr/>
        </p:nvSpPr>
        <p:spPr>
          <a:xfrm>
            <a:off x="165574" y="4303455"/>
            <a:ext cx="11323638" cy="2062103"/>
          </a:xfrm>
          <a:prstGeom prst="rect">
            <a:avLst/>
          </a:prstGeom>
          <a:noFill/>
        </p:spPr>
        <p:txBody>
          <a:bodyPr wrap="square" rtlCol="0">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cross shined and had the heavens embroidered with stars. Of all the sun is seen. The cross shined and has the heavens embroidered with stars.</a:t>
            </a:r>
            <a:endParaRPr lang="en-US" sz="2800" dirty="0">
              <a:solidFill>
                <a:srgbClr val="FFFF00"/>
              </a:solidFill>
            </a:endParaRPr>
          </a:p>
        </p:txBody>
      </p:sp>
    </p:spTree>
    <p:extLst>
      <p:ext uri="{BB962C8B-B14F-4D97-AF65-F5344CB8AC3E}">
        <p14:creationId xmlns:p14="http://schemas.microsoft.com/office/powerpoint/2010/main" val="2558806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72" y="162565"/>
            <a:ext cx="11880898" cy="6678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61044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8</a:t>
            </a:fld>
            <a:endParaRPr lang="en-US"/>
          </a:p>
        </p:txBody>
      </p:sp>
      <p:sp>
        <p:nvSpPr>
          <p:cNvPr id="5" name="Rectangle 4"/>
          <p:cNvSpPr/>
          <p:nvPr/>
        </p:nvSpPr>
        <p:spPr>
          <a:xfrm>
            <a:off x="289006" y="94833"/>
            <a:ext cx="11613989" cy="3108543"/>
          </a:xfrm>
          <a:prstGeom prst="rect">
            <a:avLst/>
          </a:prstGeom>
        </p:spPr>
        <p:txBody>
          <a:bodyPr wrap="square">
            <a:spAutoFit/>
          </a:bodyPr>
          <a:lstStyle/>
          <a:p>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እሑድ</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 Sunday</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ዘገብራ ለጽድቅ ጻድቅ ውእቱ ወዘያከብር ሰንበተ ኢይበል ፈላሲ ዘገብአ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 እግዚአብሔር ይፈልጠኒኑ እምሕዝቡ ኵሉ ዘገብራ ለጽድቅ ጻድቅ ውእቱ ወዘያከብር ሰንበተ።</a:t>
            </a:r>
          </a:p>
        </p:txBody>
      </p:sp>
      <p:sp>
        <p:nvSpPr>
          <p:cNvPr id="3" name="Rectangle 2">
            <a:extLst>
              <a:ext uri="{FF2B5EF4-FFF2-40B4-BE49-F238E27FC236}">
                <a16:creationId xmlns:a16="http://schemas.microsoft.com/office/drawing/2014/main" id="{827D5E28-A6B3-DC2F-E201-689A53DC7824}"/>
              </a:ext>
            </a:extLst>
          </p:cNvPr>
          <p:cNvSpPr/>
          <p:nvPr/>
        </p:nvSpPr>
        <p:spPr>
          <a:xfrm>
            <a:off x="289006" y="3012308"/>
            <a:ext cx="11468814" cy="2062103"/>
          </a:xfrm>
          <a:prstGeom prst="rect">
            <a:avLst/>
          </a:prstGeom>
        </p:spPr>
        <p:txBody>
          <a:bodyPr wrap="square">
            <a:spAutoFit/>
          </a:bodyPr>
          <a:lstStyle/>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በጎን የሚያደርግ ሰንበትንም የሚያከብር ሁሉ ጻድቅ ነው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ወደ እግዚአብሔር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የተመለሰ</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መጻተኛ ከሕዝቡ ይለየኝ ይሆንን</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አይበል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በጎ የሚያደርግ ሰንበትንም የሚያከብር ሁሉ ጻድቅ ነው።</a:t>
            </a:r>
          </a:p>
        </p:txBody>
      </p:sp>
      <p:sp>
        <p:nvSpPr>
          <p:cNvPr id="4" name="Rectangle 3">
            <a:extLst>
              <a:ext uri="{FF2B5EF4-FFF2-40B4-BE49-F238E27FC236}">
                <a16:creationId xmlns:a16="http://schemas.microsoft.com/office/drawing/2014/main" id="{5C6D5ED1-E953-DDFA-0981-3653F7A780E4}"/>
              </a:ext>
            </a:extLst>
          </p:cNvPr>
          <p:cNvSpPr/>
          <p:nvPr/>
        </p:nvSpPr>
        <p:spPr>
          <a:xfrm>
            <a:off x="361593" y="4805722"/>
            <a:ext cx="11323639" cy="2062103"/>
          </a:xfrm>
          <a:prstGeom prst="rect">
            <a:avLst/>
          </a:prstGeom>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is He who does blessed deeds and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Sabbath. Let him not question whether he will be outcast from the multitudes if he was to enter into the worship of God.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03560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9</a:t>
            </a:fld>
            <a:endParaRPr lang="en-US"/>
          </a:p>
        </p:txBody>
      </p:sp>
      <p:sp>
        <p:nvSpPr>
          <p:cNvPr id="3" name="Title 2"/>
          <p:cNvSpPr>
            <a:spLocks noGrp="1"/>
          </p:cNvSpPr>
          <p:nvPr>
            <p:ph type="title" idx="4294967295"/>
          </p:nvPr>
        </p:nvSpPr>
        <p:spPr>
          <a:xfrm>
            <a:off x="341313" y="381000"/>
            <a:ext cx="11850687" cy="3765550"/>
          </a:xfrm>
        </p:spPr>
        <p:txBody>
          <a:bodyPr>
            <a:noAutofit/>
          </a:bodyPr>
          <a:lstStyle/>
          <a:p>
            <a:pPr algn="l"/>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እመቦ ብእሲ እም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መናን ዘቦአ ቤተ  ክርስቲያን በጊዜ</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ቅዳሴ</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ወኢሰምዐ</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መጻሕፍተ ቅዱሳተ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ወኢተዐገሠ</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እስከ</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ይፌጽሙ</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ቅዳሴ።</a:t>
            </a:r>
            <a:br>
              <a:rPr lang="en-AE"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br>
              <a:rPr lang="am-ET" sz="38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በቅዳሴ ጊዜ ከም</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መናን ወገን ወደ ቤተ ክርስቲያን የገባ ሰው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ቢኖር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ቅዱሳት</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መጻሕፍትን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ሰምቶ የቅዳሴውን </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ሎት እስኪ</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ጨ</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ባይታገሥ</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ከቁርባን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ባይቀበል ከቤተ ክርስቲያን ይለይ።</a:t>
            </a:r>
            <a:endPar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Rectangle 3">
            <a:extLst>
              <a:ext uri="{FF2B5EF4-FFF2-40B4-BE49-F238E27FC236}">
                <a16:creationId xmlns:a16="http://schemas.microsoft.com/office/drawing/2014/main" id="{1678E4CC-C4E0-215D-8969-77D1C6016B74}"/>
              </a:ext>
            </a:extLst>
          </p:cNvPr>
          <p:cNvSpPr/>
          <p:nvPr/>
        </p:nvSpPr>
        <p:spPr>
          <a:xfrm>
            <a:off x="443480" y="3957508"/>
            <a:ext cx="11468814" cy="1968488"/>
          </a:xfrm>
          <a:prstGeom prst="rect">
            <a:avLst/>
          </a:prstGeom>
        </p:spPr>
        <p:txBody>
          <a:bodyPr wrap="square">
            <a:spAutoFit/>
          </a:bodyPr>
          <a:lstStyle/>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Halleluia! If there be anyone of the faithful that hath entered the church at the time off mass and hath not heard the holy Scriptures, and hath not waited until they finish the prayer of the Mass, and hath not received the holy communion, let him be driven out of the church:</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84319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10</a:t>
            </a:fld>
            <a:endParaRPr lang="en-US"/>
          </a:p>
        </p:txBody>
      </p:sp>
      <p:sp>
        <p:nvSpPr>
          <p:cNvPr id="3" name="Title 2"/>
          <p:cNvSpPr>
            <a:spLocks noGrp="1"/>
          </p:cNvSpPr>
          <p:nvPr>
            <p:ph type="title" idx="4294967295"/>
          </p:nvPr>
        </p:nvSpPr>
        <p:spPr>
          <a:xfrm>
            <a:off x="401638" y="269875"/>
            <a:ext cx="11790362" cy="4157663"/>
          </a:xfrm>
        </p:spPr>
        <p:txBody>
          <a:bodyPr>
            <a:noAutofit/>
          </a:bodyPr>
          <a:lstStyle/>
          <a:p>
            <a:pPr algn="l">
              <a:lnSpc>
                <a:spcPct val="100000"/>
              </a:lnSpc>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ወኢተመጠወ እምቍርባን ይሰደድ እምቤተ ክርስቲያን እስመ አማሰነ ሕገ እግዚአብሔር ወአስተሐቀረ ቁመተ ቅድመ ንጉሥ ሰማያዊ ንጉሠ ሥጋ ወመንፈስ ከመዝ መሀሩነ ሐዋርያት በአብጥሊሶሙ።</a:t>
            </a:r>
            <a:br>
              <a:rPr lang="am-ET" sz="1800" dirty="0"/>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የእግዚአብሔርን ሕግ አ</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ፍርሷ</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የነፍስና የሥጋ ንጉሥ </a:t>
            </a:r>
            <a:b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 በሰማያዊ ንጉሥ በክርስቶስ ፊት መቆምን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አቃ</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ሏ</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ሐዋርያት በሲ</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ኖ</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ዶሳቸው እንዲህ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አስተማሩን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Rectangle 3">
            <a:extLst>
              <a:ext uri="{FF2B5EF4-FFF2-40B4-BE49-F238E27FC236}">
                <a16:creationId xmlns:a16="http://schemas.microsoft.com/office/drawing/2014/main" id="{6206CB89-AF76-4193-19FE-63595DDD0A45}"/>
              </a:ext>
            </a:extLst>
          </p:cNvPr>
          <p:cNvSpPr/>
          <p:nvPr/>
        </p:nvSpPr>
        <p:spPr>
          <a:xfrm>
            <a:off x="373793" y="4332401"/>
            <a:ext cx="10433468" cy="2062103"/>
          </a:xfrm>
          <a:prstGeom prst="rect">
            <a:avLst/>
          </a:prstGeom>
        </p:spPr>
        <p:txBody>
          <a:bodyPr wrap="square">
            <a:spAutoFit/>
          </a:bodyPr>
          <a:lstStyle/>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he hath violated the law of God and disdained  to stand before the heavenly King, the King of Body and Spirit. This the Apostles have taught us in their canons.</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14001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11</a:t>
            </a:fld>
            <a:endParaRPr lang="en-US"/>
          </a:p>
        </p:txBody>
      </p:sp>
      <p:sp>
        <p:nvSpPr>
          <p:cNvPr id="3" name="Title 2"/>
          <p:cNvSpPr>
            <a:spLocks noGrp="1"/>
          </p:cNvSpPr>
          <p:nvPr>
            <p:ph type="title" idx="4294967295"/>
          </p:nvPr>
        </p:nvSpPr>
        <p:spPr>
          <a:xfrm>
            <a:off x="311150" y="547260"/>
            <a:ext cx="11880850" cy="4038600"/>
          </a:xfrm>
        </p:spPr>
        <p:txBody>
          <a:bodyPr>
            <a:no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b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br>
              <a:rPr lang="en-AE" sz="1200" b="1" dirty="0">
                <a:solidFill>
                  <a:srgbClr val="FFFF00"/>
                </a:solidFill>
              </a:rPr>
            </a:b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አንቲ ውእቱ መሶበ ወርቅ ንጹሕ እንተ ውስቴታ መና ኀቡእ ኀብስት ዘወረደ እም ሰማያት ወ</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ቤ ሕይወት ለኵሉ ዓለም።</a:t>
            </a:r>
            <a:br>
              <a:rPr lang="am-ET" sz="1715" b="1" dirty="0"/>
            </a:b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የወርቅ መሶብ አንቺ ነሽ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በውስጧ የተሰወረ መና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ያለባ</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ከሰማያት የወረደ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ብስት ለሰው ሁሉ ድኅነት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የሚሰጥ።</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a:extLst>
              <a:ext uri="{FF2B5EF4-FFF2-40B4-BE49-F238E27FC236}">
                <a16:creationId xmlns:a16="http://schemas.microsoft.com/office/drawing/2014/main" id="{20A10C47-5D00-FF51-3053-43EE1344CCDD}"/>
              </a:ext>
            </a:extLst>
          </p:cNvPr>
          <p:cNvSpPr/>
          <p:nvPr/>
        </p:nvSpPr>
        <p:spPr>
          <a:xfrm>
            <a:off x="262376" y="4607794"/>
            <a:ext cx="11690687" cy="1569660"/>
          </a:xfrm>
          <a:prstGeom prst="rect">
            <a:avLst/>
          </a:prstGeom>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pot of pure gold wherein is hidden the manna, the bread which came down from heaven giving life unto all the world.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30138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65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793ADB-60E6-1AEC-050B-2439541A52B9}"/>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solidFill>
                  <a:schemeClr val="tx1"/>
                </a:solidFill>
              </a:rPr>
              <a:pPr/>
              <a:t>13</a:t>
            </a:fld>
            <a:endParaRPr lang="en-US" dirty="0">
              <a:solidFill>
                <a:schemeClr val="tx1"/>
              </a:solidFill>
            </a:endParaRPr>
          </a:p>
        </p:txBody>
      </p:sp>
      <p:sp>
        <p:nvSpPr>
          <p:cNvPr id="4" name="Title 2">
            <a:extLst>
              <a:ext uri="{FF2B5EF4-FFF2-40B4-BE49-F238E27FC236}">
                <a16:creationId xmlns:a16="http://schemas.microsoft.com/office/drawing/2014/main" id="{ECC7B254-EE8D-327E-CEEB-E2764A9D6428}"/>
              </a:ext>
            </a:extLst>
          </p:cNvPr>
          <p:cNvSpPr txBox="1">
            <a:spLocks/>
          </p:cNvSpPr>
          <p:nvPr/>
        </p:nvSpPr>
        <p:spPr>
          <a:xfrm>
            <a:off x="314319" y="598090"/>
            <a:ext cx="11613989" cy="333768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br>
              <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ንጽሕ ወጣዕም ወበረከት ለእለ ይሰትዩ</a:t>
            </a:r>
          </a:p>
          <a:p>
            <a:pPr algn="ct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እምደምከ ክቡር አላትዮን በአማን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ሰው የሆንህ አምላክ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 ጣዕም </a:t>
            </a:r>
          </a:p>
          <a:p>
            <a:pPr algn="ct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በረከትም ከክቡር ደምህ ለሚጠጡ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gn="ctr"/>
            <a:endParaRPr lang="en-US" sz="4000" b="1"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a:extLst>
              <a:ext uri="{FF2B5EF4-FFF2-40B4-BE49-F238E27FC236}">
                <a16:creationId xmlns:a16="http://schemas.microsoft.com/office/drawing/2014/main" id="{353124DD-348B-595E-23B2-189D553B6216}"/>
              </a:ext>
            </a:extLst>
          </p:cNvPr>
          <p:cNvSpPr/>
          <p:nvPr/>
        </p:nvSpPr>
        <p:spPr>
          <a:xfrm>
            <a:off x="169144" y="3935776"/>
            <a:ext cx="11759164" cy="2554545"/>
          </a:xfrm>
          <a:prstGeom prst="rect">
            <a:avLst/>
          </a:prstGeom>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Purity, sweetness and blessing be to them who honestly drink of Thy precious blood. </a:t>
            </a: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067045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23E9B9-9708-6232-7B91-C9E5BE925212}"/>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14</a:t>
            </a:fld>
            <a:endParaRPr lang="en-US"/>
          </a:p>
        </p:txBody>
      </p:sp>
      <p:sp>
        <p:nvSpPr>
          <p:cNvPr id="5" name="Title 2">
            <a:extLst>
              <a:ext uri="{FF2B5EF4-FFF2-40B4-BE49-F238E27FC236}">
                <a16:creationId xmlns:a16="http://schemas.microsoft.com/office/drawing/2014/main" id="{7E5D8556-22B1-426A-01B3-6A4091D09FA8}"/>
              </a:ext>
            </a:extLst>
          </p:cNvPr>
          <p:cNvSpPr txBox="1">
            <a:spLocks/>
          </p:cNvSpPr>
          <p:nvPr/>
        </p:nvSpPr>
        <p:spPr>
          <a:xfrm>
            <a:off x="289006" y="235153"/>
            <a:ext cx="11984281" cy="4038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2667"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እግዚአብሔር አብ አኃዜ</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ዓለም አምላክነ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t> </a:t>
            </a:r>
            <a:r>
              <a:rPr lang="am-ET" sz="5400" b="1" dirty="0">
                <a:solidFill>
                  <a:srgbClr val="00B0F0"/>
                </a:solidFill>
              </a:rPr>
              <a:t>አሜን።</a:t>
            </a:r>
            <a:endParaRPr lang="en-US" sz="5400" b="1" dirty="0">
              <a:solidFill>
                <a:srgbClr val="00B0F0"/>
              </a:solidFill>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ዓለሙን ሁሉ የያዘ እግዚአብሔር </a:t>
            </a: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ብሩክ ነው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a16="http://schemas.microsoft.com/office/drawing/2014/main" id="{0444B356-4B74-0AF0-9DBD-B83C322FA94E}"/>
              </a:ext>
            </a:extLst>
          </p:cNvPr>
          <p:cNvSpPr/>
          <p:nvPr/>
        </p:nvSpPr>
        <p:spPr>
          <a:xfrm>
            <a:off x="720783" y="4273753"/>
            <a:ext cx="10452590" cy="2308324"/>
          </a:xfrm>
          <a:prstGeom prst="rect">
            <a:avLst/>
          </a:prstGeom>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be the Lord, almighty </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 our God</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63255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5E7C824-78DA-4379-7847-A2C404BFE42A}"/>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4" name="Slide Number Placeholder 1">
            <a:extLst>
              <a:ext uri="{FF2B5EF4-FFF2-40B4-BE49-F238E27FC236}">
                <a16:creationId xmlns:a16="http://schemas.microsoft.com/office/drawing/2014/main" id="{5796C963-3399-2D0A-1E7F-9948FD98E33C}"/>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5" name="Slide Number Placeholder 1">
            <a:extLst>
              <a:ext uri="{FF2B5EF4-FFF2-40B4-BE49-F238E27FC236}">
                <a16:creationId xmlns:a16="http://schemas.microsoft.com/office/drawing/2014/main" id="{7306EDDB-03CE-EC50-E731-0B08C78419F7}"/>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6" name="Title 2">
            <a:extLst>
              <a:ext uri="{FF2B5EF4-FFF2-40B4-BE49-F238E27FC236}">
                <a16:creationId xmlns:a16="http://schemas.microsoft.com/office/drawing/2014/main" id="{D6107E4E-F2B3-9E22-5371-A911374DF267}"/>
              </a:ext>
            </a:extLst>
          </p:cNvPr>
          <p:cNvSpPr txBox="1">
            <a:spLocks/>
          </p:cNvSpPr>
          <p:nvPr/>
        </p:nvSpPr>
        <p:spPr>
          <a:xfrm>
            <a:off x="0" y="776715"/>
            <a:ext cx="11686576" cy="4038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b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 ወልድ ዋሕድ እግዚእነ</a:t>
            </a:r>
          </a:p>
          <a:p>
            <a:pPr lvl="1"/>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 ክርስቶስ መድኃኒነ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rPr>
              <a:t>አሜን።</a:t>
            </a:r>
          </a:p>
          <a:p>
            <a:pPr lvl="1"/>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 መድኃኒታችን ኢያሱስ ክርስቶስ ወልድ ዋሕድም ቡሩክ ነው</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Rectangle 6">
            <a:extLst>
              <a:ext uri="{FF2B5EF4-FFF2-40B4-BE49-F238E27FC236}">
                <a16:creationId xmlns:a16="http://schemas.microsoft.com/office/drawing/2014/main" id="{ECA768D9-D459-09CF-E0E2-A05E5DA970C9}"/>
              </a:ext>
            </a:extLst>
          </p:cNvPr>
          <p:cNvSpPr/>
          <p:nvPr/>
        </p:nvSpPr>
        <p:spPr>
          <a:xfrm>
            <a:off x="506768" y="4544623"/>
            <a:ext cx="11468814" cy="2800767"/>
          </a:xfrm>
          <a:prstGeom prst="rect">
            <a:avLst/>
          </a:prstGeom>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blessed be the only Son, our Lord and Saviour Jesus Christ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45271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22A659AE-3317-1E04-CC1F-C58B0FBFE5E6}"/>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4" name="Slide Number Placeholder 1">
            <a:extLst>
              <a:ext uri="{FF2B5EF4-FFF2-40B4-BE49-F238E27FC236}">
                <a16:creationId xmlns:a16="http://schemas.microsoft.com/office/drawing/2014/main" id="{A07BCC1B-4263-F47A-4BBA-114974EDD6A4}"/>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5" name="Slide Number Placeholder 1">
            <a:extLst>
              <a:ext uri="{FF2B5EF4-FFF2-40B4-BE49-F238E27FC236}">
                <a16:creationId xmlns:a16="http://schemas.microsoft.com/office/drawing/2014/main" id="{BFD6ED74-216F-0CFB-0C9D-E776158A1DEA}"/>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6" name="Slide Number Placeholder 1">
            <a:extLst>
              <a:ext uri="{FF2B5EF4-FFF2-40B4-BE49-F238E27FC236}">
                <a16:creationId xmlns:a16="http://schemas.microsoft.com/office/drawing/2014/main" id="{6CEF3862-3693-F2DF-1CC4-3029DEDF3926}"/>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7" name="Title 2">
            <a:extLst>
              <a:ext uri="{FF2B5EF4-FFF2-40B4-BE49-F238E27FC236}">
                <a16:creationId xmlns:a16="http://schemas.microsoft.com/office/drawing/2014/main" id="{96BFB923-7819-E9BC-477E-C2CCC4B56C4C}"/>
              </a:ext>
            </a:extLst>
          </p:cNvPr>
          <p:cNvSpPr txBox="1">
            <a:spLocks/>
          </p:cNvSpPr>
          <p:nvPr/>
        </p:nvSpPr>
        <p:spPr>
          <a:xfrm>
            <a:off x="0" y="252910"/>
            <a:ext cx="11686576" cy="4038600"/>
          </a:xfrm>
          <a:prstGeom prst="rect">
            <a:avLst/>
          </a:prstGeom>
        </p:spPr>
        <p:txBody>
          <a:bodyPr vert="horz" lIns="91440" tIns="45720" rIns="91440" bIns="45720" rtlCol="0" anchor="ctr">
            <a:normAutofit fontScale="97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b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 መንፈስ ቅዱስ ጰራቅሊጦስ</a:t>
            </a:r>
          </a:p>
          <a:p>
            <a:pPr lvl="1"/>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መጽንዒ ወመንጽሔ ኵልነ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t> </a:t>
            </a:r>
            <a:r>
              <a:rPr lang="am-ET" sz="5144" b="1" dirty="0">
                <a:solidFill>
                  <a:srgbClr val="00B0F0"/>
                </a:solidFill>
              </a:rPr>
              <a:t>አሜን።</a:t>
            </a:r>
          </a:p>
          <a:p>
            <a:pPr lvl="1"/>
            <a:endParaRPr lang="am-ET" sz="2667" b="1" dirty="0">
              <a:solidFill>
                <a:schemeClr val="bg1"/>
              </a:solidFill>
            </a:endParaRPr>
          </a:p>
          <a:p>
            <a:pPr lvl="1"/>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ሁላችንን የሚያነጻ የሚያጸና መንፈስ ቅዱስ</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ቡሩክ ነው</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Rectangle 7">
            <a:extLst>
              <a:ext uri="{FF2B5EF4-FFF2-40B4-BE49-F238E27FC236}">
                <a16:creationId xmlns:a16="http://schemas.microsoft.com/office/drawing/2014/main" id="{09375885-CB7B-4353-8DE4-1A04259306AE}"/>
              </a:ext>
            </a:extLst>
          </p:cNvPr>
          <p:cNvSpPr/>
          <p:nvPr/>
        </p:nvSpPr>
        <p:spPr>
          <a:xfrm>
            <a:off x="434782" y="4230590"/>
            <a:ext cx="11541402" cy="2308324"/>
          </a:xfrm>
          <a:prstGeom prst="rect">
            <a:avLst/>
          </a:prstGeom>
        </p:spPr>
        <p:txBody>
          <a:bodyPr wrap="square">
            <a:spAutoFit/>
          </a:bodyPr>
          <a:lstStyle/>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blessed be the Holy Spirit, the Paraclete, the comforter and cleanser of us all</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03168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1AEDF414-D07F-AF54-EDCD-6DC2F7C72C94}"/>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4" name="Slide Number Placeholder 1">
            <a:extLst>
              <a:ext uri="{FF2B5EF4-FFF2-40B4-BE49-F238E27FC236}">
                <a16:creationId xmlns:a16="http://schemas.microsoft.com/office/drawing/2014/main" id="{BF019220-94AF-9FDF-D3DE-1B27471229DB}"/>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5" name="Slide Number Placeholder 1">
            <a:extLst>
              <a:ext uri="{FF2B5EF4-FFF2-40B4-BE49-F238E27FC236}">
                <a16:creationId xmlns:a16="http://schemas.microsoft.com/office/drawing/2014/main" id="{B6DBCC19-C332-F875-B465-FB6FEC81C2BE}"/>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7" name="Title 2">
            <a:extLst>
              <a:ext uri="{FF2B5EF4-FFF2-40B4-BE49-F238E27FC236}">
                <a16:creationId xmlns:a16="http://schemas.microsoft.com/office/drawing/2014/main" id="{F3567F44-F222-F129-2873-2C1898F2C9E1}"/>
              </a:ext>
            </a:extLst>
          </p:cNvPr>
          <p:cNvSpPr txBox="1">
            <a:spLocks/>
          </p:cNvSpPr>
          <p:nvPr/>
        </p:nvSpPr>
        <p:spPr>
          <a:xfrm>
            <a:off x="72442" y="142017"/>
            <a:ext cx="11686576" cy="4038600"/>
          </a:xfrm>
          <a:prstGeom prst="rect">
            <a:avLst/>
          </a:prstGeom>
        </p:spPr>
        <p:txBody>
          <a:bodyPr vert="horz" lIns="91440" tIns="45720" rIns="91440" bIns="45720" rtlCol="0" anchor="ctr">
            <a:normAutofit fontScale="9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228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br>
              <a:rPr lang="en-AE" sz="2286"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ይደሉ ለሥሉስ ቅዱስ አብ ወወልድ ወመንፈስ ቅዱስ ዕሩይ ኵሎ ጊዜ ይእዜኒ ወዘልፈኒ ወለዓለመ ዓለም</a:t>
            </a:r>
            <a:r>
              <a:rPr lang="en-US"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p>
          <a:p>
            <a:pPr lvl="1"/>
            <a:endParaRPr lang="am-ET" sz="2286" b="1" dirty="0">
              <a:solidFill>
                <a:schemeClr val="bg1"/>
              </a:solidFill>
            </a:endParaRPr>
          </a:p>
          <a:p>
            <a:pPr lvl="1"/>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ለሚሆኑ ሁልጊዜም ለተካከሉ ለአብ ለወልድ ለመንፈስ ቅዱስ ክብር ምስጋና ይገባል</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Rectangle 7">
            <a:extLst>
              <a:ext uri="{FF2B5EF4-FFF2-40B4-BE49-F238E27FC236}">
                <a16:creationId xmlns:a16="http://schemas.microsoft.com/office/drawing/2014/main" id="{D977B82B-FEC2-9295-E61F-CBB9790B053F}"/>
              </a:ext>
            </a:extLst>
          </p:cNvPr>
          <p:cNvSpPr/>
          <p:nvPr/>
        </p:nvSpPr>
        <p:spPr>
          <a:xfrm>
            <a:off x="408794" y="4180617"/>
            <a:ext cx="11541402" cy="2308324"/>
          </a:xfrm>
          <a:prstGeom prst="rect">
            <a:avLst/>
          </a:prstGeom>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and honour are due to the holy Trinity, the Father and the Son and the Holy Spirit, always coequal, both now and ever and unto the ages of ages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34383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82BAE6-D415-9267-B6D7-7E196E3618E6}"/>
              </a:ext>
            </a:extLst>
          </p:cNvPr>
          <p:cNvSpPr>
            <a:spLocks noGrp="1"/>
          </p:cNvSpPr>
          <p:nvPr>
            <p:ph type="sldNum" sz="quarter" idx="12"/>
          </p:nvPr>
        </p:nvSpPr>
        <p:spPr>
          <a:xfrm>
            <a:off x="8229600" y="6248401"/>
            <a:ext cx="2057400" cy="365125"/>
          </a:xfrm>
          <a:prstGeom prst="rect">
            <a:avLst/>
          </a:prstGeom>
        </p:spPr>
        <p:txBody>
          <a:bodyPr/>
          <a:lstStyle/>
          <a:p>
            <a:fld id="{D1A93F9C-F3AE-4C08-8BCA-376713F07AA1}" type="slidenum">
              <a:rPr lang="en-US" smtClean="0"/>
              <a:pPr/>
              <a:t>18</a:t>
            </a:fld>
            <a:endParaRPr lang="en-US" dirty="0"/>
          </a:p>
        </p:txBody>
      </p:sp>
      <p:sp>
        <p:nvSpPr>
          <p:cNvPr id="8" name="Title 2">
            <a:extLst>
              <a:ext uri="{FF2B5EF4-FFF2-40B4-BE49-F238E27FC236}">
                <a16:creationId xmlns:a16="http://schemas.microsoft.com/office/drawing/2014/main" id="{06FCFE29-5F36-DFC9-F4B2-2D7D3328719C}"/>
              </a:ext>
            </a:extLst>
          </p:cNvPr>
          <p:cNvSpPr txBox="1">
            <a:spLocks/>
          </p:cNvSpPr>
          <p:nvPr/>
        </p:nvSpPr>
        <p:spPr>
          <a:xfrm>
            <a:off x="143831" y="152401"/>
            <a:ext cx="11831751" cy="4038600"/>
          </a:xfrm>
          <a:prstGeom prst="rect">
            <a:avLst/>
          </a:prstGeom>
        </p:spPr>
        <p:txBody>
          <a:bodyPr vert="horz" lIns="91440" tIns="45720" rIns="91440" bIns="45720" rtlCol="0" anchor="ctr">
            <a:normAutofit fontScale="97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br>
              <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9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አበውየ ወአኃውየ ላዕሌየ ወላዕለ ዝንቱ መሥዋዕት</a:t>
            </a:r>
            <a:r>
              <a:rPr lang="am-ET" sz="49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9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2501" b="1" dirty="0">
              <a:solidFill>
                <a:schemeClr val="bg1"/>
              </a:solidFill>
            </a:endParaRPr>
          </a:p>
          <a:p>
            <a:pPr lvl="1"/>
            <a:r>
              <a:rPr lang="am-ET" sz="4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አባቶቼና ወንድሞቼ በእኔ ላይ በመሥዋዕቱም ላይ ጸልዩ።</a:t>
            </a:r>
            <a:endParaRPr lang="en-US" sz="4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Rectangle 8">
            <a:extLst>
              <a:ext uri="{FF2B5EF4-FFF2-40B4-BE49-F238E27FC236}">
                <a16:creationId xmlns:a16="http://schemas.microsoft.com/office/drawing/2014/main" id="{2F4E0B76-C4C6-4F11-05A7-7A54DEB7E18F}"/>
              </a:ext>
            </a:extLst>
          </p:cNvPr>
          <p:cNvSpPr/>
          <p:nvPr/>
        </p:nvSpPr>
        <p:spPr>
          <a:xfrm>
            <a:off x="434180" y="4415255"/>
            <a:ext cx="11396227" cy="1446550"/>
          </a:xfrm>
          <a:prstGeom prst="rect">
            <a:avLst/>
          </a:prstGeom>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fathers and my brothers, pray for me and for this sacrifice.</a:t>
            </a:r>
            <a:endPar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127476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28F25B-7720-6AA2-77CE-349B3234F17E}"/>
              </a:ext>
            </a:extLst>
          </p:cNvPr>
          <p:cNvSpPr>
            <a:spLocks noGrp="1"/>
          </p:cNvSpPr>
          <p:nvPr>
            <p:ph type="sldNum" sz="quarter" idx="12"/>
          </p:nvPr>
        </p:nvSpPr>
        <p:spPr>
          <a:xfrm>
            <a:off x="8001000" y="6321716"/>
            <a:ext cx="2057400" cy="365125"/>
          </a:xfrm>
          <a:prstGeom prst="rect">
            <a:avLst/>
          </a:prstGeom>
        </p:spPr>
        <p:txBody>
          <a:bodyPr/>
          <a:lstStyle/>
          <a:p>
            <a:fld id="{D1A93F9C-F3AE-4C08-8BCA-376713F07AA1}" type="slidenum">
              <a:rPr lang="en-US" smtClean="0"/>
              <a:pPr/>
              <a:t>19</a:t>
            </a:fld>
            <a:endParaRPr lang="en-US"/>
          </a:p>
        </p:txBody>
      </p:sp>
      <p:sp>
        <p:nvSpPr>
          <p:cNvPr id="8" name="Title 2">
            <a:extLst>
              <a:ext uri="{FF2B5EF4-FFF2-40B4-BE49-F238E27FC236}">
                <a16:creationId xmlns:a16="http://schemas.microsoft.com/office/drawing/2014/main" id="{E8A3D83D-9EAA-CA52-155A-8939CB429344}"/>
              </a:ext>
            </a:extLst>
          </p:cNvPr>
          <p:cNvSpPr txBox="1">
            <a:spLocks/>
          </p:cNvSpPr>
          <p:nvPr/>
        </p:nvSpPr>
        <p:spPr>
          <a:xfrm>
            <a:off x="208376" y="47991"/>
            <a:ext cx="11613989" cy="2305485"/>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Priest</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ይስማዕከ ኵሎ ዘሰአልከ ወይትወከፍ መሥዋዕ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ወቍርባነከ ከመ መሥዋዕተ መልከ ጼዴቅ ወአሮን ወዘካርያስ ካህናተ ቤተ ክርስቲያኑ ለበኵር። አቡነ ዘበሰማያት...</a:t>
            </a:r>
          </a:p>
        </p:txBody>
      </p:sp>
      <p:sp>
        <p:nvSpPr>
          <p:cNvPr id="9" name="Rectangle 8">
            <a:extLst>
              <a:ext uri="{FF2B5EF4-FFF2-40B4-BE49-F238E27FC236}">
                <a16:creationId xmlns:a16="http://schemas.microsoft.com/office/drawing/2014/main" id="{A03A4E3C-474B-99B8-B319-686078F7D449}"/>
              </a:ext>
            </a:extLst>
          </p:cNvPr>
          <p:cNvSpPr/>
          <p:nvPr/>
        </p:nvSpPr>
        <p:spPr>
          <a:xfrm>
            <a:off x="208376" y="4388845"/>
            <a:ext cx="11541401" cy="1499449"/>
          </a:xfrm>
          <a:prstGeom prst="rect">
            <a:avLst/>
          </a:prstGeom>
        </p:spPr>
        <p:txBody>
          <a:bodyPr wrap="square">
            <a:spAutoFit/>
          </a:bodyPr>
          <a:lstStyle/>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God hear you in all that you have asked and accept your sacrifice and offering like the sacrifice of Melchizedek and Aaron and Zacharias, the priests of the church of the firstborn. </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3048"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ur</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Father… </a:t>
            </a:r>
            <a:endParaRPr lang="am-ET" sz="3048"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1" name="TextBox 10">
            <a:extLst>
              <a:ext uri="{FF2B5EF4-FFF2-40B4-BE49-F238E27FC236}">
                <a16:creationId xmlns:a16="http://schemas.microsoft.com/office/drawing/2014/main" id="{DA2BF95E-AF86-3BCD-0A52-6FFEE4B9B730}"/>
              </a:ext>
            </a:extLst>
          </p:cNvPr>
          <p:cNvSpPr txBox="1"/>
          <p:nvPr/>
        </p:nvSpPr>
        <p:spPr>
          <a:xfrm>
            <a:off x="208376" y="2326742"/>
            <a:ext cx="11541402" cy="2062103"/>
          </a:xfrm>
          <a:prstGeom prst="rect">
            <a:avLst/>
          </a:prstGeom>
          <a:noFill/>
        </p:spPr>
        <p:txBody>
          <a:bodyPr wrap="square">
            <a:spAutoFit/>
          </a:bodyPr>
          <a:lstStyle/>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የለመንከውን ሁሉ ይስማህ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በኵር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ክርስቲያ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ካህናቱ የሚሆኑ የመልከ ጼዴቅንና የአሮንን የዘካርያስንም መሥዋዕት እንደተቀበለ መሥዋዕትህን ቍርባንህንም ይቀበልልህ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 ሆይ...</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66475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57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6137" y="1156922"/>
            <a:ext cx="11976926" cy="1854675"/>
          </a:xfrm>
          <a:prstGeom prst="rect">
            <a:avLst/>
          </a:prstGeom>
        </p:spPr>
        <p:txBody>
          <a:bodyPr vert="horz" wrap="square" lIns="0" tIns="7938" rIns="0" bIns="0" rtlCol="0">
            <a:spAutoFit/>
          </a:bodyPr>
          <a:lstStyle/>
          <a:p>
            <a:pPr marL="7938">
              <a:tabLst>
                <a:tab pos="1130741" algn="l"/>
                <a:tab pos="1472862" algn="l"/>
                <a:tab pos="2241637" algn="l"/>
                <a:tab pos="3038992" algn="l"/>
                <a:tab pos="4261415" algn="l"/>
              </a:tabLst>
            </a:pP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ተዘከረኒ</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አቡየ</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ቀሲስ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በጸሎትከ</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TextBox 3">
            <a:extLst>
              <a:ext uri="{FF2B5EF4-FFF2-40B4-BE49-F238E27FC236}">
                <a16:creationId xmlns:a16="http://schemas.microsoft.com/office/drawing/2014/main" id="{8BC6799E-0ED6-1EC7-5828-8CDCD260DBC8}"/>
              </a:ext>
            </a:extLst>
          </p:cNvPr>
          <p:cNvSpPr txBox="1"/>
          <p:nvPr/>
        </p:nvSpPr>
        <p:spPr>
          <a:xfrm>
            <a:off x="1752600" y="419669"/>
            <a:ext cx="4572000" cy="737253"/>
          </a:xfrm>
          <a:prstGeom prst="rect">
            <a:avLst/>
          </a:prstGeom>
          <a:noFill/>
        </p:spPr>
        <p:txBody>
          <a:bodyPr wrap="square">
            <a:spAutoFit/>
          </a:bodyPr>
          <a:lstStyle/>
          <a:p>
            <a:pPr marL="7938">
              <a:spcBef>
                <a:spcPts val="63"/>
              </a:spcBef>
              <a:tabLst>
                <a:tab pos="706069" algn="l"/>
              </a:tabLst>
            </a:pPr>
            <a:r>
              <a:rPr lang="am-ET" sz="4191" b="1" u="sng" spc="-91" dirty="0">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191" b="1" u="sng" spc="-91" dirty="0">
                <a:solidFill>
                  <a:schemeClr val="bg1"/>
                </a:solidFill>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191" b="1" u="sng" spc="71" dirty="0">
                <a:solidFill>
                  <a:srgbClr val="00B0F0"/>
                </a:solidFill>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BD8DC1DA-D591-6A40-AADF-1E5818D07031}"/>
              </a:ext>
            </a:extLst>
          </p:cNvPr>
          <p:cNvSpPr txBox="1"/>
          <p:nvPr/>
        </p:nvSpPr>
        <p:spPr>
          <a:xfrm>
            <a:off x="215074" y="4678741"/>
            <a:ext cx="11396225" cy="1569660"/>
          </a:xfrm>
          <a:prstGeom prst="rect">
            <a:avLst/>
          </a:prstGeom>
          <a:noFill/>
        </p:spPr>
        <p:txBody>
          <a:bodyPr wrap="square">
            <a:spAutoFit/>
          </a:bodyPr>
          <a:lstStyle/>
          <a:p>
            <a:r>
              <a:rPr lang="en-US" sz="4800" b="1" spc="1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ember </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 </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US" sz="480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ther </a:t>
            </a:r>
            <a:r>
              <a:rPr lang="en-US" sz="48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800" b="1" spc="-12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US" sz="48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 </a:t>
            </a:r>
            <a:r>
              <a:rPr lang="en-US" sz="480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a:t>
            </a:r>
            <a:r>
              <a:rPr lang="en-US" sz="48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4800" b="1" spc="-9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800" b="1" spc="-7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lang="en-US" sz="4800" b="1" spc="-1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 </a:t>
            </a:r>
            <a:r>
              <a:rPr lang="en-US" sz="4800" b="1" spc="-7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US" sz="4800" b="1" spc="-9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ly </a:t>
            </a:r>
            <a:r>
              <a:rPr lang="en-US" sz="48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800" b="1" spc="-12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aye</a:t>
            </a:r>
            <a:r>
              <a:rPr lang="en-US" sz="48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48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TextBox 7">
            <a:extLst>
              <a:ext uri="{FF2B5EF4-FFF2-40B4-BE49-F238E27FC236}">
                <a16:creationId xmlns:a16="http://schemas.microsoft.com/office/drawing/2014/main" id="{11F79627-B9BC-BE88-1C21-524F45DF1B62}"/>
              </a:ext>
            </a:extLst>
          </p:cNvPr>
          <p:cNvSpPr txBox="1"/>
          <p:nvPr/>
        </p:nvSpPr>
        <p:spPr>
          <a:xfrm>
            <a:off x="215074" y="3232191"/>
            <a:ext cx="11396225" cy="1569660"/>
          </a:xfrm>
          <a:prstGeom prst="rect">
            <a:avLst/>
          </a:prstGeom>
          <a:noFill/>
        </p:spPr>
        <p:txBody>
          <a:bodyPr wrap="square">
            <a:spAutoFit/>
          </a:bodyPr>
          <a:lstStyle/>
          <a:p>
            <a:pPr marL="7938" marR="3175">
              <a:tabLst>
                <a:tab pos="783065" algn="l"/>
                <a:tab pos="1403406" algn="l"/>
                <a:tab pos="1597485" algn="l"/>
                <a:tab pos="2227351" algn="l"/>
                <a:tab pos="2450403" algn="l"/>
                <a:tab pos="2761565" algn="l"/>
                <a:tab pos="3652188" algn="l"/>
                <a:tab pos="3729581" algn="l"/>
                <a:tab pos="4591628" algn="l"/>
                <a:tab pos="4947242" algn="l"/>
                <a:tab pos="4961529" algn="l"/>
                <a:tab pos="5673155" algn="l"/>
                <a:tab pos="6353426" algn="l"/>
              </a:tabLst>
            </a:pP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ቄሱ</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አባቴ</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በምትሆን</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በጸሎ</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ትህ</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አስበኝ።</a:t>
            </a:r>
          </a:p>
        </p:txBody>
      </p:sp>
      <p:sp>
        <p:nvSpPr>
          <p:cNvPr id="12" name="Slide Number Placeholder 1">
            <a:extLst>
              <a:ext uri="{FF2B5EF4-FFF2-40B4-BE49-F238E27FC236}">
                <a16:creationId xmlns:a16="http://schemas.microsoft.com/office/drawing/2014/main" id="{6247D079-5871-41AE-88B3-7C40E5CDB28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a:t>
            </a:fld>
            <a:endParaRPr lang="en-US" dirty="0"/>
          </a:p>
        </p:txBody>
      </p:sp>
    </p:spTree>
    <p:extLst>
      <p:ext uri="{BB962C8B-B14F-4D97-AF65-F5344CB8AC3E}">
        <p14:creationId xmlns:p14="http://schemas.microsoft.com/office/powerpoint/2010/main" val="2163569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152400"/>
            <a:ext cx="11831751" cy="6200865"/>
          </a:xfrm>
          <a:prstGeom prst="rect">
            <a:avLst/>
          </a:prstGeom>
        </p:spPr>
        <p:txBody>
          <a:bodyPr vert="horz" wrap="square" lIns="0" tIns="7938" rIns="0" bIns="0"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725516">
              <a:tabLst>
                <a:tab pos="1442301" algn="l"/>
                <a:tab pos="1770133" algn="l"/>
                <a:tab pos="2414286" algn="l"/>
                <a:tab pos="2732196" algn="l"/>
                <a:tab pos="3158059" algn="l"/>
                <a:tab pos="4025265" algn="l"/>
                <a:tab pos="4168145" algn="l"/>
                <a:tab pos="5146084" algn="l"/>
                <a:tab pos="5550119" algn="l"/>
                <a:tab pos="5796984" algn="l"/>
              </a:tabLst>
            </a:pPr>
            <a:r>
              <a:rPr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ዕቀባ</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ለክህነትከ</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ወይትወከፍ</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ሥዋዕተከ</a:t>
            </a:r>
            <a:r>
              <a:rPr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ወቍርባነከ</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በብሩህ</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ገጽ</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ሥመር</a:t>
            </a: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2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ታድኅነኒ</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572"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25"/>
              </a:spcBef>
            </a:pPr>
            <a:endParaRPr sz="1334" baseline="-25000" dirty="0">
              <a:latin typeface="Ebrima"/>
              <a:cs typeface="Ebrima"/>
            </a:endParaRPr>
          </a:p>
          <a:p>
            <a:pPr marL="7938" marR="325847">
              <a:spcBef>
                <a:spcPts val="3"/>
              </a:spcBef>
              <a:tabLst>
                <a:tab pos="787034" algn="l"/>
                <a:tab pos="1722506" algn="l"/>
                <a:tab pos="1770133" algn="l"/>
                <a:tab pos="1804265" algn="l"/>
                <a:tab pos="2725846" algn="l"/>
                <a:tab pos="3056059" algn="l"/>
                <a:tab pos="3269585" algn="l"/>
                <a:tab pos="4635683" algn="l"/>
                <a:tab pos="4736493" algn="l"/>
                <a:tab pos="5037733" algn="l"/>
                <a:tab pos="5862473" algn="l"/>
                <a:tab pos="6561793" algn="l"/>
              </a:tabLst>
            </a:pP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ክህነትህን</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ይጠብቃት</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መሥዋዕትህንና</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ቊርባንህንም</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በቡሩ</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ገጽ</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ይቀበልልህ</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እኔን</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ታድነኝ</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ማዳንን</a:t>
            </a:r>
            <a:r>
              <a:rPr lang="am-ET"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ውደድ</a:t>
            </a:r>
            <a:r>
              <a:rPr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28"/>
              </a:spcBef>
            </a:pPr>
            <a:endParaRPr sz="381" dirty="0">
              <a:latin typeface="Ebrima"/>
              <a:cs typeface="Ebrima"/>
            </a:endParaRPr>
          </a:p>
          <a:p>
            <a:pPr marL="7938" marR="3175">
              <a:tabLst>
                <a:tab pos="638200" algn="l"/>
                <a:tab pos="655267" algn="l"/>
                <a:tab pos="817991" algn="l"/>
                <a:tab pos="1204564" algn="l"/>
                <a:tab pos="1383957" algn="l"/>
                <a:tab pos="1758225" algn="l"/>
                <a:tab pos="1964609" algn="l"/>
                <a:tab pos="2159482" algn="l"/>
                <a:tab pos="2421826" algn="l"/>
                <a:tab pos="2727433" algn="l"/>
                <a:tab pos="2871504" algn="l"/>
                <a:tab pos="3975654" algn="l"/>
                <a:tab pos="4380879" algn="l"/>
                <a:tab pos="5012332" algn="l"/>
                <a:tab pos="5874776" algn="l"/>
                <a:tab pos="6015672" algn="l"/>
                <a:tab pos="6376049" algn="l"/>
                <a:tab pos="6727694" algn="l"/>
              </a:tabLst>
            </a:pP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keep</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priesthood</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accept</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sacrifice  and	offering</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gracious</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countenance.</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pleased, </a:t>
            </a:r>
            <a:r>
              <a:rPr sz="3600" b="1" u="sng" spc="-14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Lord,to</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save</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me.</a:t>
            </a:r>
            <a:r>
              <a:rPr lang="en-US"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(3)</a:t>
            </a:r>
            <a:endPar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AA9EABAB-1A7F-0E9C-09C5-F53483D3323A}"/>
              </a:ext>
            </a:extLst>
          </p:cNvPr>
          <p:cNvSpPr txBox="1">
            <a:spLocks/>
          </p:cNvSpPr>
          <p:nvPr/>
        </p:nvSpPr>
        <p:spPr>
          <a:xfrm>
            <a:off x="8382000" y="63246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22</a:t>
            </a:fld>
            <a:endParaRPr lang="en-US" dirty="0"/>
          </a:p>
        </p:txBody>
      </p:sp>
    </p:spTree>
    <p:extLst>
      <p:ext uri="{BB962C8B-B14F-4D97-AF65-F5344CB8AC3E}">
        <p14:creationId xmlns:p14="http://schemas.microsoft.com/office/powerpoint/2010/main" val="999102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835" y="60040"/>
            <a:ext cx="11074485" cy="3385542"/>
          </a:xfrm>
          <a:prstGeom prst="rect">
            <a:avLst/>
          </a:prstGeom>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አብ ቅዱስ። </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ወልድ ቅዱስ። </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ውእቱ መንፈስ ቅዱስ።</a:t>
            </a:r>
          </a:p>
        </p:txBody>
      </p:sp>
      <p:sp>
        <p:nvSpPr>
          <p:cNvPr id="5" name="TextBox 4">
            <a:extLst>
              <a:ext uri="{FF2B5EF4-FFF2-40B4-BE49-F238E27FC236}">
                <a16:creationId xmlns:a16="http://schemas.microsoft.com/office/drawing/2014/main" id="{FF9D8ED9-3B3D-BF4F-D0A5-1501FFD48A41}"/>
              </a:ext>
            </a:extLst>
          </p:cNvPr>
          <p:cNvSpPr txBox="1"/>
          <p:nvPr/>
        </p:nvSpPr>
        <p:spPr>
          <a:xfrm>
            <a:off x="340199" y="3677080"/>
            <a:ext cx="6601980" cy="2554545"/>
          </a:xfrm>
          <a:prstGeom prst="rect">
            <a:avLst/>
          </a:prstGeom>
          <a:noFill/>
        </p:spPr>
        <p:txBody>
          <a:bodyPr wrap="square">
            <a:spAutoFit/>
          </a:bodyPr>
          <a:lstStyle/>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አብ ቅዱስ ነው።</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ወልድ ቅዱስ ነው።</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መንፈስ ቅዱስም ቅዱስ ነው።</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a16="http://schemas.microsoft.com/office/drawing/2014/main" id="{37B618E1-C944-BFFD-36E3-D2FFF127CEE8}"/>
              </a:ext>
            </a:extLst>
          </p:cNvPr>
          <p:cNvSpPr/>
          <p:nvPr/>
        </p:nvSpPr>
        <p:spPr>
          <a:xfrm>
            <a:off x="6456926" y="3445582"/>
            <a:ext cx="5468186" cy="3416320"/>
          </a:xfrm>
          <a:prstGeom prst="rect">
            <a:avLst/>
          </a:prstGeom>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Father.</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Slide Number Placeholder 1">
            <a:extLst>
              <a:ext uri="{FF2B5EF4-FFF2-40B4-BE49-F238E27FC236}">
                <a16:creationId xmlns:a16="http://schemas.microsoft.com/office/drawing/2014/main" id="{047F975F-C665-5544-DDA8-7A4C444A857D}"/>
              </a:ext>
            </a:extLst>
          </p:cNvPr>
          <p:cNvSpPr txBox="1">
            <a:spLocks/>
          </p:cNvSpPr>
          <p:nvPr/>
        </p:nvSpPr>
        <p:spPr>
          <a:xfrm>
            <a:off x="83820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23</a:t>
            </a:fld>
            <a:endParaRPr lang="en-US" dirty="0"/>
          </a:p>
        </p:txBody>
      </p:sp>
    </p:spTree>
    <p:extLst>
      <p:ext uri="{BB962C8B-B14F-4D97-AF65-F5344CB8AC3E}">
        <p14:creationId xmlns:p14="http://schemas.microsoft.com/office/powerpoint/2010/main" val="1033086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18655C-75B7-47E3-8612-D227ADA55EEE}"/>
              </a:ext>
            </a:extLst>
          </p:cNvPr>
          <p:cNvSpPr/>
          <p:nvPr/>
        </p:nvSpPr>
        <p:spPr>
          <a:xfrm>
            <a:off x="216418" y="158899"/>
            <a:ext cx="11613989" cy="4370427"/>
          </a:xfrm>
          <a:prstGeom prst="rect">
            <a:avLst/>
          </a:prstGeom>
        </p:spPr>
        <p:txBody>
          <a:bodyPr wrap="square">
            <a:spAutoFit/>
          </a:bodyPr>
          <a:lstStyle/>
          <a:p>
            <a:r>
              <a:rPr lang="am-ET" sz="36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1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በአማን አብ ቅዱስ በአማን ወልድ ቅዱስ በአማን ውእቱ መንፈስ ቅዱስ።</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በእውነት ቅዱስ ነው፤ ወልድም በእውነት ቅዱስ ነው፤ መንፈስ ቅዱስም በእውነት ቅዱስ ነው።</a:t>
            </a:r>
          </a:p>
        </p:txBody>
      </p:sp>
      <p:sp>
        <p:nvSpPr>
          <p:cNvPr id="3" name="Rectangle 2">
            <a:extLst>
              <a:ext uri="{FF2B5EF4-FFF2-40B4-BE49-F238E27FC236}">
                <a16:creationId xmlns:a16="http://schemas.microsoft.com/office/drawing/2014/main" id="{6957168C-9EB5-0A56-32ED-287967BCB4AD}"/>
              </a:ext>
            </a:extLst>
          </p:cNvPr>
          <p:cNvSpPr/>
          <p:nvPr/>
        </p:nvSpPr>
        <p:spPr>
          <a:xfrm>
            <a:off x="506768" y="4724401"/>
            <a:ext cx="11468814" cy="2123658"/>
          </a:xfrm>
          <a:prstGeom prst="rect">
            <a:avLst/>
          </a:prstGeom>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Truly the Father is Holy, truly the Son is Holy, truly the Holy Spirit is Holy.</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a16="http://schemas.microsoft.com/office/drawing/2014/main" id="{BBE223AA-5696-541D-5E76-62141F042FC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24</a:t>
            </a:fld>
            <a:endParaRPr lang="en-US" dirty="0"/>
          </a:p>
        </p:txBody>
      </p:sp>
    </p:spTree>
    <p:extLst>
      <p:ext uri="{BB962C8B-B14F-4D97-AF65-F5344CB8AC3E}">
        <p14:creationId xmlns:p14="http://schemas.microsoft.com/office/powerpoint/2010/main" val="630014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831" y="54082"/>
            <a:ext cx="12194688" cy="6366679"/>
          </a:xfrm>
          <a:prstGeom prst="rect">
            <a:avLst/>
          </a:prstGeom>
        </p:spPr>
        <p:txBody>
          <a:bodyPr wrap="square">
            <a:spAutoFit/>
          </a:bodyPr>
          <a:lstStyle/>
          <a:p>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ሰብሕዎ ለእግዚአብሔር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አሕዛብ</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ምእመናን ሁላችሁም እግዚአብሔርን</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Praise the Lord, all ye nations.</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2400" b="1" i="1" dirty="0">
              <a:solidFill>
                <a:srgbClr val="00B0F0"/>
              </a:solidFill>
            </a:endParaRPr>
          </a:p>
          <a:p>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6000" b="1" dirty="0"/>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ወይሴብሕዎ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ሎሙ ሕዝብ</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 ሁሉ ያመሰግኑታል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Praise Him, all ye people.</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8FBEB410-0449-139D-5FB5-AF813229B1AB}"/>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25</a:t>
            </a:fld>
            <a:endParaRPr lang="en-US" dirty="0"/>
          </a:p>
        </p:txBody>
      </p:sp>
    </p:spTree>
    <p:extLst>
      <p:ext uri="{BB962C8B-B14F-4D97-AF65-F5344CB8AC3E}">
        <p14:creationId xmlns:p14="http://schemas.microsoft.com/office/powerpoint/2010/main" val="1087878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593" y="190665"/>
            <a:ext cx="11396227" cy="6555641"/>
          </a:xfrm>
          <a:prstGeom prst="rect">
            <a:avLst/>
          </a:prstGeom>
        </p:spPr>
        <p:txBody>
          <a:bodyPr wrap="square">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ጸ</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ምሕረቱ ላዕሌነ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600" b="1" dirty="0"/>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ምሕረቱ በእኛ ላይ ጸንታለችና</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His merciful kindness is great toward us.</a:t>
            </a:r>
          </a:p>
          <a:p>
            <a:pPr lvl="1"/>
            <a:endParaRPr lang="am-ET" sz="1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ጽድቁሰ ለእግዚአብሔር ይሄሉ ለዓለም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ቸርነት ለዘለዓለም ጸንቶ ይኖራልና።</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 Truth of the Lord endure</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forever.</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1">
            <a:extLst>
              <a:ext uri="{FF2B5EF4-FFF2-40B4-BE49-F238E27FC236}">
                <a16:creationId xmlns:a16="http://schemas.microsoft.com/office/drawing/2014/main" id="{178F0C27-075A-679B-6776-9E1EB6D6760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26</a:t>
            </a:fld>
            <a:endParaRPr lang="en-US" dirty="0"/>
          </a:p>
        </p:txBody>
      </p:sp>
    </p:spTree>
    <p:extLst>
      <p:ext uri="{BB962C8B-B14F-4D97-AF65-F5344CB8AC3E}">
        <p14:creationId xmlns:p14="http://schemas.microsoft.com/office/powerpoint/2010/main" val="3379312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53349" y="2284370"/>
            <a:ext cx="184731" cy="248209"/>
          </a:xfrm>
          <a:prstGeom prst="rect">
            <a:avLst/>
          </a:prstGeom>
          <a:noFill/>
        </p:spPr>
        <p:txBody>
          <a:bodyPr wrap="none" rtlCol="0">
            <a:spAutoFit/>
          </a:bodyPr>
          <a:lstStyle/>
          <a:p>
            <a:endParaRPr lang="en-US" sz="1013" dirty="0"/>
          </a:p>
        </p:txBody>
      </p:sp>
      <p:sp>
        <p:nvSpPr>
          <p:cNvPr id="3" name="Rectangle 2"/>
          <p:cNvSpPr/>
          <p:nvPr/>
        </p:nvSpPr>
        <p:spPr>
          <a:xfrm>
            <a:off x="361593" y="352937"/>
            <a:ext cx="11396227" cy="4975978"/>
          </a:xfrm>
          <a:prstGeom prst="rect">
            <a:avLst/>
          </a:prstGeom>
        </p:spPr>
        <p:txBody>
          <a:bodyPr wrap="square">
            <a:spAutoFit/>
          </a:bodyPr>
          <a:lstStyle/>
          <a:p>
            <a:r>
              <a:rPr lang="am-ET"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rPr>
              <a:t>ካህኑን  በመከተል </a:t>
            </a:r>
            <a:r>
              <a:rPr lang="en-US" sz="4191" b="1" dirty="0">
                <a:solidFill>
                  <a:srgbClr val="00B0F0"/>
                </a:solidFill>
              </a:rPr>
              <a:t>ሕ</a:t>
            </a:r>
            <a:r>
              <a:rPr lang="am-ET" sz="4191" b="1" dirty="0">
                <a:solidFill>
                  <a:srgbClr val="00B0F0"/>
                </a:solidFill>
              </a:rPr>
              <a:t>ዝቡ ይ</a:t>
            </a:r>
            <a:r>
              <a:rPr lang="en-US" sz="4191" b="1" dirty="0" err="1">
                <a:solidFill>
                  <a:srgbClr val="00B0F0"/>
                </a:solidFill>
              </a:rPr>
              <a:t>ቀብሉ</a:t>
            </a:r>
            <a:r>
              <a:rPr lang="en-US" sz="4191" b="1" dirty="0">
                <a:solidFill>
                  <a:srgbClr val="00B0F0"/>
                </a:solidFill>
              </a:rPr>
              <a:t>፤</a:t>
            </a:r>
            <a:r>
              <a:rPr lang="en-AE" sz="4191" b="1" dirty="0">
                <a:solidFill>
                  <a:srgbClr val="00B0F0"/>
                </a:solidFill>
              </a:rPr>
              <a:t>)</a:t>
            </a:r>
            <a:endParaRPr lang="am-ET" sz="4191" b="1" dirty="0">
              <a:solidFill>
                <a:srgbClr val="00B0F0"/>
              </a:solidFill>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ለአብ ወወልድ ወመንፈስ ቅዱስ።</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 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 ይገባል።</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 Father and to the Son and to the Holy Spirit.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5" name="Slide Number Placeholder 1">
            <a:extLst>
              <a:ext uri="{FF2B5EF4-FFF2-40B4-BE49-F238E27FC236}">
                <a16:creationId xmlns:a16="http://schemas.microsoft.com/office/drawing/2014/main" id="{7D4703CE-7FA3-16FE-CEA3-B13997C9B44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27</a:t>
            </a:fld>
            <a:endParaRPr lang="en-US" dirty="0"/>
          </a:p>
        </p:txBody>
      </p:sp>
    </p:spTree>
    <p:extLst>
      <p:ext uri="{BB962C8B-B14F-4D97-AF65-F5344CB8AC3E}">
        <p14:creationId xmlns:p14="http://schemas.microsoft.com/office/powerpoint/2010/main" val="770385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349909"/>
            <a:ext cx="12339863" cy="6138475"/>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sz="381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srgbClr val="00B0F0"/>
                </a:solidFill>
                <a:latin typeface="Nyala" panose="02000504070300020003" pitchFamily="2" charset="0"/>
              </a:rPr>
              <a:t>ካህኑን በመከተል </a:t>
            </a:r>
            <a:r>
              <a:rPr lang="en-US" sz="3810" b="1" dirty="0">
                <a:solidFill>
                  <a:srgbClr val="00B0F0"/>
                </a:solidFill>
                <a:latin typeface="Nyala" panose="02000504070300020003" pitchFamily="2" charset="0"/>
              </a:rPr>
              <a:t>ሕ</a:t>
            </a:r>
            <a:r>
              <a:rPr lang="am-ET" sz="3810" b="1" dirty="0">
                <a:solidFill>
                  <a:srgbClr val="00B0F0"/>
                </a:solidFill>
                <a:latin typeface="Nyala" panose="02000504070300020003" pitchFamily="2" charset="0"/>
              </a:rPr>
              <a:t>ዝቡ </a:t>
            </a:r>
            <a:r>
              <a:rPr lang="en-US" sz="3810" b="1" dirty="0" err="1">
                <a:solidFill>
                  <a:srgbClr val="00B0F0"/>
                </a:solidFill>
                <a:latin typeface="Nyala" panose="02000504070300020003" pitchFamily="2" charset="0"/>
              </a:rPr>
              <a:t>ይቀበሉ</a:t>
            </a:r>
            <a:r>
              <a:rPr lang="en-US" sz="3810" b="1" dirty="0">
                <a:solidFill>
                  <a:srgbClr val="00B0F0"/>
                </a:solidFill>
                <a:latin typeface="Nyala" panose="02000504070300020003" pitchFamily="2" charset="0"/>
              </a:rPr>
              <a:t>፤</a:t>
            </a:r>
            <a:r>
              <a:rPr lang="en-AE" sz="3810" b="1" dirty="0">
                <a:solidFill>
                  <a:srgbClr val="00B0F0"/>
                </a:solidFill>
                <a:latin typeface="Calibri" panose="020F0502020204030204"/>
              </a:rPr>
              <a:t>)</a:t>
            </a:r>
          </a:p>
          <a:p>
            <a:pPr defTabSz="914436">
              <a:defRPr/>
            </a:pPr>
            <a:endParaRPr lang="en-AE" sz="3810" b="1" u="sng" dirty="0">
              <a:latin typeface="Calibri" panose="020F0502020204030204"/>
            </a:endParaRPr>
          </a:p>
          <a:p>
            <a:pPr defTabSz="914436">
              <a:defRPr/>
            </a:pP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 ወዘልፈኒ ወለዓለም ዓለም አሜን </a:t>
            </a: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a:t>
            </a:r>
            <a:endParaRPr lang="en-AE"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ለዘለዓለሙ አሜን፤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Both now and ever and world without end Amen. Halleluia.</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US" b="1" u="sng" dirty="0">
              <a:solidFill>
                <a:srgbClr val="00B0F0"/>
              </a:solidFill>
            </a:endParaRPr>
          </a:p>
        </p:txBody>
      </p:sp>
      <p:sp>
        <p:nvSpPr>
          <p:cNvPr id="5" name="Slide Number Placeholder 1">
            <a:extLst>
              <a:ext uri="{FF2B5EF4-FFF2-40B4-BE49-F238E27FC236}">
                <a16:creationId xmlns:a16="http://schemas.microsoft.com/office/drawing/2014/main" id="{252C6246-C907-62C0-0340-CA81379F2224}"/>
              </a:ext>
            </a:extLst>
          </p:cNvPr>
          <p:cNvSpPr txBox="1">
            <a:spLocks/>
          </p:cNvSpPr>
          <p:nvPr/>
        </p:nvSpPr>
        <p:spPr>
          <a:xfrm>
            <a:off x="8077200" y="62642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28</a:t>
            </a:fld>
            <a:endParaRPr lang="en-US" dirty="0"/>
          </a:p>
        </p:txBody>
      </p:sp>
    </p:spTree>
    <p:extLst>
      <p:ext uri="{BB962C8B-B14F-4D97-AF65-F5344CB8AC3E}">
        <p14:creationId xmlns:p14="http://schemas.microsoft.com/office/powerpoint/2010/main" val="4068224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527749"/>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29</a:t>
            </a:fld>
            <a:endParaRPr lang="en-US" dirty="0"/>
          </a:p>
        </p:txBody>
      </p:sp>
    </p:spTree>
    <p:extLst>
      <p:ext uri="{BB962C8B-B14F-4D97-AF65-F5344CB8AC3E}">
        <p14:creationId xmlns:p14="http://schemas.microsoft.com/office/powerpoint/2010/main" val="2347080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30</a:t>
            </a:fld>
            <a:endParaRPr lang="en-US" dirty="0"/>
          </a:p>
        </p:txBody>
      </p:sp>
    </p:spTree>
    <p:extLst>
      <p:ext uri="{BB962C8B-B14F-4D97-AF65-F5344CB8AC3E}">
        <p14:creationId xmlns:p14="http://schemas.microsoft.com/office/powerpoint/2010/main" val="3437056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1593" y="1143001"/>
            <a:ext cx="11613989" cy="4363294"/>
          </a:xfrm>
          <a:prstGeom prst="rect">
            <a:avLst/>
          </a:prstGeom>
        </p:spPr>
        <p:txBody>
          <a:bodyPr vert="horz" wrap="square" lIns="0" tIns="7541" rIns="0" bIns="0" rtlCol="0">
            <a:spAutoFit/>
          </a:bodyPr>
          <a:lstStyle/>
          <a:p>
            <a:pPr marL="841408" marR="830296" indent="794">
              <a:lnSpc>
                <a:spcPct val="149800"/>
              </a:lnSpc>
              <a:spcBef>
                <a:spcPts val="59"/>
              </a:spcBef>
              <a:tabLst>
                <a:tab pos="1802280" algn="l"/>
                <a:tab pos="1962625" algn="l"/>
                <a:tab pos="3109242" algn="l"/>
                <a:tab pos="3265617" algn="l"/>
                <a:tab pos="4247523" algn="l"/>
                <a:tab pos="4633699" algn="l"/>
              </a:tabLst>
            </a:pP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ጸሎተ</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አኰቴት</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ዘቅዱስ</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ባስልዮስ</a:t>
            </a:r>
            <a:r>
              <a:rPr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የቅዱስ</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ባስልዮስ</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የምስጋና</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ጸሎት</a:t>
            </a:r>
            <a:r>
              <a:rPr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spcBef>
                <a:spcPts val="1525"/>
              </a:spcBef>
              <a:tabLst>
                <a:tab pos="736629" algn="l"/>
                <a:tab pos="1991598" algn="l"/>
                <a:tab pos="2431352" algn="l"/>
                <a:tab pos="4668625" algn="l"/>
                <a:tab pos="5109571" algn="l"/>
                <a:tab pos="5678315" algn="l"/>
              </a:tabLst>
            </a:pPr>
            <a:r>
              <a:rPr sz="5144"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5144"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a:t>
            </a:r>
            <a:r>
              <a:rPr lang="en-AE" sz="5144"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en-AE"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Thanksgiving”</a:t>
            </a:r>
            <a:r>
              <a:rPr lang="en-AE" sz="5144"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spcBef>
                <a:spcPts val="1525"/>
              </a:spcBef>
              <a:tabLst>
                <a:tab pos="736629" algn="l"/>
                <a:tab pos="1991598" algn="l"/>
                <a:tab pos="2431352" algn="l"/>
                <a:tab pos="4668625" algn="l"/>
                <a:tab pos="5109571" algn="l"/>
                <a:tab pos="5678315" algn="l"/>
              </a:tabLst>
            </a:pPr>
            <a:r>
              <a:rPr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 </a:t>
            </a:r>
            <a:r>
              <a:rPr sz="5144" b="1" spc="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t>
            </a:r>
            <a:r>
              <a:rPr sz="5144" b="1" spc="19"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Basil</a:t>
            </a:r>
            <a:r>
              <a:rPr sz="5144" b="1" spc="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51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78C9D384-DAA2-F3BD-D014-A8B1CFF19510}"/>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31</a:t>
            </a:fld>
            <a:endParaRPr lang="en-US" dirty="0"/>
          </a:p>
        </p:txBody>
      </p:sp>
    </p:spTree>
    <p:extLst>
      <p:ext uri="{BB962C8B-B14F-4D97-AF65-F5344CB8AC3E}">
        <p14:creationId xmlns:p14="http://schemas.microsoft.com/office/powerpoint/2010/main" val="24794641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0"/>
            <a:ext cx="11759164" cy="6689332"/>
          </a:xfrm>
          <a:prstGeom prst="rect">
            <a:avLst/>
          </a:prstGeom>
        </p:spPr>
        <p:txBody>
          <a:bodyPr vert="horz" wrap="square" lIns="0" tIns="7938" rIns="0" bIns="0" rtlCol="0">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ነአኲቶ</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ለገባሬ ሠናያት ላዕሌነ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ሪ</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ለእግዚእነ</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ወአምላክነ ወመድኃኒነ ኢየሱስ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endParaRPr lang="en-AE" sz="700" b="1" spc="16"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ለእኛ</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ነገርን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ያደረገ</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እናመሰግነዋለን</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የአምላካችንና</a:t>
            </a:r>
            <a:r>
              <a:rPr lang="en-AE" sz="44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7938">
              <a:spcBef>
                <a:spcPts val="63"/>
              </a:spcBef>
              <a:tabLst>
                <a:tab pos="704084" algn="l"/>
              </a:tabLst>
            </a:pPr>
            <a:endParaRPr lang="en-AE" sz="1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give thanks unto the doer of good things unto us,  the merciful God, the Father of our Lord and our God  and our Savior Jesus Christ: for He hath covered</a:t>
            </a:r>
          </a:p>
        </p:txBody>
      </p:sp>
      <p:sp>
        <p:nvSpPr>
          <p:cNvPr id="4" name="Slide Number Placeholder 1">
            <a:extLst>
              <a:ext uri="{FF2B5EF4-FFF2-40B4-BE49-F238E27FC236}">
                <a16:creationId xmlns:a16="http://schemas.microsoft.com/office/drawing/2014/main" id="{BC90F285-44AB-D642-E87C-875F0268F51F}"/>
              </a:ext>
            </a:extLst>
          </p:cNvPr>
          <p:cNvSpPr txBox="1">
            <a:spLocks/>
          </p:cNvSpPr>
          <p:nvPr/>
        </p:nvSpPr>
        <p:spPr>
          <a:xfrm>
            <a:off x="83058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32</a:t>
            </a:fld>
            <a:endParaRPr lang="en-US" dirty="0"/>
          </a:p>
        </p:txBody>
      </p:sp>
    </p:spTree>
    <p:extLst>
      <p:ext uri="{BB962C8B-B14F-4D97-AF65-F5344CB8AC3E}">
        <p14:creationId xmlns:p14="http://schemas.microsoft.com/office/powerpoint/2010/main" val="7666882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248279"/>
            <a:ext cx="11759164" cy="6631752"/>
          </a:xfrm>
          <a:prstGeom prst="rect">
            <a:avLst/>
          </a:prstGeom>
        </p:spPr>
        <p:txBody>
          <a:bodyPr vert="horz" wrap="square" lIns="0" tIns="7938" rIns="0" bIns="0" rtlCol="0">
            <a:spAutoFit/>
          </a:bodyPr>
          <a:lstStyle/>
          <a:p>
            <a:pPr marL="7938" marR="202811">
              <a:spcBef>
                <a:spcPts val="63"/>
              </a:spcBef>
              <a:tabLst>
                <a:tab pos="1196626" algn="l"/>
                <a:tab pos="1545095" algn="l"/>
                <a:tab pos="2072166" algn="l"/>
                <a:tab pos="3025895" algn="l"/>
                <a:tab pos="3394209" algn="l"/>
                <a:tab pos="3736329" algn="l"/>
                <a:tab pos="4286022" algn="l"/>
                <a:tab pos="4813887" algn="l"/>
                <a:tab pos="5869220" algn="l"/>
              </a:tabLst>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ሰወረነ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ወረድአነ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ዐቀበነ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ወአቅረበነ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ወተወ</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ኀቤሁ</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ወተማ</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ወአጽንዐነ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ወአብጽሐነ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330610">
              <a:spcBef>
                <a:spcPts val="63"/>
              </a:spcBef>
              <a:tabLst>
                <a:tab pos="704084" algn="l"/>
              </a:tabLst>
            </a:pP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የመድኃኒታችን የኢየሱስ</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ሰውሮናልና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ረድቶናልና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ጠብቆ</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አቅርቦናልና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እርሱም</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ተቀብሎናልና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አጽንቶ</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ጠብቆናልና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እስከዚህም</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አድርሶናልና።</a:t>
            </a:r>
          </a:p>
          <a:p>
            <a:pPr marL="7938" marR="330610">
              <a:spcBef>
                <a:spcPts val="63"/>
              </a:spcBef>
              <a:tabLst>
                <a:tab pos="704084" algn="l"/>
              </a:tabLst>
            </a:pPr>
            <a:endParaRPr lang="am-ET" sz="476"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3175">
              <a:tabLst>
                <a:tab pos="459599" algn="l"/>
                <a:tab pos="703687" algn="l"/>
                <a:tab pos="1090259" algn="l"/>
                <a:tab pos="1272432" algn="l"/>
                <a:tab pos="1335140" algn="l"/>
                <a:tab pos="1902694" algn="l"/>
                <a:tab pos="2420238" algn="l"/>
                <a:tab pos="2584155" algn="l"/>
                <a:tab pos="2954057" algn="l"/>
                <a:tab pos="3036213" algn="l"/>
                <a:tab pos="3470412" algn="l"/>
                <a:tab pos="3748632" algn="l"/>
                <a:tab pos="4180846" algn="l"/>
                <a:tab pos="4286815" algn="l"/>
                <a:tab pos="4877389" algn="l"/>
                <a:tab pos="4916682" algn="l"/>
                <a:tab pos="4952799" algn="l"/>
                <a:tab pos="5329051" algn="l"/>
                <a:tab pos="5958916" algn="l"/>
                <a:tab pos="6050995" algn="l"/>
                <a:tab pos="6502657" algn="l"/>
                <a:tab pos="6885656" algn="l"/>
                <a:tab pos="7093627" algn="l"/>
                <a:tab pos="7214679" algn="l"/>
              </a:tabLst>
            </a:pP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	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succored	us,	He	hath	kept	us	an</a:t>
            </a:r>
            <a:r>
              <a:rPr lang="en-US"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nigh</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Himself,</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taken</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defense,</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strengthened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hour.</a:t>
            </a:r>
          </a:p>
        </p:txBody>
      </p:sp>
      <p:sp>
        <p:nvSpPr>
          <p:cNvPr id="4" name="Slide Number Placeholder 1">
            <a:extLst>
              <a:ext uri="{FF2B5EF4-FFF2-40B4-BE49-F238E27FC236}">
                <a16:creationId xmlns:a16="http://schemas.microsoft.com/office/drawing/2014/main" id="{3CD7A518-3B8A-0A7C-9E6D-9E9424A09496}"/>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33</a:t>
            </a:fld>
            <a:endParaRPr lang="en-US" dirty="0"/>
          </a:p>
        </p:txBody>
      </p:sp>
    </p:spTree>
    <p:extLst>
      <p:ext uri="{BB962C8B-B14F-4D97-AF65-F5344CB8AC3E}">
        <p14:creationId xmlns:p14="http://schemas.microsoft.com/office/powerpoint/2010/main" val="11355750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0"/>
            <a:ext cx="11686576" cy="5732660"/>
          </a:xfrm>
          <a:prstGeom prst="rect">
            <a:avLst/>
          </a:prstGeom>
        </p:spPr>
        <p:txBody>
          <a:bodyPr vert="horz" wrap="square" lIns="0" tIns="7938" rIns="0" bIns="0" rtlCol="0">
            <a:spAutoFit/>
          </a:bodyPr>
          <a:lstStyle/>
          <a:p>
            <a:pPr marL="7938" marR="202811">
              <a:spcBef>
                <a:spcPts val="63"/>
              </a:spcBef>
              <a:tabLst>
                <a:tab pos="1196626" algn="l"/>
                <a:tab pos="1545095" algn="l"/>
                <a:tab pos="2072166" algn="l"/>
                <a:tab pos="3025895" algn="l"/>
                <a:tab pos="3394209" algn="l"/>
                <a:tab pos="3736329" algn="l"/>
                <a:tab pos="4286022" algn="l"/>
                <a:tab pos="4813887" algn="l"/>
                <a:tab pos="5869220" algn="l"/>
              </a:tabLst>
            </a:pP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ንስአሎ	</a:t>
            </a:r>
            <a:r>
              <a:rPr lang="en-US"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a:t>
            </a:r>
            <a:r>
              <a:rPr lang="en-US"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ዕቀበነ</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በዛቲ</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መዋዕለ</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ሕይወትነ</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ወበኵሉ</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42087"/>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በምትሆን</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በዚች</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a:t>
            </a:r>
            <a:r>
              <a:rPr lang="am-ET"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በሕይወታችን</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ዘመን</a:t>
            </a:r>
            <a:r>
              <a:rPr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 በፍጹም ሰላም ሁሉን የሚይዝ አምላካችን እግዚአብሔር  ይጠብቀን ዘንድ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እንለምነው</a:t>
            </a:r>
            <a:r>
              <a:rPr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85348" algn="just"/>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therefore pray unto Him that the Almighty Lord  our God keep us in this  holy day and all  the days of  our life in all peace.</a:t>
            </a:r>
          </a:p>
        </p:txBody>
      </p:sp>
      <p:sp>
        <p:nvSpPr>
          <p:cNvPr id="3" name="object 2">
            <a:extLst>
              <a:ext uri="{FF2B5EF4-FFF2-40B4-BE49-F238E27FC236}">
                <a16:creationId xmlns:a16="http://schemas.microsoft.com/office/drawing/2014/main" id="{85359F6B-15D5-1ADC-0A93-F216F81E4957}"/>
              </a:ext>
            </a:extLst>
          </p:cNvPr>
          <p:cNvSpPr txBox="1"/>
          <p:nvPr/>
        </p:nvSpPr>
        <p:spPr>
          <a:xfrm>
            <a:off x="232568" y="5653641"/>
            <a:ext cx="7588496" cy="1194558"/>
          </a:xfrm>
          <a:prstGeom prst="rect">
            <a:avLst/>
          </a:prstGeom>
        </p:spPr>
        <p:txBody>
          <a:bodyPr vert="horz" wrap="square" lIns="0" tIns="12065" rIns="0" bIns="0" rtlCol="0">
            <a:spAutoFit/>
          </a:bodyPr>
          <a:lstStyle/>
          <a:p>
            <a:pPr marL="12700" marR="5080">
              <a:spcBef>
                <a:spcPts val="95"/>
              </a:spcBef>
              <a:tabLst>
                <a:tab pos="1670751" algn="l"/>
              </a:tabLst>
            </a:pP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spcBef>
                <a:spcPts val="95"/>
              </a:spcBef>
              <a:tabLst>
                <a:tab pos="1670751" algn="l"/>
              </a:tabLst>
            </a:pP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p>
        </p:txBody>
      </p:sp>
      <p:sp>
        <p:nvSpPr>
          <p:cNvPr id="5" name="Slide Number Placeholder 1">
            <a:extLst>
              <a:ext uri="{FF2B5EF4-FFF2-40B4-BE49-F238E27FC236}">
                <a16:creationId xmlns:a16="http://schemas.microsoft.com/office/drawing/2014/main" id="{33EE063E-02DF-9742-7B8A-2E5E6C8DD009}"/>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34</a:t>
            </a:fld>
            <a:endParaRPr lang="en-US" dirty="0"/>
          </a:p>
        </p:txBody>
      </p:sp>
    </p:spTree>
    <p:extLst>
      <p:ext uri="{BB962C8B-B14F-4D97-AF65-F5344CB8AC3E}">
        <p14:creationId xmlns:p14="http://schemas.microsoft.com/office/powerpoint/2010/main" val="1734711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635" y="110479"/>
            <a:ext cx="11869145" cy="2722204"/>
          </a:xfrm>
          <a:prstGeom prst="rect">
            <a:avLst/>
          </a:prstGeom>
        </p:spPr>
        <p:txBody>
          <a:bodyPr vert="horz" wrap="square" lIns="0" tIns="7541" rIns="0" bIns="0" rtlCol="0" anchor="ctr">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b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ለእግዚእነ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ወመድኃኒነ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ነአ</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ላዕለ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ወውስተ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endPar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109182" y="2832683"/>
            <a:ext cx="11880899" cy="3780843"/>
          </a:xfrm>
          <a:prstGeom prst="rect">
            <a:avLst/>
          </a:prstGeom>
        </p:spPr>
        <p:txBody>
          <a:bodyPr vert="horz" wrap="square" lIns="0" tIns="7938" rIns="0" bIns="0" rtlCol="0">
            <a:spAutoFit/>
          </a:bodyPr>
          <a:lstStyle/>
          <a:p>
            <a:pPr marL="7938" marR="3175">
              <a:spcBef>
                <a:spcPts val="63"/>
              </a:spcBef>
              <a:tabLst>
                <a:tab pos="848949" algn="l"/>
                <a:tab pos="1021993" algn="l"/>
                <a:tab pos="1672894" algn="l"/>
                <a:tab pos="1770133" algn="l"/>
                <a:tab pos="2032081" algn="l"/>
                <a:tab pos="2839753" algn="l"/>
                <a:tab pos="3150122" algn="l"/>
                <a:tab pos="3211243" algn="l"/>
                <a:tab pos="3801022" algn="l"/>
                <a:tab pos="4366988" algn="l"/>
                <a:tab pos="4602344" algn="l"/>
                <a:tab pos="4644017" algn="l"/>
                <a:tab pos="5150052" algn="l"/>
                <a:tab pos="6038691" algn="l"/>
                <a:tab pos="6345489" algn="l"/>
                <a:tab pos="6995993" algn="l"/>
                <a:tab pos="7556401" algn="l"/>
              </a:tabLst>
            </a:pP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የያዝህ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የአምላካችን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የመድኃኒታችን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የኢየሱስ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በሥራው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በሥራውም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43675">
              <a:tabLst>
                <a:tab pos="573507" algn="l"/>
                <a:tab pos="1011674" algn="l"/>
                <a:tab pos="1124787" algn="l"/>
                <a:tab pos="1269653" algn="l"/>
                <a:tab pos="1805852" algn="l"/>
                <a:tab pos="1854273" algn="l"/>
                <a:tab pos="1899519" algn="l"/>
                <a:tab pos="2465089" algn="l"/>
                <a:tab pos="2548832" algn="l"/>
                <a:tab pos="3379525" algn="l"/>
                <a:tab pos="3437867" algn="l"/>
                <a:tab pos="3863730" algn="l"/>
                <a:tab pos="3895481" algn="l"/>
                <a:tab pos="4343175" algn="l"/>
                <a:tab pos="4444778" algn="l"/>
                <a:tab pos="5331433" algn="l"/>
                <a:tab pos="5356436" algn="l"/>
                <a:tab pos="5433433" algn="l"/>
                <a:tab pos="5820402" algn="l"/>
                <a:tab pos="5848581" algn="l"/>
                <a:tab pos="5987096" algn="l"/>
                <a:tab pos="6357792" algn="l"/>
                <a:tab pos="6386765" algn="l"/>
                <a:tab pos="6837236" algn="l"/>
                <a:tab pos="7113472" algn="l"/>
              </a:tabLst>
            </a:pP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Master,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God		Almighty,		the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render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429"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p>
        </p:txBody>
      </p:sp>
      <p:sp>
        <p:nvSpPr>
          <p:cNvPr id="5" name="Slide Number Placeholder 1">
            <a:extLst>
              <a:ext uri="{FF2B5EF4-FFF2-40B4-BE49-F238E27FC236}">
                <a16:creationId xmlns:a16="http://schemas.microsoft.com/office/drawing/2014/main" id="{8CE588D4-40E2-D0EA-FC9E-7EB9FE029DE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35</a:t>
            </a:fld>
            <a:endParaRPr lang="en-US" dirty="0"/>
          </a:p>
        </p:txBody>
      </p:sp>
    </p:spTree>
    <p:extLst>
      <p:ext uri="{BB962C8B-B14F-4D97-AF65-F5344CB8AC3E}">
        <p14:creationId xmlns:p14="http://schemas.microsoft.com/office/powerpoint/2010/main" val="2174868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87079"/>
            <a:ext cx="11759164" cy="6887335"/>
          </a:xfrm>
          <a:prstGeom prst="rect">
            <a:avLst/>
          </a:prstGeom>
        </p:spPr>
        <p:txBody>
          <a:bodyPr vert="horz" wrap="square" lIns="0" tIns="7938" rIns="0" bIns="0" rtlCol="0">
            <a:spAutoFit/>
          </a:bodyPr>
          <a:lstStyle/>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እስመ</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ሰወርከነ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ወረዳእከነ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ዐቀብከነ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ወአቅረብከነ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ወተወከፍከነ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ኀቤከ</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ወተማ</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ፀንከነ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ወአጽናዕከነ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ወአብጻሕከነ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እስከ</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endParaRPr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28"/>
              </a:spcBef>
            </a:pPr>
            <a:endParaRPr sz="500" dirty="0">
              <a:latin typeface="Ebrima"/>
              <a:cs typeface="Ebrima"/>
            </a:endParaRPr>
          </a:p>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ሰውረኸናልና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ረድተኸናልና</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ወዳንተ</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አቅርበህ</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አጽንተህ</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እስከዚችም</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አድርሰኸናልና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6"/>
              </a:spcBef>
            </a:pPr>
            <a:endParaRPr sz="1143" dirty="0">
              <a:latin typeface="Ebrima"/>
              <a:cs typeface="Ebrima"/>
            </a:endParaRPr>
          </a:p>
          <a:p>
            <a:pPr marL="7938" marR="3175">
              <a:lnSpc>
                <a:spcPct val="99200"/>
              </a:lnSpc>
              <a:spcBef>
                <a:spcPts val="3"/>
              </a:spcBef>
              <a:tabLst>
                <a:tab pos="459599" algn="l"/>
                <a:tab pos="492145" algn="l"/>
                <a:tab pos="638200" algn="l"/>
                <a:tab pos="1172414" algn="l"/>
                <a:tab pos="1301404" algn="l"/>
                <a:tab pos="1613758" algn="l"/>
                <a:tab pos="1770133" algn="l"/>
                <a:tab pos="1997948" algn="l"/>
                <a:tab pos="2179327" algn="l"/>
                <a:tab pos="2226160" algn="l"/>
                <a:tab pos="3002874" algn="l"/>
                <a:tab pos="3179888" algn="l"/>
                <a:tab pos="3444614" algn="l"/>
                <a:tab pos="3631152" algn="l"/>
                <a:tab pos="4076067" algn="l"/>
                <a:tab pos="4263399" algn="l"/>
                <a:tab pos="4883740" algn="l"/>
                <a:tab pos="5334210" algn="l"/>
                <a:tab pos="5590602" algn="l"/>
                <a:tab pos="5926768" algn="l"/>
                <a:tab pos="6047027" algn="l"/>
                <a:tab pos="6124022" algn="l"/>
                <a:tab pos="6379224" algn="l"/>
                <a:tab pos="6819375" algn="l"/>
                <a:tab pos="7009090" algn="l"/>
                <a:tab pos="7213885" algn="l"/>
                <a:tab pos="7514728" algn="l"/>
              </a:tabLst>
            </a:pPr>
            <a:r>
              <a:rPr lang="en-US"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a:t>
            </a:r>
            <a:r>
              <a:rPr lang="am-ET"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hast</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covered</a:t>
            </a:r>
            <a:r>
              <a:rPr lang="am-ET" sz="3810" b="1" spc="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succored</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am-ET"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hast</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kept</a:t>
            </a:r>
            <a:r>
              <a:rPr lang="am-ET" sz="381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nigh,</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received</a:t>
            </a:r>
            <a:r>
              <a:rPr lang="am-ET" sz="3048"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am-ET" sz="2667"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nto</a:t>
            </a:r>
            <a:r>
              <a:rPr lang="am-ET" sz="2667"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Thyself,</a:t>
            </a:r>
            <a:r>
              <a:rPr lang="am-ET" sz="3048"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048"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undertaken</a:t>
            </a:r>
            <a:r>
              <a:rPr lang="en-AE"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defense,</a:t>
            </a:r>
            <a:r>
              <a:rPr lang="en-AE" sz="381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strengthened</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am-ET"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a:t>
            </a:r>
            <a:r>
              <a:rPr lang="am-ET" sz="381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hour.</a:t>
            </a:r>
            <a:endParaRPr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a16="http://schemas.microsoft.com/office/drawing/2014/main" id="{F8B2904B-C06A-C758-FF75-B541B3E70DF9}"/>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36</a:t>
            </a:fld>
            <a:endParaRPr lang="en-US" dirty="0"/>
          </a:p>
        </p:txBody>
      </p:sp>
    </p:spTree>
    <p:extLst>
      <p:ext uri="{BB962C8B-B14F-4D97-AF65-F5344CB8AC3E}">
        <p14:creationId xmlns:p14="http://schemas.microsoft.com/office/powerpoint/2010/main" val="3820726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152" y="300251"/>
            <a:ext cx="11686575" cy="3847207"/>
          </a:xfrm>
          <a:prstGeom prst="rect">
            <a:avLst/>
          </a:prstGeom>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ኅሡ ወአስተብቊዑ ከመ ይምሐረነ እግዚአብሔር ወይሣ</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 ላዕሌነ</a:t>
            </a:r>
          </a:p>
          <a:p>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ይምረን ዘንድ በእኛም</a:t>
            </a:r>
            <a:r>
              <a:rPr lang="en-AE"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 ይቅር ይል ዘንድ እሹ</a:t>
            </a:r>
            <a:r>
              <a:rPr lang="en-US"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ለምኑ</a:t>
            </a:r>
            <a:r>
              <a:rPr lang="en-US"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4767CABA-6CCE-A82D-ED83-904D96D012E0}"/>
              </a:ext>
            </a:extLst>
          </p:cNvPr>
          <p:cNvSpPr txBox="1"/>
          <p:nvPr/>
        </p:nvSpPr>
        <p:spPr>
          <a:xfrm>
            <a:off x="361591" y="4147458"/>
            <a:ext cx="11577695" cy="1382173"/>
          </a:xfrm>
          <a:prstGeom prst="rect">
            <a:avLst/>
          </a:prstGeom>
          <a:noFill/>
        </p:spPr>
        <p:txBody>
          <a:bodyPr wrap="square">
            <a:spAutoFit/>
          </a:bodyPr>
          <a:lstStyle/>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Entreat ye and beseech that the Lord have Pity upon us and be merciful to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0" name="Slide Number Placeholder 1">
            <a:extLst>
              <a:ext uri="{FF2B5EF4-FFF2-40B4-BE49-F238E27FC236}">
                <a16:creationId xmlns:a16="http://schemas.microsoft.com/office/drawing/2014/main" id="{EA7DCA14-FEF2-668D-7532-5D010540905A}"/>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37</a:t>
            </a:fld>
            <a:endParaRPr lang="en-US" dirty="0"/>
          </a:p>
        </p:txBody>
      </p:sp>
    </p:spTree>
    <p:extLst>
      <p:ext uri="{BB962C8B-B14F-4D97-AF65-F5344CB8AC3E}">
        <p14:creationId xmlns:p14="http://schemas.microsoft.com/office/powerpoint/2010/main" val="2627389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8E6E4A7-1414-5BF5-4252-5B3EE26E0A83}"/>
              </a:ext>
            </a:extLst>
          </p:cNvPr>
          <p:cNvSpPr txBox="1"/>
          <p:nvPr/>
        </p:nvSpPr>
        <p:spPr>
          <a:xfrm>
            <a:off x="143831" y="4123154"/>
            <a:ext cx="11686576" cy="2554545"/>
          </a:xfrm>
          <a:prstGeom prst="rect">
            <a:avLst/>
          </a:prstGeom>
          <a:noFill/>
        </p:spPr>
        <p:txBody>
          <a:bodyPr wrap="square">
            <a:spAutoFit/>
          </a:bodyPr>
          <a:lstStyle/>
          <a:p>
            <a:r>
              <a:rPr lang="en-AE" sz="32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 our prayer and supplication from His saints on our behalf, according to what is expedient at all times, so that He may make us ready to partake of the communion of the blessed sacrament and forgive us our sins.</a:t>
            </a:r>
            <a:endParaRPr lang="en-US" sz="3429"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07B79278-C01E-D3C0-FE5D-4478830B3B3F}"/>
              </a:ext>
            </a:extLst>
          </p:cNvPr>
          <p:cNvSpPr>
            <a:spLocks noGrp="1"/>
          </p:cNvSpPr>
          <p:nvPr>
            <p:ph type="sldNum" sz="quarter" idx="12"/>
          </p:nvPr>
        </p:nvSpPr>
        <p:spPr>
          <a:xfrm>
            <a:off x="8305800" y="6340476"/>
            <a:ext cx="2057400" cy="365125"/>
          </a:xfrm>
          <a:prstGeom prst="rect">
            <a:avLst/>
          </a:prstGeom>
        </p:spPr>
        <p:txBody>
          <a:bodyPr/>
          <a:lstStyle/>
          <a:p>
            <a:fld id="{D1A93F9C-F3AE-4C08-8BCA-376713F07AA1}" type="slidenum">
              <a:rPr lang="en-US" smtClean="0"/>
              <a:pPr/>
              <a:t>38</a:t>
            </a:fld>
            <a:endParaRPr lang="en-US" dirty="0"/>
          </a:p>
        </p:txBody>
      </p:sp>
      <p:sp>
        <p:nvSpPr>
          <p:cNvPr id="4" name="TextBox 3">
            <a:extLst>
              <a:ext uri="{FF2B5EF4-FFF2-40B4-BE49-F238E27FC236}">
                <a16:creationId xmlns:a16="http://schemas.microsoft.com/office/drawing/2014/main" id="{9FD671F6-630A-EEA8-D169-C649F547594F}"/>
              </a:ext>
            </a:extLst>
          </p:cNvPr>
          <p:cNvSpPr txBox="1"/>
          <p:nvPr/>
        </p:nvSpPr>
        <p:spPr>
          <a:xfrm>
            <a:off x="107537" y="2207949"/>
            <a:ext cx="11759164" cy="1754326"/>
          </a:xfrm>
          <a:prstGeom prst="rect">
            <a:avLst/>
          </a:prstGeom>
          <a:noFill/>
        </p:spPr>
        <p:txBody>
          <a:bodyPr wrap="square">
            <a:spAutoFit/>
          </a:bodyPr>
          <a:lstStyle/>
          <a:p>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ስለኛ</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ከቅዱሳን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ጸሎትን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ልመናንም</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ይቀበል</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ሁልጊዜ</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ይምረን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a:t>
            </a:r>
            <a:r>
              <a:rPr lang="en-AE"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ከሚሆን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ምሥጢር አንድነት እንድንቀበል የበቃን ያደርገን ዘንድ።</a:t>
            </a:r>
            <a:endPar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AEFB0072-A0F7-7DE5-A038-2F6AF9849692}"/>
              </a:ext>
            </a:extLst>
          </p:cNvPr>
          <p:cNvSpPr txBox="1"/>
          <p:nvPr/>
        </p:nvSpPr>
        <p:spPr>
          <a:xfrm>
            <a:off x="216418" y="188656"/>
            <a:ext cx="11759164" cy="1815882"/>
          </a:xfrm>
          <a:prstGeom prst="rect">
            <a:avLst/>
          </a:prstGeom>
          <a:noFill/>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ወይትወከፍ ጸሎተ ወስእለተ እምነ ቅዱሳኒሁ በእንቲ</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በዘይሤኒ ኵሎ ጊዜ ይረስየነ ድልዋነ ከመ ንንሣእ እምሱታፌ ምሥጢር ቡሩክ ወይሥረይ ለነ ኃጣውኢነ።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96299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A3ED89-AB4F-C5F7-1A71-0E37D71F8A92}"/>
              </a:ext>
            </a:extLst>
          </p:cNvPr>
          <p:cNvSpPr txBox="1"/>
          <p:nvPr/>
        </p:nvSpPr>
        <p:spPr>
          <a:xfrm>
            <a:off x="506768" y="380328"/>
            <a:ext cx="7657742" cy="4893647"/>
          </a:xfrm>
          <a:prstGeom prst="rect">
            <a:avLst/>
          </a:prstGeom>
          <a:noFill/>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endPar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p>
          <a:p>
            <a:r>
              <a:rPr lang="am-ET" sz="2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6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6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7E68D9F-863C-AD7E-1529-F8D7A4A799F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a:t>
            </a:fld>
            <a:endParaRPr lang="en-US"/>
          </a:p>
        </p:txBody>
      </p:sp>
    </p:spTree>
    <p:extLst>
      <p:ext uri="{BB962C8B-B14F-4D97-AF65-F5344CB8AC3E}">
        <p14:creationId xmlns:p14="http://schemas.microsoft.com/office/powerpoint/2010/main" val="39305717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3831" y="670678"/>
            <a:ext cx="11880899" cy="6409768"/>
          </a:xfrm>
          <a:prstGeom prst="rect">
            <a:avLst/>
          </a:prstGeom>
        </p:spPr>
        <p:txBody>
          <a:bodyPr vert="horz" wrap="square" lIns="0" tIns="7938" rIns="0" bIns="0" rtlCol="0">
            <a:spAutoFit/>
          </a:bodyPr>
          <a:lstStyle/>
          <a:p>
            <a:pPr marL="7938" marR="155581">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ዝንቱ</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ንስእለከ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ወነኀሥሥ</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እምነ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ኂሩትከ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መፍቀሬ</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ሰብእ</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ሀበነ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ንፈጽም</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a:t>
            </a:r>
            <a:r>
              <a:rPr lang="en-US"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ዕለተ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መዋዕለ</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ወበኵሉ</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ምስለ</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ፈሪሆትከ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ቅን</a:t>
            </a:r>
            <a:r>
              <a:rPr lang="en-US"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155581">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ስለዚህ እንለምንሃለን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ከቸርነትህም እንሻለን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ሰውን የምትወድ ሆይ ክብርት የምትሆን ይህችን ዕለት እንድንፈጽም ስጠን፤ የሕይወታችንን ዘመን ሁሉ በፍጹም</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ከመፍራት</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ቅንዓትን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a:t>
            </a:r>
          </a:p>
          <a:p>
            <a:pPr marR="76996" rtl="1"/>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a:t>
            </a:r>
            <a:r>
              <a:rPr sz="32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cause </a:t>
            </a:r>
            <a:r>
              <a:rPr sz="3200" b="1" spc="7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t>
            </a:r>
            <a:r>
              <a:rPr sz="32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and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entreat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goodness, </a:t>
            </a:r>
            <a:r>
              <a:rPr sz="32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sz="32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lover </a:t>
            </a:r>
            <a:r>
              <a:rPr sz="32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4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a:t>
            </a:r>
            <a:r>
              <a:rPr sz="3200" b="1" spc="5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a:t>
            </a:r>
            <a:r>
              <a:rPr sz="320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sz="3200" b="1" spc="4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complete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a:t>
            </a:r>
            <a:r>
              <a:rPr sz="32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sz="3200" b="1" spc="6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day </a:t>
            </a:r>
            <a:r>
              <a:rPr sz="32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sz="3200" b="1" spc="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a:t>
            </a:r>
            <a:r>
              <a:rPr sz="3200"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days</a:t>
            </a:r>
            <a:r>
              <a:rPr sz="3200" b="1" spc="4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life</a:t>
            </a:r>
            <a:r>
              <a:rPr sz="3200" b="1" spc="5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sz="3200" b="1" spc="5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a:t>
            </a:r>
            <a:r>
              <a:rPr sz="3200" b="1" spc="4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along</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sz="3200" b="1" spc="51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fear.</a:t>
            </a:r>
            <a:endPar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07858615-C782-12BC-24BB-E99548A838AD}"/>
              </a:ext>
            </a:extLst>
          </p:cNvPr>
          <p:cNvSpPr txBox="1"/>
          <p:nvPr/>
        </p:nvSpPr>
        <p:spPr>
          <a:xfrm>
            <a:off x="3337678" y="-34649"/>
            <a:ext cx="4610100" cy="646331"/>
          </a:xfrm>
          <a:prstGeom prst="rect">
            <a:avLst/>
          </a:prstGeom>
          <a:noFill/>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1FC5C3EF-4D8E-E706-E36A-620A4FD5FA8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a:t>
            </a:fld>
            <a:endParaRPr lang="en-US"/>
          </a:p>
        </p:txBody>
      </p:sp>
    </p:spTree>
    <p:extLst>
      <p:ext uri="{BB962C8B-B14F-4D97-AF65-F5344CB8AC3E}">
        <p14:creationId xmlns:p14="http://schemas.microsoft.com/office/powerpoint/2010/main" val="33743624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2713" y="149995"/>
            <a:ext cx="11686575" cy="2470228"/>
          </a:xfrm>
          <a:prstGeom prst="rect">
            <a:avLst/>
          </a:prstGeom>
        </p:spPr>
        <p:txBody>
          <a:bodyPr vert="horz" wrap="square" lIns="0" tIns="7938" rIns="0" bIns="0" rtlCol="0">
            <a:spAutoFit/>
          </a:bodyPr>
          <a:lstStyle/>
          <a:p>
            <a:pPr marL="7938" marR="155581">
              <a:spcBef>
                <a:spcPts val="63"/>
              </a:spcBef>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መከራ</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ሰይጣን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ወምክረ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ብእ</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እኩያን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ወትንሣኤ</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ፀር</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ዘኅቡእ</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ወዘገሃድ</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አርኅቅ</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እምኔየ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ወእምነ</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ሕዝብከ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ወእምዝ</a:t>
            </a:r>
            <a:r>
              <a:rPr lang="am-ET"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መካን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ዘዚአከ</a:t>
            </a:r>
            <a:r>
              <a:rPr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TextBox 3">
            <a:extLst>
              <a:ext uri="{FF2B5EF4-FFF2-40B4-BE49-F238E27FC236}">
                <a16:creationId xmlns:a16="http://schemas.microsoft.com/office/drawing/2014/main" id="{99E72578-DD05-3D50-477B-D678BA46E68E}"/>
              </a:ext>
            </a:extLst>
          </p:cNvPr>
          <p:cNvSpPr txBox="1"/>
          <p:nvPr/>
        </p:nvSpPr>
        <p:spPr>
          <a:xfrm>
            <a:off x="143832" y="4517812"/>
            <a:ext cx="11795455" cy="2554545"/>
          </a:xfrm>
          <a:prstGeom prst="rect">
            <a:avLst/>
          </a:prstGeom>
          <a:noFill/>
        </p:spPr>
        <p:txBody>
          <a:bodyPr wrap="square">
            <a:spAutoFit/>
          </a:bodyPr>
          <a:lstStyle/>
          <a:p>
            <a:pPr marL="7938" marR="3175">
              <a:spcBef>
                <a:spcPts val="1128"/>
              </a:spcBef>
              <a:tabLst>
                <a:tab pos="477063" algn="l"/>
                <a:tab pos="606052" algn="l"/>
                <a:tab pos="671143" algn="l"/>
                <a:tab pos="1124787" algn="l"/>
                <a:tab pos="1237108" algn="l"/>
                <a:tab pos="1302596" algn="l"/>
                <a:tab pos="1318074" algn="l"/>
                <a:tab pos="1609392" algn="l"/>
                <a:tab pos="1739174" algn="l"/>
                <a:tab pos="1754258" algn="l"/>
                <a:tab pos="2288868" algn="l"/>
                <a:tab pos="2336495" algn="l"/>
                <a:tab pos="2451594" algn="l"/>
                <a:tab pos="2887777" algn="l"/>
                <a:tab pos="2965964" algn="l"/>
                <a:tab pos="3437469" algn="l"/>
                <a:tab pos="3598211" algn="l"/>
                <a:tab pos="3989149" algn="l"/>
                <a:tab pos="4324520" algn="l"/>
                <a:tab pos="4588056" algn="l"/>
                <a:tab pos="4761497" algn="l"/>
                <a:tab pos="4975024" algn="l"/>
                <a:tab pos="5390965" algn="l"/>
                <a:tab pos="5724751" algn="l"/>
                <a:tab pos="5964473" algn="l"/>
                <a:tab pos="6413357" algn="l"/>
                <a:tab pos="6514166" algn="l"/>
                <a:tab pos="6664191" algn="l"/>
                <a:tab pos="7077751" algn="l"/>
                <a:tab pos="7294454" algn="l"/>
                <a:tab pos="7666341"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envy, 	all 	trial, all the working of Satan, the counsel of evil, 	and all the uprisings of adversaries, secret and open remove far from me, and from all Thy people And from this Thy holy place</a:t>
            </a:r>
          </a:p>
        </p:txBody>
      </p:sp>
      <p:sp>
        <p:nvSpPr>
          <p:cNvPr id="6" name="TextBox 5">
            <a:extLst>
              <a:ext uri="{FF2B5EF4-FFF2-40B4-BE49-F238E27FC236}">
                <a16:creationId xmlns:a16="http://schemas.microsoft.com/office/drawing/2014/main" id="{184189F8-C7D4-66BA-6DA0-D81D77863B50}"/>
              </a:ext>
            </a:extLst>
          </p:cNvPr>
          <p:cNvSpPr txBox="1"/>
          <p:nvPr/>
        </p:nvSpPr>
        <p:spPr>
          <a:xfrm>
            <a:off x="143831" y="2412776"/>
            <a:ext cx="11686575" cy="2308324"/>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መከራውንም ሁሉ</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የሰይጣንንም ሥራ ሁሉ፣ የክፉዎች ሰዎችንም ምክር፣ የጠላት መነሣት የተሰወረውንና የተገለጸውን አቤቱ ከእኔ አርቅ</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ከሕዝቡም ሁሉ የአንተ ከሚሆን ከዚህም 	ቅዱስ ቦታ።</a:t>
            </a:r>
          </a:p>
        </p:txBody>
      </p:sp>
      <p:sp>
        <p:nvSpPr>
          <p:cNvPr id="7" name="Slide Number Placeholder 2">
            <a:extLst>
              <a:ext uri="{FF2B5EF4-FFF2-40B4-BE49-F238E27FC236}">
                <a16:creationId xmlns:a16="http://schemas.microsoft.com/office/drawing/2014/main" id="{C9EB0F47-C796-E3B6-E7CD-08ABEB6D2F8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a:t>
            </a:fld>
            <a:endParaRPr lang="en-US"/>
          </a:p>
        </p:txBody>
      </p:sp>
    </p:spTree>
    <p:extLst>
      <p:ext uri="{BB962C8B-B14F-4D97-AF65-F5344CB8AC3E}">
        <p14:creationId xmlns:p14="http://schemas.microsoft.com/office/powerpoint/2010/main" val="23624975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3930435"/>
            <a:ext cx="11541401" cy="2962671"/>
          </a:xfrm>
          <a:prstGeom prst="rect">
            <a:avLst/>
          </a:prstGeom>
        </p:spPr>
        <p:txBody>
          <a:bodyPr vert="horz" wrap="square" lIns="0" tIns="7938" rIns="0" bIns="0" rtlCol="0">
            <a:spAutoFit/>
          </a:bodyPr>
          <a:lstStyle/>
          <a:p>
            <a:pPr marL="7938" marR="3175">
              <a:spcBef>
                <a:spcPts val="1128"/>
              </a:spcBef>
              <a:tabLst>
                <a:tab pos="477063" algn="l"/>
                <a:tab pos="606052" algn="l"/>
                <a:tab pos="671143" algn="l"/>
                <a:tab pos="1124787" algn="l"/>
                <a:tab pos="1237108" algn="l"/>
                <a:tab pos="1302596" algn="l"/>
                <a:tab pos="1318074" algn="l"/>
                <a:tab pos="1609392" algn="l"/>
                <a:tab pos="1739174" algn="l"/>
                <a:tab pos="1754258" algn="l"/>
                <a:tab pos="2288868" algn="l"/>
                <a:tab pos="2336495" algn="l"/>
                <a:tab pos="2451594" algn="l"/>
                <a:tab pos="2887777" algn="l"/>
                <a:tab pos="2965964" algn="l"/>
                <a:tab pos="3437469" algn="l"/>
                <a:tab pos="3598211" algn="l"/>
                <a:tab pos="3989149" algn="l"/>
                <a:tab pos="4324520" algn="l"/>
                <a:tab pos="4588056" algn="l"/>
                <a:tab pos="4761497" algn="l"/>
                <a:tab pos="4975024" algn="l"/>
                <a:tab pos="5390965" algn="l"/>
                <a:tab pos="5724751" algn="l"/>
                <a:tab pos="5964473" algn="l"/>
                <a:tab pos="6413357" algn="l"/>
                <a:tab pos="6514166" algn="l"/>
                <a:tab pos="6664191" algn="l"/>
                <a:tab pos="7077751" algn="l"/>
                <a:tab pos="7294454" algn="l"/>
                <a:tab pos="7666341"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good things,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expedient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excellent,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command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power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tread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serpents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scorpions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power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enemy.</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Lead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lest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wander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into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temptation,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but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rescue us from all evil</a:t>
            </a:r>
            <a:endParaRPr sz="3429"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FB51ACC7-7107-8F02-07DD-DB2A5A70433E}"/>
              </a:ext>
            </a:extLst>
          </p:cNvPr>
          <p:cNvSpPr txBox="1"/>
          <p:nvPr/>
        </p:nvSpPr>
        <p:spPr>
          <a:xfrm>
            <a:off x="216418" y="180316"/>
            <a:ext cx="12267276" cy="2062103"/>
          </a:xfrm>
          <a:prstGeom prst="rect">
            <a:avLst/>
          </a:prstGeom>
          <a:noFill/>
        </p:spPr>
        <p:txBody>
          <a:bodyPr wrap="square">
            <a:spAutoFit/>
          </a:bodyPr>
          <a:lstStyle/>
          <a:p>
            <a:pPr marL="7938" marR="72631">
              <a:spcBef>
                <a:spcPts val="63"/>
              </a:spcBef>
            </a:pP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ሠናያተ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ዘይሤኒ</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ወዘይኄይስ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አዝዝ</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a:t>
            </a:r>
            <a:r>
              <a:rPr lang="en-AE" sz="2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ዘወሀብከነ</a:t>
            </a:r>
            <a:r>
              <a:rPr lang="en-AE" sz="2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ንኪድ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ከይሴ</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ወአቃርብ</a:t>
            </a:r>
            <a:r>
              <a:rPr lang="en-US"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ወዲበ</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ኃይለ</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ጸላ</a:t>
            </a:r>
            <a:r>
              <a:rPr lang="en-US"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ኢ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ኢታብአነ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መንሱት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አላ</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አድኅነነ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ወባልሐነ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እምኵሉ</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እኩይ።</a:t>
            </a:r>
          </a:p>
        </p:txBody>
      </p:sp>
      <p:sp>
        <p:nvSpPr>
          <p:cNvPr id="6" name="TextBox 5">
            <a:extLst>
              <a:ext uri="{FF2B5EF4-FFF2-40B4-BE49-F238E27FC236}">
                <a16:creationId xmlns:a16="http://schemas.microsoft.com/office/drawing/2014/main" id="{6E4833DE-A1C5-73BE-B3F6-4A2AAAB37670}"/>
              </a:ext>
            </a:extLst>
          </p:cNvPr>
          <p:cNvSpPr txBox="1"/>
          <p:nvPr/>
        </p:nvSpPr>
        <p:spPr>
          <a:xfrm>
            <a:off x="216418" y="2060202"/>
            <a:ext cx="11759164" cy="2062103"/>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pP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ነገር</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ያማረውንና</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የሚሻለውን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እዘዝልን፤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እባቡን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ጊንጡንም</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የጠላትንም</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እንረግጥ</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ሥልጣንን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የሰጠኸን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ነህና</a:t>
            </a:r>
            <a:r>
              <a:rPr lang="en-US"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መከራ</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አታግባን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ከክፉ</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አድነን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p>
        </p:txBody>
      </p:sp>
      <p:sp>
        <p:nvSpPr>
          <p:cNvPr id="7" name="Slide Number Placeholder 2">
            <a:extLst>
              <a:ext uri="{FF2B5EF4-FFF2-40B4-BE49-F238E27FC236}">
                <a16:creationId xmlns:a16="http://schemas.microsoft.com/office/drawing/2014/main" id="{DE8B264B-E633-0CE1-4049-41722594474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a:t>
            </a:fld>
            <a:endParaRPr lang="en-US"/>
          </a:p>
        </p:txBody>
      </p:sp>
    </p:spTree>
    <p:extLst>
      <p:ext uri="{BB962C8B-B14F-4D97-AF65-F5344CB8AC3E}">
        <p14:creationId xmlns:p14="http://schemas.microsoft.com/office/powerpoint/2010/main" val="386554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4350779"/>
            <a:ext cx="11759164" cy="2470228"/>
          </a:xfrm>
          <a:prstGeom prst="rect">
            <a:avLst/>
          </a:prstGeom>
        </p:spPr>
        <p:txBody>
          <a:bodyPr vert="horz" wrap="square" lIns="0" tIns="7938" rIns="0" bIns="0" rtlCol="0">
            <a:spAutoFit/>
          </a:bodyPr>
          <a:lstStyle/>
          <a:p>
            <a:pPr marL="7938" marR="3175">
              <a:tabLst>
                <a:tab pos="898957" algn="l"/>
                <a:tab pos="995799" algn="l"/>
                <a:tab pos="1385943" algn="l"/>
                <a:tab pos="1448651" algn="l"/>
                <a:tab pos="1923332" algn="l"/>
                <a:tab pos="2131303" algn="l"/>
                <a:tab pos="2373803" algn="l"/>
                <a:tab pos="2668694" algn="l"/>
                <a:tab pos="2825861" algn="l"/>
                <a:tab pos="3118767" algn="l"/>
                <a:tab pos="3234262" algn="l"/>
                <a:tab pos="3375555" algn="l"/>
                <a:tab pos="3505736" algn="l"/>
                <a:tab pos="4044316" algn="l"/>
                <a:tab pos="4315392" algn="l"/>
                <a:tab pos="4821429" algn="l"/>
                <a:tab pos="4978993" algn="l"/>
                <a:tab pos="5320319" algn="l"/>
                <a:tab pos="5452881" algn="l"/>
                <a:tab pos="5641801" algn="l"/>
                <a:tab pos="6273254" algn="l"/>
                <a:tab pos="6567350" algn="l"/>
                <a:tab pos="6587591" algn="l"/>
                <a:tab pos="6936062" algn="l"/>
                <a:tab pos="6954318" algn="l"/>
                <a:tab pos="7485755"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grace and loving</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kindness,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shown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by</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love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towards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mankind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Thine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only-begotten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Son,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Saviour</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Whom</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Spirit,</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A0FB07B2-037E-1CC4-CF8F-60A7938D89E6}"/>
              </a:ext>
            </a:extLst>
          </p:cNvPr>
          <p:cNvSpPr txBox="1"/>
          <p:nvPr/>
        </p:nvSpPr>
        <p:spPr>
          <a:xfrm>
            <a:off x="143831" y="2062417"/>
            <a:ext cx="11759164" cy="2308324"/>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defRPr/>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ልጅህ</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ጌታችንና</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መድኃኒታችንም ኢየሱስ ክርስቶስ ለሰው ፍቅር ብሎ ባደረገው ቸርነትና ይቅርታ።</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በርሱ</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ጽንዕ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ከእርሱ</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 ይገባል።</a:t>
            </a:r>
          </a:p>
        </p:txBody>
      </p:sp>
      <p:sp>
        <p:nvSpPr>
          <p:cNvPr id="4" name="TextBox 3">
            <a:extLst>
              <a:ext uri="{FF2B5EF4-FFF2-40B4-BE49-F238E27FC236}">
                <a16:creationId xmlns:a16="http://schemas.microsoft.com/office/drawing/2014/main" id="{00F16E28-DB70-C888-E9CE-52ACA21F6B58}"/>
              </a:ext>
            </a:extLst>
          </p:cNvPr>
          <p:cNvSpPr txBox="1"/>
          <p:nvPr/>
        </p:nvSpPr>
        <p:spPr>
          <a:xfrm>
            <a:off x="143831" y="152839"/>
            <a:ext cx="11831751" cy="1754326"/>
          </a:xfrm>
          <a:prstGeom prst="rect">
            <a:avLst/>
          </a:prstGeom>
          <a:noFill/>
        </p:spPr>
        <p:txBody>
          <a:bodyPr wrap="square">
            <a:spAutoFit/>
          </a:bodyPr>
          <a:lstStyle/>
          <a:p>
            <a:pPr marL="7938" marR="72631">
              <a:spcBef>
                <a:spcPts val="63"/>
              </a:spcBef>
              <a:tabLst>
                <a:tab pos="744170" algn="l"/>
                <a:tab pos="1032710" algn="l"/>
                <a:tab pos="1379592" algn="l"/>
                <a:tab pos="1785214" algn="l"/>
                <a:tab pos="2006282" algn="l"/>
                <a:tab pos="2865551" algn="l"/>
                <a:tab pos="2898095" algn="l"/>
                <a:tab pos="2949692" algn="l"/>
                <a:tab pos="3724819" algn="l"/>
                <a:tab pos="3917310" algn="l"/>
                <a:tab pos="5073851" algn="l"/>
                <a:tab pos="5152832" algn="l"/>
                <a:tab pos="5811273" algn="l"/>
                <a:tab pos="6054170" algn="l"/>
                <a:tab pos="6329613" algn="l"/>
              </a:tabLst>
            </a:pPr>
            <a:r>
              <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በጸጋ ወሣህል ዘለፍቅረ ሰብእ ዘበወልድከ ዋሕድ እግዚእነ ወአምላክነ ወመድኃኒነ ኢየሱስ ክርስቶስ ስብሐት ወክብር ወእዘዝ ይደሉ ምስሌሁ</a:t>
            </a:r>
          </a:p>
        </p:txBody>
      </p:sp>
      <p:sp>
        <p:nvSpPr>
          <p:cNvPr id="7" name="Slide Number Placeholder 2">
            <a:extLst>
              <a:ext uri="{FF2B5EF4-FFF2-40B4-BE49-F238E27FC236}">
                <a16:creationId xmlns:a16="http://schemas.microsoft.com/office/drawing/2014/main" id="{710BC4C9-C68E-F621-C3CB-61382CC5E28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a:t>
            </a:fld>
            <a:endParaRPr lang="en-US"/>
          </a:p>
        </p:txBody>
      </p:sp>
    </p:spTree>
    <p:extLst>
      <p:ext uri="{BB962C8B-B14F-4D97-AF65-F5344CB8AC3E}">
        <p14:creationId xmlns:p14="http://schemas.microsoft.com/office/powerpoint/2010/main" val="15168317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9006" y="2209800"/>
            <a:ext cx="11613989" cy="1649555"/>
          </a:xfrm>
          <a:prstGeom prst="rect">
            <a:avLst/>
          </a:prstGeom>
        </p:spPr>
        <p:txBody>
          <a:bodyPr vert="horz" wrap="square" lIns="0" tIns="7938" rIns="0" bIns="0" rtlCol="0">
            <a:spAutoFit/>
          </a:bodyPr>
          <a:lstStyle/>
          <a:p>
            <a:pPr marL="7938" marR="3175">
              <a:tabLst>
                <a:tab pos="829105" algn="l"/>
                <a:tab pos="971985" algn="l"/>
                <a:tab pos="1594707" algn="l"/>
                <a:tab pos="2121381" algn="l"/>
                <a:tab pos="2626623" algn="l"/>
                <a:tab pos="3360871" algn="l"/>
                <a:tab pos="3636312" algn="l"/>
                <a:tab pos="4694820" algn="l"/>
                <a:tab pos="5950582" algn="l"/>
                <a:tab pos="7058304" algn="l"/>
              </a:tabLst>
            </a:pP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ከአንተ</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ትክክል</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en-US"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የዊ</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ከሚሆን</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ለዘላላሙ</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28"/>
              </a:spcBef>
            </a:pPr>
            <a:endParaRPr sz="2667" dirty="0">
              <a:latin typeface="Ebrima"/>
              <a:cs typeface="Ebrima"/>
            </a:endParaRPr>
          </a:p>
        </p:txBody>
      </p:sp>
      <p:sp>
        <p:nvSpPr>
          <p:cNvPr id="10" name="TextBox 9">
            <a:extLst>
              <a:ext uri="{FF2B5EF4-FFF2-40B4-BE49-F238E27FC236}">
                <a16:creationId xmlns:a16="http://schemas.microsoft.com/office/drawing/2014/main" id="{6A61CBE6-D347-1354-3C0C-CAB6E010F1A5}"/>
              </a:ext>
            </a:extLst>
          </p:cNvPr>
          <p:cNvSpPr txBox="1"/>
          <p:nvPr/>
        </p:nvSpPr>
        <p:spPr>
          <a:xfrm>
            <a:off x="198390" y="149995"/>
            <a:ext cx="11880899" cy="2123658"/>
          </a:xfrm>
          <a:prstGeom prst="rect">
            <a:avLst/>
          </a:prstGeom>
          <a:noFill/>
        </p:spPr>
        <p:txBody>
          <a:bodyPr wrap="square">
            <a:spAutoFit/>
          </a:bodyPr>
          <a:lstStyle/>
          <a:p>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 መንፈስ ቅዱስ ማሕየዊ ዘዕሩይ ምስሌከ ይእዜኒ ወዘልፈኒ ወለዓለመ ዓለም አሜን።</a:t>
            </a:r>
          </a:p>
        </p:txBody>
      </p:sp>
      <p:sp>
        <p:nvSpPr>
          <p:cNvPr id="12" name="TextBox 11">
            <a:extLst>
              <a:ext uri="{FF2B5EF4-FFF2-40B4-BE49-F238E27FC236}">
                <a16:creationId xmlns:a16="http://schemas.microsoft.com/office/drawing/2014/main" id="{24F6FD9D-F107-827A-45E5-10F8CEE877B3}"/>
              </a:ext>
            </a:extLst>
          </p:cNvPr>
          <p:cNvSpPr txBox="1"/>
          <p:nvPr/>
        </p:nvSpPr>
        <p:spPr>
          <a:xfrm>
            <a:off x="198390" y="3619360"/>
            <a:ext cx="11686575" cy="2554545"/>
          </a:xfrm>
          <a:prstGeom prst="rect">
            <a:avLst/>
          </a:prstGeom>
          <a:noFill/>
        </p:spPr>
        <p:txBody>
          <a:bodyPr wrap="square">
            <a:spAutoFit/>
          </a:bodyPr>
          <a:lstStyle/>
          <a:p>
            <a:pPr marL="7938" marR="78584"/>
            <a:r>
              <a:rPr lang="en-US"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life-giver,</a:t>
            </a:r>
            <a:r>
              <a:rPr lang="am-ET"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a:t>
            </a:r>
            <a:r>
              <a:rPr lang="am-ET"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coequal</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40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a:t>
            </a:r>
            <a:r>
              <a:rPr lang="am-ET"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due</a:t>
            </a:r>
            <a:r>
              <a:rPr lang="am-ET" sz="40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honour</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dominion,</a:t>
            </a:r>
            <a:r>
              <a:rPr lang="am-ET" sz="40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both</a:t>
            </a:r>
            <a:r>
              <a:rPr lang="am-ET"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now</a:t>
            </a:r>
            <a:r>
              <a:rPr lang="am-ET" sz="40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a:t>
            </a:r>
            <a:r>
              <a:rPr lang="am-ET"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am-ET" sz="400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ages</a:t>
            </a:r>
            <a:r>
              <a:rPr lang="am-ET" sz="40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ages.</a:t>
            </a:r>
            <a:r>
              <a:rPr lang="am-ET" sz="4000" b="1" spc="1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3" name="Slide Number Placeholder 2">
            <a:extLst>
              <a:ext uri="{FF2B5EF4-FFF2-40B4-BE49-F238E27FC236}">
                <a16:creationId xmlns:a16="http://schemas.microsoft.com/office/drawing/2014/main" id="{94ADE285-84A6-A35B-8970-F631220DA09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a:t>
            </a:fld>
            <a:endParaRPr lang="en-US"/>
          </a:p>
        </p:txBody>
      </p:sp>
    </p:spTree>
    <p:extLst>
      <p:ext uri="{BB962C8B-B14F-4D97-AF65-F5344CB8AC3E}">
        <p14:creationId xmlns:p14="http://schemas.microsoft.com/office/powerpoint/2010/main" val="28319625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241132"/>
          </a:xfrm>
          <a:prstGeom prst="rect">
            <a:avLst/>
          </a:prstGeom>
          <a:noFill/>
        </p:spPr>
        <p:txBody>
          <a:bodyPr wrap="square" rtlCol="0">
            <a:spAutoFit/>
          </a:bodyPr>
          <a:lstStyle/>
          <a:p>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45</a:t>
            </a:fld>
            <a:endParaRPr lang="en-US" dirty="0"/>
          </a:p>
        </p:txBody>
      </p:sp>
    </p:spTree>
    <p:extLst>
      <p:ext uri="{BB962C8B-B14F-4D97-AF65-F5344CB8AC3E}">
        <p14:creationId xmlns:p14="http://schemas.microsoft.com/office/powerpoint/2010/main" val="12692314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438814"/>
          </a:xfrm>
          <a:prstGeom prst="rect">
            <a:avLst/>
          </a:prstGeom>
          <a:noFill/>
        </p:spPr>
        <p:txBody>
          <a:bodyPr wrap="square" rtlCol="0">
            <a:spAutoFit/>
          </a:bodyPr>
          <a:lstStyle/>
          <a:p>
            <a:r>
              <a:rPr lang="en-US" sz="40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48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46</a:t>
            </a:fld>
            <a:endParaRPr lang="en-US" dirty="0"/>
          </a:p>
        </p:txBody>
      </p:sp>
    </p:spTree>
    <p:extLst>
      <p:ext uri="{BB962C8B-B14F-4D97-AF65-F5344CB8AC3E}">
        <p14:creationId xmlns:p14="http://schemas.microsoft.com/office/powerpoint/2010/main" val="4012437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EFEE03-368F-2165-37A8-ADA5E24DDA51}"/>
              </a:ext>
            </a:extLst>
          </p:cNvPr>
          <p:cNvSpPr txBox="1"/>
          <p:nvPr/>
        </p:nvSpPr>
        <p:spPr>
          <a:xfrm>
            <a:off x="289006" y="526467"/>
            <a:ext cx="11613989" cy="2308324"/>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ሁሉን የሚይዝ የጌታችንንና የመድኃኒታችንን የኢየሱስ ክርስቶስን አባት እግዚአብሔርን እንማልዳለን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ከሁሉ በላይ በምትሆን በከበረች በአንዲት ቤተ ክርስቲያን መባ ስለሚያገቡ መሥዋዕቱን ቀዳምያቱን</a:t>
            </a:r>
          </a:p>
        </p:txBody>
      </p:sp>
      <p:sp>
        <p:nvSpPr>
          <p:cNvPr id="7" name="TextBox 6">
            <a:extLst>
              <a:ext uri="{FF2B5EF4-FFF2-40B4-BE49-F238E27FC236}">
                <a16:creationId xmlns:a16="http://schemas.microsoft.com/office/drawing/2014/main" id="{2712CD14-960F-696D-A0D8-7F4DD2BF505D}"/>
              </a:ext>
            </a:extLst>
          </p:cNvPr>
          <p:cNvSpPr txBox="1"/>
          <p:nvPr/>
        </p:nvSpPr>
        <p:spPr>
          <a:xfrm>
            <a:off x="3410518" y="-9004"/>
            <a:ext cx="8686800" cy="678647"/>
          </a:xfrm>
          <a:prstGeom prst="rect">
            <a:avLst/>
          </a:prstGeom>
          <a:noFill/>
        </p:spPr>
        <p:txBody>
          <a:bodyPr wrap="square">
            <a:spAutoFit/>
          </a:bodyPr>
          <a:lstStyle/>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am-ET"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የመባ ጸሎት)</a:t>
            </a:r>
            <a:endParaRPr lang="en-AE"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a16="http://schemas.microsoft.com/office/drawing/2014/main" id="{1EC37A8C-81D2-4D21-D816-ADA2B4A6BD44}"/>
              </a:ext>
            </a:extLst>
          </p:cNvPr>
          <p:cNvSpPr txBox="1"/>
          <p:nvPr/>
        </p:nvSpPr>
        <p:spPr>
          <a:xfrm>
            <a:off x="289006" y="2904073"/>
            <a:ext cx="11185478" cy="646331"/>
          </a:xfrm>
          <a:prstGeom prst="rect">
            <a:avLst/>
          </a:prstGeom>
          <a:noFill/>
        </p:spPr>
        <p:txBody>
          <a:bodyPr wrap="square">
            <a:spAutoFit/>
          </a:bodyPr>
          <a:lstStyle/>
          <a:p>
            <a:pPr defTabSz="914436">
              <a:defRPr/>
            </a:pP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prayer of Oblation” of the</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0" name="TextBox 9">
            <a:extLst>
              <a:ext uri="{FF2B5EF4-FFF2-40B4-BE49-F238E27FC236}">
                <a16:creationId xmlns:a16="http://schemas.microsoft.com/office/drawing/2014/main" id="{207EC2C7-01FD-352F-04B3-57D077FA6D44}"/>
              </a:ext>
            </a:extLst>
          </p:cNvPr>
          <p:cNvSpPr txBox="1"/>
          <p:nvPr/>
        </p:nvSpPr>
        <p:spPr>
          <a:xfrm>
            <a:off x="74750" y="3663480"/>
            <a:ext cx="11613989" cy="2554545"/>
          </a:xfrm>
          <a:prstGeom prst="rect">
            <a:avLst/>
          </a:prstGeom>
          <a:noFill/>
        </p:spPr>
        <p:txBody>
          <a:bodyPr wrap="square">
            <a:spAutoFit/>
          </a:bodyPr>
          <a:lstStyle/>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again let us beseech the Almighty Lord, the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ather of the Lord our Savior Jesus Christ, on behalf of those who bring an oblation within the one holy universal church, a sacrifice, first-fruits, tithes, a thank offering, </a:t>
            </a:r>
            <a:endParaRPr lang="am-ET"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3" name="Slide Number Placeholder 2">
            <a:extLst>
              <a:ext uri="{FF2B5EF4-FFF2-40B4-BE49-F238E27FC236}">
                <a16:creationId xmlns:a16="http://schemas.microsoft.com/office/drawing/2014/main" id="{C73425BC-49A7-F8DE-1D94-9BDE481904D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47</a:t>
            </a:fld>
            <a:endParaRPr lang="en-US"/>
          </a:p>
        </p:txBody>
      </p:sp>
    </p:spTree>
    <p:extLst>
      <p:ext uri="{BB962C8B-B14F-4D97-AF65-F5344CB8AC3E}">
        <p14:creationId xmlns:p14="http://schemas.microsoft.com/office/powerpoint/2010/main" val="22609781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C08A1A-54EA-8902-E1EE-EB52B53EEC69}"/>
              </a:ext>
            </a:extLst>
          </p:cNvPr>
          <p:cNvSpPr txBox="1"/>
          <p:nvPr/>
        </p:nvSpPr>
        <p:spPr>
          <a:xfrm>
            <a:off x="216418" y="0"/>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ካሥር አንዱን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የመታሰቢያ ምስጋና ብዙውንና ጥቂቱን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የተሰወረውንና የተገለጸውን ይሰጡ ዘንድ ሲወዱ የሚሰጡት ከሌላቸው ላይ ፈቃዳቸውን ተቀብሎ መንግሥተ ሰማያትን ይሰጥ ዘንድ ለሁሉ በረከትን የሚያድልበት ሥልጣን ገንዘቡ የሚሆን አምላካችን እግዚአብሔር።</a:t>
            </a:r>
          </a:p>
        </p:txBody>
      </p:sp>
      <p:sp>
        <p:nvSpPr>
          <p:cNvPr id="3" name="TextBox 2">
            <a:extLst>
              <a:ext uri="{FF2B5EF4-FFF2-40B4-BE49-F238E27FC236}">
                <a16:creationId xmlns:a16="http://schemas.microsoft.com/office/drawing/2014/main" id="{6DEB4F4A-2042-7C78-B492-F4B687F0888A}"/>
              </a:ext>
            </a:extLst>
          </p:cNvPr>
          <p:cNvSpPr txBox="1"/>
          <p:nvPr/>
        </p:nvSpPr>
        <p:spPr>
          <a:xfrm>
            <a:off x="216417" y="3416320"/>
            <a:ext cx="11396227" cy="3046988"/>
          </a:xfrm>
          <a:prstGeom prst="rect">
            <a:avLst/>
          </a:prstGeom>
          <a:noFill/>
        </p:spPr>
        <p:txBody>
          <a:bodyPr wrap="square">
            <a:spAutoFit/>
          </a:bodyPr>
          <a:lstStyle/>
          <a:p>
            <a:pPr defTabSz="914436">
              <a:defRPr/>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memorial, whether much or little, in secret or openly, and of those who wish to give and have not wherewith to give, that He accept their ready mind, that He vouchsafe to them the heavenly kingdom; power over all works of blessing belongs to the Lord our God. </a:t>
            </a:r>
            <a:endParaRPr lang="am-ET"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CE8A3DA-FCF0-A50F-F17E-E80F83DC56E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48</a:t>
            </a:fld>
            <a:endParaRPr lang="en-US"/>
          </a:p>
        </p:txBody>
      </p:sp>
    </p:spTree>
    <p:extLst>
      <p:ext uri="{BB962C8B-B14F-4D97-AF65-F5344CB8AC3E}">
        <p14:creationId xmlns:p14="http://schemas.microsoft.com/office/powerpoint/2010/main" val="1019200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0600" y="1469140"/>
            <a:ext cx="9102600" cy="4889544"/>
          </a:xfrm>
          <a:prstGeom prst="rect">
            <a:avLst/>
          </a:prstGeom>
          <a:noFill/>
        </p:spPr>
        <p:txBody>
          <a:bodyPr wrap="square" rtlCol="0">
            <a:spAutoFit/>
          </a:bodyPr>
          <a:lstStyle/>
          <a:p>
            <a:r>
              <a:rPr lang="am-ET"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እለ</a:t>
            </a:r>
            <a:r>
              <a:rPr lang="en-AE"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ያበውኡ መባአ</a:t>
            </a:r>
            <a:endParaRPr lang="en-AE"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መባ ስለሚያገቡ ሰዎች ጸልዩ</a:t>
            </a:r>
            <a:endParaRPr lang="en-AE" sz="5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them who bring an oblation.</a:t>
            </a:r>
            <a:endParaRPr lang="en-US" sz="44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A120014-A3BD-4CF4-CD51-22B3AE92B819}"/>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49</a:t>
            </a:fld>
            <a:endParaRPr lang="en-US" dirty="0"/>
          </a:p>
        </p:txBody>
      </p:sp>
      <p:sp>
        <p:nvSpPr>
          <p:cNvPr id="6" name="TextBox 5">
            <a:extLst>
              <a:ext uri="{FF2B5EF4-FFF2-40B4-BE49-F238E27FC236}">
                <a16:creationId xmlns:a16="http://schemas.microsoft.com/office/drawing/2014/main" id="{10A4E71E-62C9-C5E3-480F-F7C572BCE32E}"/>
              </a:ext>
            </a:extLst>
          </p:cNvPr>
          <p:cNvSpPr txBox="1"/>
          <p:nvPr/>
        </p:nvSpPr>
        <p:spPr>
          <a:xfrm>
            <a:off x="1894113" y="499446"/>
            <a:ext cx="6963283" cy="646331"/>
          </a:xfrm>
          <a:prstGeom prst="rect">
            <a:avLst/>
          </a:prstGeom>
          <a:noFill/>
        </p:spPr>
        <p:txBody>
          <a:bodyPr wrap="square">
            <a:spAutoFit/>
          </a:bodyPr>
          <a:lstStyle/>
          <a:p>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26355684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7CE746-D9C2-90F0-A16B-37B8626C8FEA}"/>
              </a:ext>
            </a:extLst>
          </p:cNvPr>
          <p:cNvSpPr txBox="1"/>
          <p:nvPr/>
        </p:nvSpPr>
        <p:spPr>
          <a:xfrm>
            <a:off x="807621" y="4549676"/>
            <a:ext cx="11686576" cy="2308324"/>
          </a:xfrm>
          <a:prstGeom prst="rect">
            <a:avLst/>
          </a:prstGeom>
          <a:noFill/>
        </p:spPr>
        <p:txBody>
          <a:bodyPr wrap="square">
            <a:spAutoFit/>
          </a:bodyPr>
          <a:lstStyle/>
          <a:p>
            <a:pPr defTabSz="914436">
              <a:defRPr/>
            </a:pPr>
            <a:r>
              <a:rPr lang="en-AE"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Accept the oblation of our brethren, accept the oblation of our sisters, and ours also accept, our oblation and our offering.</a:t>
            </a:r>
            <a:endParaRPr lang="en-US"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TextBox 1"/>
          <p:cNvSpPr txBox="1"/>
          <p:nvPr/>
        </p:nvSpPr>
        <p:spPr>
          <a:xfrm>
            <a:off x="307359" y="309176"/>
            <a:ext cx="11686576" cy="4585871"/>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lvl="1"/>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ተወከፍ መባኦሙ ለአኃው</a:t>
            </a:r>
            <a:r>
              <a:rPr lang="en-AE"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ወተወከፍ መባኦን ለአኃት ለነኒ ተወከፍ መባአነ ወቊርባነነ።</a:t>
            </a:r>
          </a:p>
          <a:p>
            <a:pPr lvl="1"/>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የወንድሞችን መባ ተቀበል</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የሴቶችን መባ ተቀበል</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የኛንም መባችንን ቍርባናችንን</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ተቀበል።</a:t>
            </a:r>
            <a:endPar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8F104EF6-94FD-22F3-C258-974717731DC7}"/>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50</a:t>
            </a:fld>
            <a:endParaRPr lang="en-US" dirty="0"/>
          </a:p>
        </p:txBody>
      </p:sp>
    </p:spTree>
    <p:extLst>
      <p:ext uri="{BB962C8B-B14F-4D97-AF65-F5344CB8AC3E}">
        <p14:creationId xmlns:p14="http://schemas.microsoft.com/office/powerpoint/2010/main" val="42519237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324F94-0D39-A3D4-B42D-E0439451A4DB}"/>
              </a:ext>
            </a:extLst>
          </p:cNvPr>
          <p:cNvSpPr txBox="1"/>
          <p:nvPr/>
        </p:nvSpPr>
        <p:spPr>
          <a:xfrm>
            <a:off x="94683" y="598090"/>
            <a:ext cx="12002635"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የምትገዛ አምላካችን እግዚአብሔር ሆይ! እንለምንሃለን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እንማልድሃለንም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ከሁሉ በላይ በምትሆን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ንዲት ቅድስት ቤተ ክርስቲያን ውስጥ መባ ስለሚያገቡ ሰዎች መሥዋዕቱን መጀመሪያውን ካሥር አንዱን የመታሰቢያ ምስጋናን ብዙውንና ጥቂቱን የተሰወረውንና የተገለጸውን ይሰጡም ዘንድ ሲወዱ የሚሰጡት</a:t>
            </a:r>
          </a:p>
        </p:txBody>
      </p:sp>
      <p:sp>
        <p:nvSpPr>
          <p:cNvPr id="3" name="TextBox 2">
            <a:extLst>
              <a:ext uri="{FF2B5EF4-FFF2-40B4-BE49-F238E27FC236}">
                <a16:creationId xmlns:a16="http://schemas.microsoft.com/office/drawing/2014/main" id="{6A8F43B2-0236-304A-A3D1-11AD9AB74397}"/>
              </a:ext>
            </a:extLst>
          </p:cNvPr>
          <p:cNvSpPr txBox="1"/>
          <p:nvPr/>
        </p:nvSpPr>
        <p:spPr>
          <a:xfrm>
            <a:off x="3119916" y="0"/>
            <a:ext cx="8686800" cy="737253"/>
          </a:xfrm>
          <a:prstGeom prst="rect">
            <a:avLst/>
          </a:prstGeom>
          <a:noFill/>
        </p:spPr>
        <p:txBody>
          <a:bodyPr wrap="square">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
        <p:nvSpPr>
          <p:cNvPr id="5" name="TextBox 4">
            <a:extLst>
              <a:ext uri="{FF2B5EF4-FFF2-40B4-BE49-F238E27FC236}">
                <a16:creationId xmlns:a16="http://schemas.microsoft.com/office/drawing/2014/main" id="{A1529062-9FC2-BB7C-BCB7-51357FCD2C4F}"/>
              </a:ext>
            </a:extLst>
          </p:cNvPr>
          <p:cNvSpPr txBox="1"/>
          <p:nvPr/>
        </p:nvSpPr>
        <p:spPr>
          <a:xfrm>
            <a:off x="94683" y="3911083"/>
            <a:ext cx="12099796" cy="3046988"/>
          </a:xfrm>
          <a:prstGeom prst="rect">
            <a:avLst/>
          </a:prstGeom>
          <a:noFill/>
        </p:spPr>
        <p:txBody>
          <a:bodyPr wrap="square">
            <a:spAutoFit/>
          </a:bodyPr>
          <a:lstStyle/>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our God who art Almighty, we pray Thee and beseech Thee for them that bring an oblation within the one holy universal church, a sacrifice, first-fruits, tithes, a thank offering, a memorial, whether much or little, in secret or openly,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630670BF-054C-D283-A326-983182801CF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51</a:t>
            </a:fld>
            <a:endParaRPr lang="en-US"/>
          </a:p>
        </p:txBody>
      </p:sp>
    </p:spTree>
    <p:extLst>
      <p:ext uri="{BB962C8B-B14F-4D97-AF65-F5344CB8AC3E}">
        <p14:creationId xmlns:p14="http://schemas.microsoft.com/office/powerpoint/2010/main" val="14576971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8505B3-A92B-87CC-7C55-0678C6F18D15}"/>
              </a:ext>
            </a:extLst>
          </p:cNvPr>
          <p:cNvSpPr txBox="1"/>
          <p:nvPr/>
        </p:nvSpPr>
        <p:spPr>
          <a:xfrm>
            <a:off x="198166" y="2826126"/>
            <a:ext cx="11541401" cy="4031873"/>
          </a:xfrm>
          <a:prstGeom prst="rect">
            <a:avLst/>
          </a:prstGeom>
          <a:noFill/>
        </p:spPr>
        <p:txBody>
          <a:bodyPr wrap="square">
            <a:spAutoFit/>
          </a:bodyPr>
          <a:lstStyle/>
          <a:p>
            <a:pPr algn="just"/>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for those who wish to give and have not where with to give. Thy acceptance of their ready mind grant Thou unto every one: let the recompense of blessing be a portion to all of them: through Thy only begotten Son, through whom to Thee with Him and with the Holy Spirit be glory and dominion, both now and ever and world without end. Amen.</a:t>
            </a:r>
            <a:endParaRPr lang="en-US" sz="3200" dirty="0">
              <a:solidFill>
                <a:srgbClr val="FFFF00"/>
              </a:solidFill>
            </a:endParaRPr>
          </a:p>
        </p:txBody>
      </p:sp>
      <p:sp>
        <p:nvSpPr>
          <p:cNvPr id="4" name="TextBox 3">
            <a:extLst>
              <a:ext uri="{FF2B5EF4-FFF2-40B4-BE49-F238E27FC236}">
                <a16:creationId xmlns:a16="http://schemas.microsoft.com/office/drawing/2014/main" id="{4C86FA4D-88DB-C123-E2A3-C63214B3B432}"/>
              </a:ext>
            </a:extLst>
          </p:cNvPr>
          <p:cNvSpPr txBox="1"/>
          <p:nvPr/>
        </p:nvSpPr>
        <p:spPr>
          <a:xfrm>
            <a:off x="216419" y="228601"/>
            <a:ext cx="11759163"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ከሌላቸው ላይ ፈቃዳቸውን ተቀብለህ ለሁሉም የበረከት ዋጋን ስጥ፤ እድል ፈንታ ትሆን ዘንድ። በአንድ ልጅህ በርሱ ያለ ክብር ጽንዕ ላንተ ይገባል፤ ከርሱ ጋር ከመንፈስ ቅዱስም ጋ</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p>
        </p:txBody>
      </p:sp>
      <p:sp>
        <p:nvSpPr>
          <p:cNvPr id="5" name="Slide Number Placeholder 2">
            <a:extLst>
              <a:ext uri="{FF2B5EF4-FFF2-40B4-BE49-F238E27FC236}">
                <a16:creationId xmlns:a16="http://schemas.microsoft.com/office/drawing/2014/main" id="{77BB3189-92BD-1EF0-7494-42DC0DD4E6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52</a:t>
            </a:fld>
            <a:endParaRPr lang="en-US"/>
          </a:p>
        </p:txBody>
      </p:sp>
    </p:spTree>
    <p:extLst>
      <p:ext uri="{BB962C8B-B14F-4D97-AF65-F5344CB8AC3E}">
        <p14:creationId xmlns:p14="http://schemas.microsoft.com/office/powerpoint/2010/main" val="1532876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133667"/>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53</a:t>
            </a:fld>
            <a:endParaRPr lang="en-US" dirty="0"/>
          </a:p>
        </p:txBody>
      </p:sp>
    </p:spTree>
    <p:extLst>
      <p:ext uri="{BB962C8B-B14F-4D97-AF65-F5344CB8AC3E}">
        <p14:creationId xmlns:p14="http://schemas.microsoft.com/office/powerpoint/2010/main" val="2870493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54</a:t>
            </a:fld>
            <a:endParaRPr lang="en-US" dirty="0"/>
          </a:p>
        </p:txBody>
      </p:sp>
    </p:spTree>
    <p:extLst>
      <p:ext uri="{BB962C8B-B14F-4D97-AF65-F5344CB8AC3E}">
        <p14:creationId xmlns:p14="http://schemas.microsoft.com/office/powerpoint/2010/main" val="1675318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76200"/>
            <a:ext cx="11613989" cy="3570208"/>
          </a:xfrm>
          <a:prstGeom prst="rect">
            <a:avLst/>
          </a:prstGeom>
        </p:spPr>
        <p:txBody>
          <a:bodyPr wrap="square">
            <a:spAutoFit/>
          </a:bodyPr>
          <a:lstStyle/>
          <a:p>
            <a:pPr algn="just"/>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000" b="1" i="1" dirty="0">
                <a:solidFill>
                  <a:srgbClr val="00B0F0"/>
                </a:solidFill>
              </a:rPr>
              <a:t> </a:t>
            </a:r>
            <a:r>
              <a:rPr lang="en-US" sz="4000" b="1" i="1" dirty="0">
                <a:solidFill>
                  <a:srgbClr val="00B0F0"/>
                </a:solidFill>
              </a:rPr>
              <a:t> </a:t>
            </a:r>
            <a:r>
              <a:rPr lang="am-ET" sz="3600" b="1" u="sng" dirty="0">
                <a:solidFill>
                  <a:srgbClr val="00B0F0"/>
                </a:solidFill>
              </a:rPr>
              <a:t>የኅብስት ጸሎት </a:t>
            </a:r>
            <a:endParaRPr lang="en-AE" sz="4000" b="1" u="sng" dirty="0">
              <a:solidFill>
                <a:srgbClr val="00B0F0"/>
              </a:solidFill>
            </a:endParaRPr>
          </a:p>
          <a:p>
            <a:pPr algn="just"/>
            <a:endParaRPr lang="am-ET" sz="600" b="1" u="sng" dirty="0">
              <a:solidFill>
                <a:srgbClr val="00B0F0"/>
              </a:solidFill>
            </a:endParaRPr>
          </a:p>
          <a:p>
            <a:pPr algn="just"/>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መምህሬ ኢየሱስ ክርስቶስ ሆይ ከቀዳማዊ አብ ጋር አንድ የምትሆን ንጹሕ የሚሆን የአብ ቃል የማሕየዊ መንፈስ ቅዱስም ቃል ከሰማያት የወረድህ የሕይወት ኅብስት አንተ ነህ</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ስለ ዓለሙ መዳን ነውር የሌለበት መ</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ዋዕት እንድትሆን መናገርን አስቀደምህ።   </a:t>
            </a:r>
          </a:p>
        </p:txBody>
      </p:sp>
      <p:sp>
        <p:nvSpPr>
          <p:cNvPr id="4" name="Slide Number Placeholder 1">
            <a:extLst>
              <a:ext uri="{FF2B5EF4-FFF2-40B4-BE49-F238E27FC236}">
                <a16:creationId xmlns:a16="http://schemas.microsoft.com/office/drawing/2014/main" id="{B72DC530-8C1F-B172-B612-CFCE2CAFBF4B}"/>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55</a:t>
            </a:fld>
            <a:endParaRPr lang="en-US" dirty="0"/>
          </a:p>
        </p:txBody>
      </p:sp>
      <p:sp>
        <p:nvSpPr>
          <p:cNvPr id="5" name="TextBox 4">
            <a:extLst>
              <a:ext uri="{FF2B5EF4-FFF2-40B4-BE49-F238E27FC236}">
                <a16:creationId xmlns:a16="http://schemas.microsoft.com/office/drawing/2014/main" id="{D1DFDFD4-F31A-DEA2-4DB2-1DFEA616FC25}"/>
              </a:ext>
            </a:extLst>
          </p:cNvPr>
          <p:cNvSpPr txBox="1"/>
          <p:nvPr/>
        </p:nvSpPr>
        <p:spPr>
          <a:xfrm>
            <a:off x="289006" y="3503230"/>
            <a:ext cx="11686576"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my Master, Jesus Christ, co-eternal pure Word of the Father, and Word of the Holy Spirit, the life giver, Thou art the bread of life which didst come down from heaven, and didst foretell that </a:t>
            </a:r>
            <a:r>
              <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 would be the Lamb without Spot for the life of the world:</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073443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68411"/>
            <a:ext cx="11613989" cy="3785652"/>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ከበጎነትህ ቸርነት እንለምናለን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እንማልዳለንም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ሰው ወዳጅ ሆይ ያንተ በሚሆን በዚህ በመንፈሳዊ ታቦት ላይ ባኖርነው በዚህ ኅብስት ላይና በዚህ ጽዋ ላይ ፊትህን ግለጽ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 ኅብስት ባርከው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ይህንንም ጽዋ አክብረው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ሁለቱንም አንጻቸው፤</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775A6F-DEA1-98EA-BDCA-8E68C5218448}"/>
              </a:ext>
            </a:extLst>
          </p:cNvPr>
          <p:cNvSpPr txBox="1"/>
          <p:nvPr/>
        </p:nvSpPr>
        <p:spPr>
          <a:xfrm>
            <a:off x="289006" y="3758579"/>
            <a:ext cx="11613989"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now pray and beseech of Thine excellent goodness, O lover of man, make Thy face to shine upon this bread, and upon this cup, which we have set upon this spiritual ark of Thine: Bless this bread, and hallow this cup, and cleanse them both</a:t>
            </a:r>
            <a:r>
              <a:rPr lang="am-ET"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EE1195D9-0B7A-BD3A-E8E6-5606D153A29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56</a:t>
            </a:fld>
            <a:endParaRPr lang="en-US"/>
          </a:p>
        </p:txBody>
      </p:sp>
    </p:spTree>
    <p:extLst>
      <p:ext uri="{BB962C8B-B14F-4D97-AF65-F5344CB8AC3E}">
        <p14:creationId xmlns:p14="http://schemas.microsoft.com/office/powerpoint/2010/main" val="19933318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5551" y="167592"/>
            <a:ext cx="11880899" cy="2800767"/>
          </a:xfrm>
          <a:prstGeom prst="rect">
            <a:avLst/>
          </a:prstGeom>
          <a:noFill/>
        </p:spPr>
        <p:txBody>
          <a:bodyPr wrap="square" rtlCol="0">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 ንጹሕ ሥጋህን ይሆን ዘንድ ለውጠው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በዚህ ጽዋ ውስጥ የተቀዳውም ወይን የከበረ ደምህን ይሁን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ለሁላችንም ያረገ ለነፍሳችንና ለሥጋችን ለል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ናችንም ፈውስ ይሆን ዘንድ፤</a:t>
            </a:r>
            <a:endParaRPr lang="en-US" sz="4400" b="1" dirty="0"/>
          </a:p>
        </p:txBody>
      </p:sp>
      <p:sp>
        <p:nvSpPr>
          <p:cNvPr id="4" name="TextBox 3">
            <a:extLst>
              <a:ext uri="{FF2B5EF4-FFF2-40B4-BE49-F238E27FC236}">
                <a16:creationId xmlns:a16="http://schemas.microsoft.com/office/drawing/2014/main" id="{47D570D6-3C90-DF6A-3132-A48328417AB3}"/>
              </a:ext>
            </a:extLst>
          </p:cNvPr>
          <p:cNvSpPr txBox="1"/>
          <p:nvPr/>
        </p:nvSpPr>
        <p:spPr>
          <a:xfrm>
            <a:off x="0" y="2823898"/>
            <a:ext cx="11686576" cy="3416320"/>
          </a:xfrm>
          <a:prstGeom prst="rect">
            <a:avLst/>
          </a:prstGeom>
          <a:noFill/>
        </p:spPr>
        <p:txBody>
          <a:bodyPr wrap="square">
            <a:spAutoFit/>
          </a:bodyPr>
          <a:lstStyle/>
          <a:p>
            <a:pPr defTabSz="914436">
              <a:defRPr/>
            </a:pPr>
            <a:r>
              <a:rPr lang="en-AE"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change this bread to become Thy pure body, and what is mingled in this cup to become Thy precious blood, let them be offered for us all for healing and for the salvation of our soul and our body and our spirit.</a:t>
            </a:r>
            <a:endParaRPr lang="en-US"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E9235CAD-38B3-A6B4-E4C6-B02079256F3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57</a:t>
            </a:fld>
            <a:endParaRPr lang="en-US"/>
          </a:p>
        </p:txBody>
      </p:sp>
    </p:spTree>
    <p:extLst>
      <p:ext uri="{BB962C8B-B14F-4D97-AF65-F5344CB8AC3E}">
        <p14:creationId xmlns:p14="http://schemas.microsoft.com/office/powerpoint/2010/main" val="33430179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B0A70E-6F56-ECD9-59F9-3B6637917497}"/>
              </a:ext>
            </a:extLst>
          </p:cNvPr>
          <p:cNvSpPr txBox="1"/>
          <p:nvPr/>
        </p:nvSpPr>
        <p:spPr>
          <a:xfrm>
            <a:off x="102586" y="89978"/>
            <a:ext cx="11686576" cy="3785652"/>
          </a:xfrm>
          <a:prstGeom prst="rect">
            <a:avLst/>
          </a:prstGeom>
          <a:noFill/>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የሁላችን ንጉሥ አንተ ነህ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ከፍ ያለ ምስጋናንና ክብርንም ስግደትንም ለአንተ እንልካለን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ቸር ከሚሆን ከሰማያዊ አባትህ ጋራ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ከአንተ ጋራ ከሚተካከል ከማሕየዊ መንፈስ ቅዱስም ጋራ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BD123B79-0E26-1E55-CFCB-9D2C13CD13D0}"/>
              </a:ext>
            </a:extLst>
          </p:cNvPr>
          <p:cNvSpPr txBox="1"/>
          <p:nvPr/>
        </p:nvSpPr>
        <p:spPr>
          <a:xfrm>
            <a:off x="102586" y="3691452"/>
            <a:ext cx="11650283"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king of us all, Christ our God, and to Thee we send up high praise and glory and worship, with Thy good heavenly Father and the Holy Spirit, the life giver, who is co-equal with Thee, both now and ever and world without end. Amen. </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2C87C14E-13ED-156F-8F8B-00A2F9036AF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58</a:t>
            </a:fld>
            <a:endParaRPr lang="en-US"/>
          </a:p>
        </p:txBody>
      </p:sp>
    </p:spTree>
    <p:extLst>
      <p:ext uri="{BB962C8B-B14F-4D97-AF65-F5344CB8AC3E}">
        <p14:creationId xmlns:p14="http://schemas.microsoft.com/office/powerpoint/2010/main" val="41474671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169" y="34574"/>
            <a:ext cx="11686576" cy="2666114"/>
          </a:xfrm>
          <a:prstGeom prst="rect">
            <a:avLst/>
          </a:prstGeom>
          <a:noFill/>
        </p:spPr>
        <p:txBody>
          <a:bodyPr wrap="square" rtlCol="0">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33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ትእዛዘ አበዊነ ሐዋርያት ኢያንብር ብእሲ ውስተ ልቡ ቂመ ወበቀል ወቅንዓተ ወጽልአ ላዕለ ቢጹ ወኢላዕለ መኑሂ።</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7ACA3BDC-BD5D-0FBB-51D2-4E7C7F5E59BB}"/>
              </a:ext>
            </a:extLst>
          </p:cNvPr>
          <p:cNvSpPr txBox="1"/>
          <p:nvPr/>
        </p:nvSpPr>
        <p:spPr>
          <a:xfrm>
            <a:off x="284675" y="2541827"/>
            <a:ext cx="11759164" cy="1754326"/>
          </a:xfrm>
          <a:prstGeom prst="rect">
            <a:avLst/>
          </a:prstGeom>
          <a:noFill/>
        </p:spPr>
        <p:txBody>
          <a:bodyPr wrap="square">
            <a:spAutoFit/>
          </a:bodyPr>
          <a:lstStyle/>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የአባቶቻችን የሐዋርያት ትእዛዝ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 በል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ናው ቂምንና በቀልን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ትንና ጠብን በባልንጀራው ላይ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በማንም ላይ ቢሆን አይያዝ </a:t>
            </a:r>
          </a:p>
        </p:txBody>
      </p:sp>
      <p:sp>
        <p:nvSpPr>
          <p:cNvPr id="6" name="TextBox 5">
            <a:extLst>
              <a:ext uri="{FF2B5EF4-FFF2-40B4-BE49-F238E27FC236}">
                <a16:creationId xmlns:a16="http://schemas.microsoft.com/office/drawing/2014/main" id="{789F6724-ECA7-53CA-5F67-742809016D66}"/>
              </a:ext>
            </a:extLst>
          </p:cNvPr>
          <p:cNvSpPr txBox="1"/>
          <p:nvPr/>
        </p:nvSpPr>
        <p:spPr>
          <a:xfrm>
            <a:off x="250169" y="4296153"/>
            <a:ext cx="11686576" cy="2062103"/>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is the order of our fathers the Apostles: Let none keep in his heart malice or revenge or envy or hatred towards his neighbour, or towards any other body.</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DE922B06-ACC0-CF18-33E5-7E2CF922F60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59</a:t>
            </a:fld>
            <a:endParaRPr lang="en-US"/>
          </a:p>
        </p:txBody>
      </p:sp>
    </p:spTree>
    <p:extLst>
      <p:ext uri="{BB962C8B-B14F-4D97-AF65-F5344CB8AC3E}">
        <p14:creationId xmlns:p14="http://schemas.microsoft.com/office/powerpoint/2010/main" val="23543972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551" y="-11204"/>
            <a:ext cx="11880899" cy="6908430"/>
          </a:xfrm>
          <a:prstGeom prst="rect">
            <a:avLst/>
          </a:prstGeom>
          <a:noFill/>
        </p:spPr>
        <p:txBody>
          <a:bodyPr wrap="square" rtlCol="0">
            <a:spAutoFit/>
          </a:bodyPr>
          <a:lstStyle/>
          <a:p>
            <a:pPr algn="ct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667"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ስግዱ ለእግዚአብሔር በፍር</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p>
          <a:p>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በፍር</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ሁናችሁ ለእግዚአብሔር ስገዱ። </a:t>
            </a:r>
            <a:endPar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the Lord with fear.</a:t>
            </a:r>
          </a:p>
          <a:p>
            <a:pPr algn="ctr"/>
            <a:endParaRPr lang="am-ET" sz="152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52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ቅድሜከ እግዚኦ ንሰግድ ወንሴብሐከ። </a:t>
            </a:r>
          </a:p>
          <a:p>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በፊህ</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እናመሰግንሃለንም</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Thee, Lord, we worship, and </a:t>
            </a:r>
          </a:p>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 do we glorify,</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A825D61-7D59-7BF9-950A-3ACA1A8F337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60</a:t>
            </a:fld>
            <a:endParaRPr lang="en-US"/>
          </a:p>
        </p:txBody>
      </p:sp>
    </p:spTree>
    <p:extLst>
      <p:ext uri="{BB962C8B-B14F-4D97-AF65-F5344CB8AC3E}">
        <p14:creationId xmlns:p14="http://schemas.microsoft.com/office/powerpoint/2010/main" val="21848602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B654CB-1E1E-5C47-0D57-C6A9D6727348}"/>
              </a:ext>
            </a:extLst>
          </p:cNvPr>
          <p:cNvSpPr txBox="1"/>
          <p:nvPr/>
        </p:nvSpPr>
        <p:spPr>
          <a:xfrm>
            <a:off x="1828800" y="2908370"/>
            <a:ext cx="8525348" cy="971933"/>
          </a:xfrm>
          <a:prstGeom prst="rect">
            <a:avLst/>
          </a:prstGeom>
          <a:noFill/>
        </p:spPr>
        <p:txBody>
          <a:bodyPr wrap="square">
            <a:spAutoFit/>
          </a:bodyPr>
          <a:lstStyle/>
          <a:p>
            <a:pPr algn="ctr"/>
            <a:r>
              <a:rPr lang="en-AE"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Absolution of the Son.</a:t>
            </a:r>
            <a:endParaRPr lang="en-US" sz="5716" dirty="0">
              <a:solidFill>
                <a:srgbClr val="FFFF00"/>
              </a:solidFill>
            </a:endParaRPr>
          </a:p>
        </p:txBody>
      </p:sp>
      <p:sp>
        <p:nvSpPr>
          <p:cNvPr id="3" name="TextBox 2">
            <a:extLst>
              <a:ext uri="{FF2B5EF4-FFF2-40B4-BE49-F238E27FC236}">
                <a16:creationId xmlns:a16="http://schemas.microsoft.com/office/drawing/2014/main" id="{5F26501E-79F5-9601-D171-4F4430FF1441}"/>
              </a:ext>
            </a:extLst>
          </p:cNvPr>
          <p:cNvSpPr txBox="1"/>
          <p:nvPr/>
        </p:nvSpPr>
        <p:spPr>
          <a:xfrm>
            <a:off x="1668167" y="1541727"/>
            <a:ext cx="8610600" cy="971933"/>
          </a:xfrm>
          <a:prstGeom prst="rect">
            <a:avLst/>
          </a:prstGeom>
          <a:noFill/>
        </p:spPr>
        <p:txBody>
          <a:bodyPr wrap="square">
            <a:spAutoFit/>
          </a:bodyPr>
          <a:lstStyle/>
          <a:p>
            <a:pPr algn="ctr" defTabSz="914436">
              <a:defRPr/>
            </a:pPr>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ፍትሐት ዘወልድ</a:t>
            </a:r>
          </a:p>
        </p:txBody>
      </p:sp>
      <p:sp>
        <p:nvSpPr>
          <p:cNvPr id="4" name="Slide Number Placeholder 2">
            <a:extLst>
              <a:ext uri="{FF2B5EF4-FFF2-40B4-BE49-F238E27FC236}">
                <a16:creationId xmlns:a16="http://schemas.microsoft.com/office/drawing/2014/main" id="{10E6594E-39FA-3CC7-4D23-B08DDC0A097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61</a:t>
            </a:fld>
            <a:endParaRPr lang="en-US"/>
          </a:p>
        </p:txBody>
      </p:sp>
    </p:spTree>
    <p:extLst>
      <p:ext uri="{BB962C8B-B14F-4D97-AF65-F5344CB8AC3E}">
        <p14:creationId xmlns:p14="http://schemas.microsoft.com/office/powerpoint/2010/main" val="42836488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764211-EE99-2818-0456-1928D06BDF58}"/>
              </a:ext>
            </a:extLst>
          </p:cNvPr>
          <p:cNvSpPr txBox="1"/>
          <p:nvPr/>
        </p:nvSpPr>
        <p:spPr>
          <a:xfrm>
            <a:off x="252712" y="2992520"/>
            <a:ext cx="11686575" cy="2862322"/>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Master, Lord Jesus Christ, the only-begotten Son, the word of God the Father, Who has broken off from us all the bonds of our sins through Thy life-giving and saving sufferings.</a:t>
            </a:r>
            <a:endParaRPr lang="en-US" sz="3600" dirty="0">
              <a:solidFill>
                <a:srgbClr val="FFFF00"/>
              </a:solidFill>
            </a:endParaRPr>
          </a:p>
        </p:txBody>
      </p:sp>
      <p:sp>
        <p:nvSpPr>
          <p:cNvPr id="3" name="TextBox 2">
            <a:extLst>
              <a:ext uri="{FF2B5EF4-FFF2-40B4-BE49-F238E27FC236}">
                <a16:creationId xmlns:a16="http://schemas.microsoft.com/office/drawing/2014/main" id="{41745854-2BCF-81B9-DE9D-DC8745BB8CA4}"/>
              </a:ext>
            </a:extLst>
          </p:cNvPr>
          <p:cNvSpPr txBox="1"/>
          <p:nvPr/>
        </p:nvSpPr>
        <p:spPr>
          <a:xfrm>
            <a:off x="361594" y="130198"/>
            <a:ext cx="11468813"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ጌታችን አምላካችን ኢየሱስ ክርስቶስ ወልድ ዋሕድ የእግዚአብሔር አብ ቃል ማሕየዊት መድኃኒትም በምትሆን በሕማም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ከእኛ የኃጢአታችንን ሁሉ ማሠሪያ ያጠፋህ ንጹሓን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ደቀ</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መዛሙርትህና</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በንጹሓን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 ፊት እፍ ያልህባቸው።</a:t>
            </a:r>
          </a:p>
        </p:txBody>
      </p:sp>
      <p:sp>
        <p:nvSpPr>
          <p:cNvPr id="4" name="Slide Number Placeholder 2">
            <a:extLst>
              <a:ext uri="{FF2B5EF4-FFF2-40B4-BE49-F238E27FC236}">
                <a16:creationId xmlns:a16="http://schemas.microsoft.com/office/drawing/2014/main" id="{C71C78D3-78ED-AD8D-05F8-9CC72D796B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62</a:t>
            </a:fld>
            <a:endParaRPr lang="en-US"/>
          </a:p>
        </p:txBody>
      </p:sp>
    </p:spTree>
    <p:extLst>
      <p:ext uri="{BB962C8B-B14F-4D97-AF65-F5344CB8AC3E}">
        <p14:creationId xmlns:p14="http://schemas.microsoft.com/office/powerpoint/2010/main" val="1422603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90DDFC-62D9-68F8-7925-735EC76B6801}"/>
              </a:ext>
            </a:extLst>
          </p:cNvPr>
          <p:cNvSpPr txBox="1"/>
          <p:nvPr/>
        </p:nvSpPr>
        <p:spPr>
          <a:xfrm>
            <a:off x="219374" y="2746269"/>
            <a:ext cx="11759163" cy="3785652"/>
          </a:xfrm>
          <a:prstGeom prst="rect">
            <a:avLst/>
          </a:prstGeom>
          <a:noFill/>
        </p:spPr>
        <p:txBody>
          <a:bodyPr wrap="square">
            <a:spAutoFit/>
          </a:bodyPr>
          <a:lstStyle/>
          <a:p>
            <a:pPr algn="just"/>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breathed upon the face of Thy holy disciples and pure ministers saying to them: “Receive the Holy Spirit what so ever of men’s sins you remit they are remitted unto them, and whatsoever sins you retain they are retained.”</a:t>
            </a:r>
            <a:endParaRPr lang="en-US" sz="4000" dirty="0">
              <a:solidFill>
                <a:srgbClr val="FFFF00"/>
              </a:solidFill>
            </a:endParaRPr>
          </a:p>
        </p:txBody>
      </p:sp>
      <p:sp>
        <p:nvSpPr>
          <p:cNvPr id="3" name="TextBox 2">
            <a:extLst>
              <a:ext uri="{FF2B5EF4-FFF2-40B4-BE49-F238E27FC236}">
                <a16:creationId xmlns:a16="http://schemas.microsoft.com/office/drawing/2014/main" id="{02A87CDE-ABDC-319F-9894-0EDF677A2FA9}"/>
              </a:ext>
            </a:extLst>
          </p:cNvPr>
          <p:cNvSpPr txBox="1"/>
          <p:nvPr/>
        </p:nvSpPr>
        <p:spPr>
          <a:xfrm>
            <a:off x="216419" y="89978"/>
            <a:ext cx="11759163" cy="2800767"/>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ቅዱስን ተቀበሉ</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ላላችኋቸው ኃጢአታቸው ይቀርላቸዋል፤ ይቅርም ላላላችኋቸው ኃጢአታቸው አይቀርላቸውም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ያልካቸው።</a:t>
            </a:r>
          </a:p>
        </p:txBody>
      </p:sp>
      <p:sp>
        <p:nvSpPr>
          <p:cNvPr id="4" name="Slide Number Placeholder 2">
            <a:extLst>
              <a:ext uri="{FF2B5EF4-FFF2-40B4-BE49-F238E27FC236}">
                <a16:creationId xmlns:a16="http://schemas.microsoft.com/office/drawing/2014/main" id="{26BF8A27-F435-6A6C-FFC4-3B14AAC69F1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63</a:t>
            </a:fld>
            <a:endParaRPr lang="en-US"/>
          </a:p>
        </p:txBody>
      </p:sp>
    </p:spTree>
    <p:extLst>
      <p:ext uri="{BB962C8B-B14F-4D97-AF65-F5344CB8AC3E}">
        <p14:creationId xmlns:p14="http://schemas.microsoft.com/office/powerpoint/2010/main" val="34008066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6CCEA0-D06E-3289-9F3A-7D62566814EF}"/>
              </a:ext>
            </a:extLst>
          </p:cNvPr>
          <p:cNvSpPr txBox="1"/>
          <p:nvPr/>
        </p:nvSpPr>
        <p:spPr>
          <a:xfrm>
            <a:off x="167270" y="3448053"/>
            <a:ext cx="11759164" cy="2862322"/>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therefore, O Lord, has now granted the priesthood to Thy pure ministers who always do the priests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office in Thy holy church that they may remit sin on earth, may bind and loosen all the bonds of iniquity.</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6EEFB22C-FC62-5D5B-2577-6B95089DD59E}"/>
              </a:ext>
            </a:extLst>
          </p:cNvPr>
          <p:cNvSpPr txBox="1"/>
          <p:nvPr/>
        </p:nvSpPr>
        <p:spPr>
          <a:xfrm>
            <a:off x="167270" y="99572"/>
            <a:ext cx="11880899" cy="3477875"/>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በክብርት ቤተ ክርስቲያንህ ሁልጊዜ የክህነትን</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ለሚሠሩ</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ለንጹ</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 አቤቱ አንተ ክህነትን ሰጠህ፤ በምድር ላይ ኃጢአትን ይቅር ይሉ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ያሥሩ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የበደልንም ማሠሪያ ሁሉ ይፈቱ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D62516A-A733-7D64-9EE6-70D57467BF3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64</a:t>
            </a:fld>
            <a:endParaRPr lang="en-US"/>
          </a:p>
        </p:txBody>
      </p:sp>
    </p:spTree>
    <p:extLst>
      <p:ext uri="{BB962C8B-B14F-4D97-AF65-F5344CB8AC3E}">
        <p14:creationId xmlns:p14="http://schemas.microsoft.com/office/powerpoint/2010/main" val="699106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A300EB-360F-CE1B-622F-6B0EB7F3787A}"/>
              </a:ext>
            </a:extLst>
          </p:cNvPr>
          <p:cNvSpPr txBox="1"/>
          <p:nvPr/>
        </p:nvSpPr>
        <p:spPr>
          <a:xfrm>
            <a:off x="216418" y="3358523"/>
            <a:ext cx="11759164" cy="3416320"/>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Once again we pray and entreat of Thy goodness, O lover of man, on behalf of these Thy servants and handmaids, my fathers and my brothers and my sisters, and also on my own behalf, On me thy feeble servant, </a:t>
            </a:r>
          </a:p>
        </p:txBody>
      </p:sp>
      <p:sp>
        <p:nvSpPr>
          <p:cNvPr id="3" name="TextBox 2">
            <a:extLst>
              <a:ext uri="{FF2B5EF4-FFF2-40B4-BE49-F238E27FC236}">
                <a16:creationId xmlns:a16="http://schemas.microsoft.com/office/drawing/2014/main" id="{980C8977-82F7-A491-C643-7EB1E6FA4069}"/>
              </a:ext>
            </a:extLst>
          </p:cNvPr>
          <p:cNvSpPr txBox="1"/>
          <p:nvPr/>
        </p:nvSpPr>
        <p:spPr>
          <a:xfrm>
            <a:off x="216418" y="15192"/>
            <a:ext cx="11759164" cy="3477875"/>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አቤቱ ሰው ወዳጅ ሆይ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 ከቸርነትህ እንለምናለን፤ እንሻለንም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ነዚህ ስለ ወንዶችም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ሴቶችም ባሮችህ</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አባቶቼና  ወንድሞቼ</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እኀቶቼም ደካማ ስለምሆን ስለ እኔም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 ባርያህ</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A9669D6-DCC0-D44A-F873-C9320FD003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65</a:t>
            </a:fld>
            <a:endParaRPr lang="en-US"/>
          </a:p>
        </p:txBody>
      </p:sp>
    </p:spTree>
    <p:extLst>
      <p:ext uri="{BB962C8B-B14F-4D97-AF65-F5344CB8AC3E}">
        <p14:creationId xmlns:p14="http://schemas.microsoft.com/office/powerpoint/2010/main" val="3445837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D7F43C-E02E-53F2-B0E1-D6636FD9944A}"/>
              </a:ext>
            </a:extLst>
          </p:cNvPr>
          <p:cNvSpPr txBox="1"/>
          <p:nvPr/>
        </p:nvSpPr>
        <p:spPr>
          <a:xfrm>
            <a:off x="216418" y="3411198"/>
            <a:ext cx="11686576" cy="3477875"/>
          </a:xfrm>
          <a:prstGeom prst="rect">
            <a:avLst/>
          </a:prstGeom>
          <a:noFill/>
        </p:spPr>
        <p:txBody>
          <a:bodyPr wrap="square">
            <a:spAutoFit/>
          </a:bodyPr>
          <a:lstStyle/>
          <a:p>
            <a:pPr algn="just"/>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on behalf of them that bow their heads before Thy holy altar. Prepare for us the way of Thy mercy, break and sever all the bonds of our sins.</a:t>
            </a:r>
          </a:p>
        </p:txBody>
      </p:sp>
      <p:sp>
        <p:nvSpPr>
          <p:cNvPr id="3" name="TextBox 2">
            <a:extLst>
              <a:ext uri="{FF2B5EF4-FFF2-40B4-BE49-F238E27FC236}">
                <a16:creationId xmlns:a16="http://schemas.microsoft.com/office/drawing/2014/main" id="{849AF47B-5F7F-9268-7939-CF577B5875F9}"/>
              </a:ext>
            </a:extLst>
          </p:cNvPr>
          <p:cNvSpPr txBox="1"/>
          <p:nvPr/>
        </p:nvSpPr>
        <p:spPr>
          <a:xfrm>
            <a:off x="143831" y="297002"/>
            <a:ext cx="11831751" cy="3046988"/>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በቅዱስ መሠዊያህም ፊት ራሳቸውን ዝቅ ስለ</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አደረጉ ሰዎች የምሕረትን ጎዳና ጥረግልን፤ የኃጢአታችንን ማሠሪያም ሁሉ ፈጽመህ አጥፋልን፤</a:t>
            </a:r>
          </a:p>
        </p:txBody>
      </p:sp>
      <p:sp>
        <p:nvSpPr>
          <p:cNvPr id="4" name="Slide Number Placeholder 2">
            <a:extLst>
              <a:ext uri="{FF2B5EF4-FFF2-40B4-BE49-F238E27FC236}">
                <a16:creationId xmlns:a16="http://schemas.microsoft.com/office/drawing/2014/main" id="{64DF8014-369A-09BE-5AEB-E6E3EEFDABD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66</a:t>
            </a:fld>
            <a:endParaRPr lang="en-US"/>
          </a:p>
        </p:txBody>
      </p:sp>
    </p:spTree>
    <p:extLst>
      <p:ext uri="{BB962C8B-B14F-4D97-AF65-F5344CB8AC3E}">
        <p14:creationId xmlns:p14="http://schemas.microsoft.com/office/powerpoint/2010/main" val="32561342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6C80DD-EEB6-82A6-1EBA-BA3FE4AA187F}"/>
              </a:ext>
            </a:extLst>
          </p:cNvPr>
          <p:cNvSpPr txBox="1"/>
          <p:nvPr/>
        </p:nvSpPr>
        <p:spPr>
          <a:xfrm>
            <a:off x="289006" y="3811013"/>
            <a:ext cx="11686576"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Whether we have trespassed against Thee, </a:t>
            </a: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wittingly or unwittingly, whether in deceit or in vileness of heart, whether in deed or in word or through limited understanding, for Thou knows the feebleness of man.</a:t>
            </a:r>
          </a:p>
        </p:txBody>
      </p:sp>
      <p:sp>
        <p:nvSpPr>
          <p:cNvPr id="3" name="TextBox 2">
            <a:extLst>
              <a:ext uri="{FF2B5EF4-FFF2-40B4-BE49-F238E27FC236}">
                <a16:creationId xmlns:a16="http://schemas.microsoft.com/office/drawing/2014/main" id="{8F6B7058-32DC-2BE9-A501-BBB19B87E755}"/>
              </a:ext>
            </a:extLst>
          </p:cNvPr>
          <p:cNvSpPr txBox="1"/>
          <p:nvPr/>
        </p:nvSpPr>
        <p:spPr>
          <a:xfrm>
            <a:off x="216418" y="89978"/>
            <a:ext cx="11759164" cy="3873689"/>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ብንበድል በማወቅም ሆነ ባለማወቅ</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በተንኮልም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በልቡና ክፋትም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በመሥራትም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በመናገርም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በዕውቀት ማነስም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የሰውን ድካሙን አንተ ታውቃለህና</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ሰው ወዳጅ ሆይ የፍጥረቱ ሁሉ ጌታ አቤቱ የኃጢአታችንን ሥርየት ስጠን፤</a:t>
            </a:r>
          </a:p>
        </p:txBody>
      </p:sp>
      <p:sp>
        <p:nvSpPr>
          <p:cNvPr id="4" name="Slide Number Placeholder 2">
            <a:extLst>
              <a:ext uri="{FF2B5EF4-FFF2-40B4-BE49-F238E27FC236}">
                <a16:creationId xmlns:a16="http://schemas.microsoft.com/office/drawing/2014/main" id="{177854AF-B254-2272-5ACC-DD8F7CA9D9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67</a:t>
            </a:fld>
            <a:endParaRPr lang="en-US"/>
          </a:p>
        </p:txBody>
      </p:sp>
    </p:spTree>
    <p:extLst>
      <p:ext uri="{BB962C8B-B14F-4D97-AF65-F5344CB8AC3E}">
        <p14:creationId xmlns:p14="http://schemas.microsoft.com/office/powerpoint/2010/main" val="4564856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AA1E75-C6AE-0367-5407-C06CC9F7D56C}"/>
              </a:ext>
            </a:extLst>
          </p:cNvPr>
          <p:cNvSpPr txBox="1"/>
          <p:nvPr/>
        </p:nvSpPr>
        <p:spPr>
          <a:xfrm>
            <a:off x="120884" y="2451719"/>
            <a:ext cx="11686576" cy="3504357"/>
          </a:xfrm>
          <a:prstGeom prst="rect">
            <a:avLst/>
          </a:prstGeom>
          <a:noFill/>
        </p:spPr>
        <p:txBody>
          <a:bodyPr wrap="square">
            <a:spAutoFit/>
          </a:bodyPr>
          <a:lstStyle/>
          <a:p>
            <a:pPr algn="just"/>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good lover of man and Lord of all creation, grant us, O Lord, forgiveness of our sins, bless us and purify us, set us free and absolve all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people</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a16="http://schemas.microsoft.com/office/drawing/2014/main" id="{03462467-0F5E-A139-E1F3-9E5F00EF1CC1}"/>
              </a:ext>
            </a:extLst>
          </p:cNvPr>
          <p:cNvSpPr txBox="1"/>
          <p:nvPr/>
        </p:nvSpPr>
        <p:spPr>
          <a:xfrm>
            <a:off x="216418" y="143395"/>
            <a:ext cx="11759164" cy="2308324"/>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ባርከን፤ አክብረንም፤ ነጻም አድርገን፤ አንጻን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የተፈታን ነጻም የወጣን አድርገን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ሕዝቡንም ሁሉ ፍታቸው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5674858F-D95A-1C12-FE22-AEF3C0ADCA3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68</a:t>
            </a:fld>
            <a:endParaRPr lang="en-US"/>
          </a:p>
        </p:txBody>
      </p:sp>
    </p:spTree>
    <p:extLst>
      <p:ext uri="{BB962C8B-B14F-4D97-AF65-F5344CB8AC3E}">
        <p14:creationId xmlns:p14="http://schemas.microsoft.com/office/powerpoint/2010/main" val="9855926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FBE693-535B-B374-F0DA-F9E4EABCAECD}"/>
              </a:ext>
            </a:extLst>
          </p:cNvPr>
          <p:cNvSpPr txBox="1"/>
          <p:nvPr/>
        </p:nvSpPr>
        <p:spPr>
          <a:xfrm>
            <a:off x="325297" y="3156755"/>
            <a:ext cx="11613989" cy="2862322"/>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fill us with the fear of Thy name, and confirm us in doing thy will. O Good One, for Thou art our Lord, God, and Saviour Jesus Christ, to Thee we send glory and honour,</a:t>
            </a:r>
          </a:p>
        </p:txBody>
      </p:sp>
      <p:sp>
        <p:nvSpPr>
          <p:cNvPr id="3" name="TextBox 2">
            <a:extLst>
              <a:ext uri="{FF2B5EF4-FFF2-40B4-BE49-F238E27FC236}">
                <a16:creationId xmlns:a16="http://schemas.microsoft.com/office/drawing/2014/main" id="{A18695A8-BCAD-C520-DE6D-AFF825C9F48A}"/>
              </a:ext>
            </a:extLst>
          </p:cNvPr>
          <p:cNvSpPr txBox="1"/>
          <p:nvPr/>
        </p:nvSpPr>
        <p:spPr>
          <a:xfrm>
            <a:off x="360249" y="392537"/>
            <a:ext cx="11831751" cy="255454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ስምህን መፍራትንም የተመላን አድርገን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ቅዱስ ፈቃድህንም በመፍራት አጽናን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ሆይ</a:t>
            </a:r>
            <a:r>
              <a:rPr lang="am-ET" sz="4000" b="1" dirty="0">
                <a:solidFill>
                  <a:prstClr val="white"/>
                </a:solidFill>
                <a:latin typeface="Ebrima"/>
                <a:ea typeface="Ebrima"/>
                <a:cs typeface="Ebrima"/>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ጌታችንና አምላካችን መድኃኒታችን አንተ ኢየሱስ ክርስቶስ ነህና</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ምስጋናንና ክብርን ለአንተ እናቀርባለን።</a:t>
            </a:r>
          </a:p>
        </p:txBody>
      </p:sp>
      <p:sp>
        <p:nvSpPr>
          <p:cNvPr id="4" name="Slide Number Placeholder 2">
            <a:extLst>
              <a:ext uri="{FF2B5EF4-FFF2-40B4-BE49-F238E27FC236}">
                <a16:creationId xmlns:a16="http://schemas.microsoft.com/office/drawing/2014/main" id="{0B656CD3-47C8-6570-440C-C5E0AFDCBB9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69</a:t>
            </a:fld>
            <a:endParaRPr lang="en-US"/>
          </a:p>
        </p:txBody>
      </p:sp>
    </p:spTree>
    <p:extLst>
      <p:ext uri="{BB962C8B-B14F-4D97-AF65-F5344CB8AC3E}">
        <p14:creationId xmlns:p14="http://schemas.microsoft.com/office/powerpoint/2010/main" val="7554137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F86740-22F5-A433-685D-E88EFCF32833}"/>
              </a:ext>
            </a:extLst>
          </p:cNvPr>
          <p:cNvSpPr txBox="1"/>
          <p:nvPr/>
        </p:nvSpPr>
        <p:spPr>
          <a:xfrm>
            <a:off x="289006" y="3229861"/>
            <a:ext cx="11613989"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the good heavenly Father, and the life giving Holy Spirit, Who is coequal with Thee, both now and ever and unto the ages of ages. Amen.</a:t>
            </a:r>
          </a:p>
        </p:txBody>
      </p:sp>
      <p:sp>
        <p:nvSpPr>
          <p:cNvPr id="5" name="TextBox 4">
            <a:extLst>
              <a:ext uri="{FF2B5EF4-FFF2-40B4-BE49-F238E27FC236}">
                <a16:creationId xmlns:a16="http://schemas.microsoft.com/office/drawing/2014/main" id="{ECD79C6D-7B2A-614A-3A9E-A77E1B39B26B}"/>
              </a:ext>
            </a:extLst>
          </p:cNvPr>
          <p:cNvSpPr txBox="1"/>
          <p:nvPr/>
        </p:nvSpPr>
        <p:spPr>
          <a:xfrm>
            <a:off x="361593" y="583605"/>
            <a:ext cx="11541402" cy="2123658"/>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ሰማያዊ ከሚሆን ከቸር አባትህ ጋራ</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ማሕየዊ ከሚሆን ከመንፈስ ቅዱስም ጋራ</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ትክክል የሚሆን ዛሬም ዘወትርም ለዘለዓለሙ አሜን።</a:t>
            </a:r>
          </a:p>
        </p:txBody>
      </p:sp>
      <p:sp>
        <p:nvSpPr>
          <p:cNvPr id="6" name="Slide Number Placeholder 2">
            <a:extLst>
              <a:ext uri="{FF2B5EF4-FFF2-40B4-BE49-F238E27FC236}">
                <a16:creationId xmlns:a16="http://schemas.microsoft.com/office/drawing/2014/main" id="{C62D0F46-257F-732A-6892-40228604717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70</a:t>
            </a:fld>
            <a:endParaRPr lang="en-US"/>
          </a:p>
        </p:txBody>
      </p:sp>
    </p:spTree>
    <p:extLst>
      <p:ext uri="{BB962C8B-B14F-4D97-AF65-F5344CB8AC3E}">
        <p14:creationId xmlns:p14="http://schemas.microsoft.com/office/powerpoint/2010/main" val="20159229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D04DF-3B17-6F2C-5EA0-22E1C6998EC3}"/>
              </a:ext>
            </a:extLst>
          </p:cNvPr>
          <p:cNvSpPr txBox="1"/>
          <p:nvPr/>
        </p:nvSpPr>
        <p:spPr>
          <a:xfrm>
            <a:off x="239858" y="3138651"/>
            <a:ext cx="11663137" cy="3046988"/>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servants who serve on this day, the priests, deacons and other clergy, and all Thy people, and I mysel</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be absolved and set free, cleansed out of the mouth of the Holy Trinity: the Father, Son, and Holy spirit, and out of the mouth of the one Holy Apostolic church.</a:t>
            </a:r>
          </a:p>
        </p:txBody>
      </p:sp>
      <p:sp>
        <p:nvSpPr>
          <p:cNvPr id="3" name="TextBox 2">
            <a:extLst>
              <a:ext uri="{FF2B5EF4-FFF2-40B4-BE49-F238E27FC236}">
                <a16:creationId xmlns:a16="http://schemas.microsoft.com/office/drawing/2014/main" id="{9687B1DE-AFE3-E979-C5B5-8CF4D6C0BDCA}"/>
              </a:ext>
            </a:extLst>
          </p:cNvPr>
          <p:cNvSpPr txBox="1"/>
          <p:nvPr/>
        </p:nvSpPr>
        <p:spPr>
          <a:xfrm>
            <a:off x="239857" y="152401"/>
            <a:ext cx="11808312"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በዚች ቀን ያገለገሉህ ባሮችህ ቄሱና ዲያቆኑ ካህናቱም ሕዝቡም ሁሉ እኔም ድኃው ባርያህ የተፈቱና ነጻ የወጡ የነጹ ይሁኑ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በምትሆን በአብ በወልድ በመንፈስ ቅዱስ አፍ ሐዋርያት በሰበሰቧት በቅድስት ቤተ ክርስቲያን አፍ፤</a:t>
            </a:r>
          </a:p>
        </p:txBody>
      </p:sp>
      <p:sp>
        <p:nvSpPr>
          <p:cNvPr id="4" name="Slide Number Placeholder 2">
            <a:extLst>
              <a:ext uri="{FF2B5EF4-FFF2-40B4-BE49-F238E27FC236}">
                <a16:creationId xmlns:a16="http://schemas.microsoft.com/office/drawing/2014/main" id="{8B1F2A02-3C9C-181E-C32F-8F1F746A8F8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71</a:t>
            </a:fld>
            <a:endParaRPr lang="en-US"/>
          </a:p>
        </p:txBody>
      </p:sp>
    </p:spTree>
    <p:extLst>
      <p:ext uri="{BB962C8B-B14F-4D97-AF65-F5344CB8AC3E}">
        <p14:creationId xmlns:p14="http://schemas.microsoft.com/office/powerpoint/2010/main" val="14696727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4C1F2-40AC-88BE-DFB1-6F9CEAA4412E}"/>
              </a:ext>
            </a:extLst>
          </p:cNvPr>
          <p:cNvSpPr txBox="1"/>
          <p:nvPr/>
        </p:nvSpPr>
        <p:spPr>
          <a:xfrm>
            <a:off x="143831" y="3289281"/>
            <a:ext cx="12267276" cy="3416320"/>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out of the mouth of the fifteen prophets, and out of the mouths of the twelve apostles and out of the mouths of the seventy two disciples and minsters,and out of the mouth of the speaker of divinity, the evangelist Mark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apostle and martyr: </a:t>
            </a:r>
          </a:p>
        </p:txBody>
      </p:sp>
      <p:sp>
        <p:nvSpPr>
          <p:cNvPr id="5" name="TextBox 4">
            <a:extLst>
              <a:ext uri="{FF2B5EF4-FFF2-40B4-BE49-F238E27FC236}">
                <a16:creationId xmlns:a16="http://schemas.microsoft.com/office/drawing/2014/main" id="{04082C5B-DC25-8F86-66B8-C43FD0AA96A2}"/>
              </a:ext>
            </a:extLst>
          </p:cNvPr>
          <p:cNvSpPr txBox="1"/>
          <p:nvPr/>
        </p:nvSpPr>
        <p:spPr>
          <a:xfrm>
            <a:off x="170982" y="1"/>
            <a:ext cx="11759163" cy="3477875"/>
          </a:xfrm>
          <a:prstGeom prst="rect">
            <a:avLst/>
          </a:prstGeom>
          <a:noFill/>
        </p:spPr>
        <p:txBody>
          <a:bodyPr wrap="square">
            <a:spAutoFit/>
          </a:bodyPr>
          <a:lstStyle/>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 አምስቱ ነቢያት አፍ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 ሁለቱ ሐዋርያት አፍ(ሥልጣን)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አገልጋዮችህ በሚሆኑ በሰባ ሁለ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አርድዕት አፍ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መለኮትን በተናገረ ወንጌላዊ ሐዋርያና ሰማዕትም በሆነ በማርቆስ አፍ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FF7336DC-40B3-219A-4081-F427712F738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72</a:t>
            </a:fld>
            <a:endParaRPr lang="en-US"/>
          </a:p>
        </p:txBody>
      </p:sp>
    </p:spTree>
    <p:extLst>
      <p:ext uri="{BB962C8B-B14F-4D97-AF65-F5344CB8AC3E}">
        <p14:creationId xmlns:p14="http://schemas.microsoft.com/office/powerpoint/2010/main" val="13945536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EA549B-E1C5-BE92-544F-D78D9394F0E5}"/>
              </a:ext>
            </a:extLst>
          </p:cNvPr>
          <p:cNvSpPr txBox="1"/>
          <p:nvPr/>
        </p:nvSpPr>
        <p:spPr>
          <a:xfrm>
            <a:off x="216418" y="3272747"/>
            <a:ext cx="11686575" cy="3416320"/>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out of the mouths of the patriarchs St. Severus, St. Dioscorus, St. Athanasius, St. John Chrysostom, St. Cyril, and Saints Gregory and Basil; and out of the mouths of the 318 orthodox that assembled in Nicaea to condemn Arius.</a:t>
            </a:r>
          </a:p>
        </p:txBody>
      </p:sp>
      <p:sp>
        <p:nvSpPr>
          <p:cNvPr id="3" name="TextBox 2">
            <a:extLst>
              <a:ext uri="{FF2B5EF4-FFF2-40B4-BE49-F238E27FC236}">
                <a16:creationId xmlns:a16="http://schemas.microsoft.com/office/drawing/2014/main" id="{90D27C8A-5F0C-DADE-DEE3-17CB6C86A101}"/>
              </a:ext>
            </a:extLst>
          </p:cNvPr>
          <p:cNvSpPr txBox="1"/>
          <p:nvPr/>
        </p:nvSpPr>
        <p:spPr>
          <a:xfrm>
            <a:off x="216418" y="-13447"/>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ክቡር አባት በሚሆን በጳጳሳቱ አለቃ በሳዊሮስና በቅዱስ ዲዮስቆሮስ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በቅዱስ አትናቴዎስም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በቅዱስ ዮሐንስ አፈ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ወርቅና በቅዱስ ቄርሎስ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በቅዱስ ጎርጎርዮስና በቅዱስ ባስልዮስ 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አርዮስን ለማውገዝ በኒቅያ በተሰበሰቡ ሃይማኖታቸው በቀና በሦስት መቶ ዐሥራ ስምንት ሊቃውንትም 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354257B-B109-AAE0-D4DA-548B19D8E03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73</a:t>
            </a:fld>
            <a:endParaRPr lang="en-US"/>
          </a:p>
        </p:txBody>
      </p:sp>
    </p:spTree>
    <p:extLst>
      <p:ext uri="{BB962C8B-B14F-4D97-AF65-F5344CB8AC3E}">
        <p14:creationId xmlns:p14="http://schemas.microsoft.com/office/powerpoint/2010/main" val="8748406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D21495-5F15-4753-A545-6F9CEE98535F}"/>
              </a:ext>
            </a:extLst>
          </p:cNvPr>
          <p:cNvSpPr txBox="1"/>
          <p:nvPr/>
        </p:nvSpPr>
        <p:spPr>
          <a:xfrm>
            <a:off x="216418" y="3099423"/>
            <a:ext cx="12122101" cy="3539430"/>
          </a:xfrm>
          <a:prstGeom prst="rect">
            <a:avLst/>
          </a:prstGeom>
          <a:noFill/>
        </p:spPr>
        <p:txBody>
          <a:bodyPr wrap="square">
            <a:spAutoFit/>
          </a:bodyPr>
          <a:lstStyle/>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out the mouths of the 150 that assembled in Constantinople to condemn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Macedonius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out of the mouths of the 200 that assembled in Ephesus to condemn Nestor, and out of the mouth of the honoured Patriarch Abba… and the blessed Archbishop Abba… and out of the mouth of me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also</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sinful, miserable, and poor: </a:t>
            </a:r>
          </a:p>
        </p:txBody>
      </p:sp>
      <p:sp>
        <p:nvSpPr>
          <p:cNvPr id="3" name="TextBox 2">
            <a:extLst>
              <a:ext uri="{FF2B5EF4-FFF2-40B4-BE49-F238E27FC236}">
                <a16:creationId xmlns:a16="http://schemas.microsoft.com/office/drawing/2014/main" id="{421BF848-88A5-DDAB-3FE8-F520EA1EFE78}"/>
              </a:ext>
            </a:extLst>
          </p:cNvPr>
          <p:cNvSpPr txBox="1"/>
          <p:nvPr/>
        </p:nvSpPr>
        <p:spPr>
          <a:xfrm>
            <a:off x="216418" y="-41712"/>
            <a:ext cx="11686576" cy="3416320"/>
          </a:xfrm>
          <a:prstGeom prst="rect">
            <a:avLst/>
          </a:prstGeom>
          <a:noFill/>
        </p:spPr>
        <p:txBody>
          <a:bodyPr wrap="square">
            <a:spAutoFit/>
          </a:bodyPr>
          <a:lstStyle/>
          <a:p>
            <a:pPr lvl="0">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መቅዶንዮስን ለማውገዝ በቁስጥንጥንያ በተሰበሰቡ በመቶ አምሳው ሊቃውንትም 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ንስጥሮስን ለማውገዝ በኤፌሶን በተሰበሰቡ በሁለት መቶ ሊቃውንትም 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በክቡር የጳጳሳት አለቃ በአባ... ንዑድ ክቡር በሚሆን በጳጳሳችን በአባ... ቃል ድኃ ምስኪን በምሆን በእኔም በኃጥኡ ቃል</a:t>
            </a:r>
          </a:p>
        </p:txBody>
      </p:sp>
      <p:sp>
        <p:nvSpPr>
          <p:cNvPr id="4" name="Slide Number Placeholder 2">
            <a:extLst>
              <a:ext uri="{FF2B5EF4-FFF2-40B4-BE49-F238E27FC236}">
                <a16:creationId xmlns:a16="http://schemas.microsoft.com/office/drawing/2014/main" id="{AD56126C-41B1-48FB-C02D-9E2E5147CCE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74</a:t>
            </a:fld>
            <a:endParaRPr lang="en-US"/>
          </a:p>
        </p:txBody>
      </p:sp>
    </p:spTree>
    <p:extLst>
      <p:ext uri="{BB962C8B-B14F-4D97-AF65-F5344CB8AC3E}">
        <p14:creationId xmlns:p14="http://schemas.microsoft.com/office/powerpoint/2010/main" val="19347573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AD4C14-4033-9053-35CB-F186A828D528}"/>
              </a:ext>
            </a:extLst>
          </p:cNvPr>
          <p:cNvSpPr txBox="1"/>
          <p:nvPr/>
        </p:nvSpPr>
        <p:spPr>
          <a:xfrm>
            <a:off x="298560" y="3685793"/>
            <a:ext cx="11686576" cy="3046988"/>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they be absolved and set free, and out of the mouth of our Lady holy Mary, of twofold virginity, Mother of God, the new loom. For Thy holy name is blessed and full of glory, O holy Trinity, Father, Son, and Holy Spirit, both now and ever and unto endless ages. Amen.</a:t>
            </a:r>
          </a:p>
        </p:txBody>
      </p:sp>
      <p:sp>
        <p:nvSpPr>
          <p:cNvPr id="3" name="TextBox 2">
            <a:extLst>
              <a:ext uri="{FF2B5EF4-FFF2-40B4-BE49-F238E27FC236}">
                <a16:creationId xmlns:a16="http://schemas.microsoft.com/office/drawing/2014/main" id="{54C11EDF-A84B-53B1-F27D-EB379B038E3B}"/>
              </a:ext>
            </a:extLst>
          </p:cNvPr>
          <p:cNvSpPr txBox="1"/>
          <p:nvPr/>
        </p:nvSpPr>
        <p:spPr>
          <a:xfrm>
            <a:off x="216418" y="165080"/>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የተፈቱ ነጻም የወጡ ይሁኑ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አምላክን በወለደች በሁለት ወገን ድንግል በሆነች በአዲሲቱ መሣሪያ በክብርት እመቤታችን በማርያም 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የቅዱስ ስምህ ምስጋና ቡሩክ ፍጹም ነውና፤ ልዩ ሦስት የምትሆን አብ ወልድ መንፈስ ቅዱስ ሆይ</a:t>
            </a:r>
            <a:r>
              <a:rPr lang="am-ET" sz="3600" b="1" dirty="0">
                <a:solidFill>
                  <a:prstClr val="white"/>
                </a:solidFill>
                <a:latin typeface="Ebrima"/>
                <a:ea typeface="Ebrima"/>
                <a:cs typeface="Ebrima"/>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p>
        </p:txBody>
      </p:sp>
      <p:sp>
        <p:nvSpPr>
          <p:cNvPr id="4" name="Slide Number Placeholder 2">
            <a:extLst>
              <a:ext uri="{FF2B5EF4-FFF2-40B4-BE49-F238E27FC236}">
                <a16:creationId xmlns:a16="http://schemas.microsoft.com/office/drawing/2014/main" id="{8B4C77DF-8455-7455-5922-3790CCCC03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75</a:t>
            </a:fld>
            <a:endParaRPr lang="en-US"/>
          </a:p>
        </p:txBody>
      </p:sp>
    </p:spTree>
    <p:extLst>
      <p:ext uri="{BB962C8B-B14F-4D97-AF65-F5344CB8AC3E}">
        <p14:creationId xmlns:p14="http://schemas.microsoft.com/office/powerpoint/2010/main" val="38631204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4CE3F5-1A24-06B4-46FC-65376516CBB5}"/>
              </a:ext>
            </a:extLst>
          </p:cNvPr>
          <p:cNvSpPr txBox="1"/>
          <p:nvPr/>
        </p:nvSpPr>
        <p:spPr>
          <a:xfrm>
            <a:off x="143831" y="1905000"/>
            <a:ext cx="11880899" cy="3926588"/>
          </a:xfrm>
          <a:prstGeom prst="rect">
            <a:avLst/>
          </a:prstGeom>
          <a:noFill/>
        </p:spPr>
        <p:txBody>
          <a:bodyPr wrap="square">
            <a:spAutoFit/>
          </a:bodyPr>
          <a:lstStyle/>
          <a:p>
            <a:pPr algn="ctr"/>
            <a:r>
              <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ዲያቆኑ ሲጸልይ ሕዝቡ በመከተል በየምዕራፉ፤</a:t>
            </a:r>
          </a:p>
          <a:p>
            <a:pPr algn="ctr"/>
            <a:r>
              <a:rPr lang="am-ET" sz="4800" b="1" i="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ኪራላይሶን፤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p>
          <a:p>
            <a:pPr algn="ct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እንበል</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a16="http://schemas.microsoft.com/office/drawing/2014/main" id="{DA6286B1-75DE-99F7-C43D-A33D7251F01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76</a:t>
            </a:fld>
            <a:endParaRPr lang="en-US"/>
          </a:p>
        </p:txBody>
      </p:sp>
    </p:spTree>
    <p:extLst>
      <p:ext uri="{BB962C8B-B14F-4D97-AF65-F5344CB8AC3E}">
        <p14:creationId xmlns:p14="http://schemas.microsoft.com/office/powerpoint/2010/main" val="3007713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9" y="158794"/>
            <a:ext cx="11759163" cy="5678478"/>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አንድ ስለምታደርግ ሥጋውና ደሙ እግዚአብሔር በይቅርታው አንድ ያደርገን ዘንድ ሰላምን እንማልዳለን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Peace holy things we beseech, that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od may grant us peace through His Mercy.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የሱን ሃይማኖት በንጹሕ እንድንጠብቅ ይሰጠን</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ስለ ሃይማኖታችን እንማልዳለን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Faith we beseech, that God may grant us to keep the faith in purity.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12A9613-6F3B-C654-F97A-017998A8E35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77</a:t>
            </a:fld>
            <a:endParaRPr lang="en-US"/>
          </a:p>
        </p:txBody>
      </p:sp>
    </p:spTree>
    <p:extLst>
      <p:ext uri="{BB962C8B-B14F-4D97-AF65-F5344CB8AC3E}">
        <p14:creationId xmlns:p14="http://schemas.microsoft.com/office/powerpoint/2010/main" val="21899757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219556"/>
            <a:ext cx="12267276" cy="6555641"/>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እስከ ፍጻሜያችን ድረስ እግዚአብሔር</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በመንፈስ ቅዱስ አንድነት ይጠብቀን ዘንድ </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 </a:t>
            </a:r>
            <a:endParaRPr lang="en-US"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Four our congregation we beseech, that God may keep us unto the end in the communion of the Holy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በመከራችን ሁሉ እግዚአብሔር የትዕግሥትን</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ፍጻሜ ይሰጠን ዘንድ ስለ ነፍሳችን ትዕግሥት እንማልዳለን።</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patience of soul we beseech, that God may vouchsafe us perfect patience in all our tribulation.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D729C72-40D2-B6DC-5912-74A89618C06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78</a:t>
            </a:fld>
            <a:endParaRPr lang="en-US"/>
          </a:p>
        </p:txBody>
      </p:sp>
    </p:spTree>
    <p:extLst>
      <p:ext uri="{BB962C8B-B14F-4D97-AF65-F5344CB8AC3E}">
        <p14:creationId xmlns:p14="http://schemas.microsoft.com/office/powerpoint/2010/main" val="35588559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DD830C-57C4-D142-DB72-88F9873AE3AC}"/>
              </a:ext>
            </a:extLst>
          </p:cNvPr>
          <p:cNvSpPr txBox="1"/>
          <p:nvPr/>
        </p:nvSpPr>
        <p:spPr>
          <a:xfrm>
            <a:off x="69298" y="0"/>
            <a:ext cx="11831751" cy="7262116"/>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 ስለሚሆኑ 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 ከሳቸው</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ይቆጥረን ዘንድ እንማልዳለን።</a:t>
            </a: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Holy prophets we beseech, that God may number us with them.</a:t>
            </a:r>
          </a:p>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እነሱ ደስ እንዳሰኙት ደስ ልናሰኘው</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(ማገልገሉን)</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ይሰጠን ዘንድ ዕድል ፈንታቸውን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ያድለን ዘንድ አገልጋዮች ስለሚሆኑ ሐዋርያት እንማልዳለን።</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ministering Apostles we beseech, that God may grant us to be well pleasing even as they were well pleasing, apportion unto us a lot with them.</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DDC0C44-A5D4-302E-71DE-3A5651DB355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79</a:t>
            </a:fld>
            <a:endParaRPr lang="en-US"/>
          </a:p>
        </p:txBody>
      </p:sp>
    </p:spTree>
    <p:extLst>
      <p:ext uri="{BB962C8B-B14F-4D97-AF65-F5344CB8AC3E}">
        <p14:creationId xmlns:p14="http://schemas.microsoft.com/office/powerpoint/2010/main" val="12359643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6418" y="152401"/>
            <a:ext cx="11759164" cy="4942250"/>
          </a:xfrm>
          <a:prstGeom prst="rect">
            <a:avLst/>
          </a:prstGeom>
          <a:noFill/>
        </p:spPr>
        <p:txBody>
          <a:bodyPr wrap="square" rtlCol="0">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ለኛ የሰማዕትነትን ሥራ ይሰጠን ዘንድ ቅዱሳን ስለሚሆኑ ሰማዕታት እንማልዳለን።</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Holy martyrs we beseech, that God may grant us to perfect the same conversation</a:t>
            </a:r>
            <a:r>
              <a:rPr lang="en-AE"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51FA9D01-92E7-8301-A497-20632F6463C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80</a:t>
            </a:fld>
            <a:endParaRPr lang="en-US"/>
          </a:p>
        </p:txBody>
      </p:sp>
    </p:spTree>
    <p:extLst>
      <p:ext uri="{BB962C8B-B14F-4D97-AF65-F5344CB8AC3E}">
        <p14:creationId xmlns:p14="http://schemas.microsoft.com/office/powerpoint/2010/main" val="18169584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515D24-188B-B4C9-FD72-5D53BD0FCF01}"/>
              </a:ext>
            </a:extLst>
          </p:cNvPr>
          <p:cNvSpPr txBox="1"/>
          <p:nvPr/>
        </p:nvSpPr>
        <p:spPr>
          <a:xfrm>
            <a:off x="143830" y="17391"/>
            <a:ext cx="11953487" cy="7048083"/>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የቤተ ክርስቲያን አገልጋዮች እነሱ ናቸውና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እነሱን ለረጅም ወራት ይሰጠን ዘንድ ያለ ነውር በንጽሕና ሆነው በዕውቀት የሃይማኖትን ቃል ያቀኑ ዘንድ ስለ ርእሰ ሊቃነ ጳጳሳቱ</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 ስለሚሆን ስለ ሊቀ</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ጳጳሳችንም</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Patriarch… and the blessed Archbishop… we beseech, that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may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them length of days to be over us, that with understanding they may rightly speak the word of faith in purity without spot for that they are the defenders of the church.</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A1BF4241-8D9B-947F-251A-C24911CF792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81</a:t>
            </a:fld>
            <a:endParaRPr lang="en-US"/>
          </a:p>
        </p:txBody>
      </p:sp>
    </p:spTree>
    <p:extLst>
      <p:ext uri="{BB962C8B-B14F-4D97-AF65-F5344CB8AC3E}">
        <p14:creationId xmlns:p14="http://schemas.microsoft.com/office/powerpoint/2010/main" val="31531914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277935"/>
            <a:ext cx="11759164" cy="5878532"/>
          </a:xfrm>
          <a:prstGeom prst="rect">
            <a:avLst/>
          </a:prstGeom>
          <a:noFill/>
        </p:spPr>
        <p:txBody>
          <a:bodyPr wrap="square" rtlCol="0">
            <a:spAutoFit/>
          </a:bodyPr>
          <a:lstStyle/>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የክህነትን ሥልጣን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ከእነሱ እግዚአብሔር እንዳያርቅ መትጋትን እሱን መፍራትንም እስከ 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 ይሰጥልን ዘንድ ድካማቸውንም ይቀበል ዘንድ ስለ ቀሳውስት እንማልዳለን።</a:t>
            </a:r>
            <a:endParaRPr lang="en-AE"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priests we beseech, that God may never take from them the spirit of priesthood, and may give them the grace of Zeal and fear of Him unto the end and accept their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2">
            <a:extLst>
              <a:ext uri="{FF2B5EF4-FFF2-40B4-BE49-F238E27FC236}">
                <a16:creationId xmlns:a16="http://schemas.microsoft.com/office/drawing/2014/main" id="{5C5C3123-BB3F-90C2-AA16-A9440883231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82</a:t>
            </a:fld>
            <a:endParaRPr lang="en-US"/>
          </a:p>
        </p:txBody>
      </p:sp>
    </p:spTree>
    <p:extLst>
      <p:ext uri="{BB962C8B-B14F-4D97-AF65-F5344CB8AC3E}">
        <p14:creationId xmlns:p14="http://schemas.microsoft.com/office/powerpoint/2010/main" val="1183483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D1DF49-3E1C-EC7D-DA67-5B442E7D922E}"/>
              </a:ext>
            </a:extLst>
          </p:cNvPr>
          <p:cNvSpPr txBox="1"/>
          <p:nvPr/>
        </p:nvSpPr>
        <p:spPr>
          <a:xfrm>
            <a:off x="94683" y="0"/>
            <a:ext cx="11953487" cy="6555641"/>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ፈጽመው ሊፋጠኑ መፋጠንን እግዚአብሔር ይሰጣቸው ዘንድ በቅድስናም ይቀርቡ ዘንድ ድካማቸውንና ፍቅራቸውንም ያስብ ዘንድ ስለ ዲያቆናት እንማልዳለን።</a:t>
            </a:r>
            <a:endPar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deacons we beseech, that God may grant them to run a perfect course, and draw them high unto Him in holiness,</a:t>
            </a:r>
            <a:r>
              <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remember their </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their love.</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2D0EED52-137D-A6E0-885F-412E5CD1B49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83</a:t>
            </a:fld>
            <a:endParaRPr lang="en-US"/>
          </a:p>
        </p:txBody>
      </p:sp>
    </p:spTree>
    <p:extLst>
      <p:ext uri="{BB962C8B-B14F-4D97-AF65-F5344CB8AC3E}">
        <p14:creationId xmlns:p14="http://schemas.microsoft.com/office/powerpoint/2010/main" val="28189042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76B0D4B-8ADA-62CA-6B21-08B0291F189E}"/>
              </a:ext>
            </a:extLst>
          </p:cNvPr>
          <p:cNvSpPr txBox="1"/>
          <p:nvPr/>
        </p:nvSpPr>
        <p:spPr>
          <a:xfrm>
            <a:off x="216418" y="85423"/>
            <a:ext cx="11759164" cy="6714017"/>
          </a:xfrm>
          <a:prstGeom prst="rect">
            <a:avLst/>
          </a:prstGeom>
          <a:noFill/>
        </p:spPr>
        <p:txBody>
          <a:bodyPr wrap="square">
            <a:spAutoFit/>
          </a:bodyPr>
          <a:lstStyle/>
          <a:p>
            <a:pPr defTabSz="914436">
              <a:defRPr/>
            </a:pP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የሃይማኖታቸውን ትጋት</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ሊፈጽሙ</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ይሰጣቸው ዘንድ ስለ ንፍቀ ዲያቆናት ስለ አንባቢዎችም ስለ መዘምራንም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3429"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assistant deacons and the </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anagnosts</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 singers we beseech, that God grant them to perfect the diligence of their faith.</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0E4E1A5F-0396-3891-DC5F-8BAE0CA527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84</a:t>
            </a:fld>
            <a:endParaRPr lang="en-US"/>
          </a:p>
        </p:txBody>
      </p:sp>
    </p:spTree>
    <p:extLst>
      <p:ext uri="{BB962C8B-B14F-4D97-AF65-F5344CB8AC3E}">
        <p14:creationId xmlns:p14="http://schemas.microsoft.com/office/powerpoint/2010/main" val="5741360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218622"/>
            <a:ext cx="11541402" cy="6555641"/>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ልመናቸውን ይሰማቸው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ይልቁንም የመንፈስ ቅዱስን ሀብት በል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ናቸው ያሳድርባቸው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ድካማቸውንም ይቀበል ዘንድ ስለ ባልቴቶች</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ረዳትም ስለሌላቸው እንማልዳለን። </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windows and the bereaved we beseech, that God may hear their prayers and vouchsafe them abundantly in their hearts the grace of the Holy Spirit and accept their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4B499C6-E317-A199-F0BE-9AEFF833B5B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85</a:t>
            </a:fld>
            <a:endParaRPr lang="en-US"/>
          </a:p>
        </p:txBody>
      </p:sp>
    </p:spTree>
    <p:extLst>
      <p:ext uri="{BB962C8B-B14F-4D97-AF65-F5344CB8AC3E}">
        <p14:creationId xmlns:p14="http://schemas.microsoft.com/office/powerpoint/2010/main" val="6481915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78BD49-9310-3DA2-2E47-B0F7E5270281}"/>
              </a:ext>
            </a:extLst>
          </p:cNvPr>
          <p:cNvSpPr txBox="1"/>
          <p:nvPr/>
        </p:nvSpPr>
        <p:spPr>
          <a:xfrm>
            <a:off x="216418" y="-2406"/>
            <a:ext cx="11613989" cy="6910866"/>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የድንግልናቸውን ዋጋ(አክሊል)</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ይሰጣቸው ዘንድ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ለእግዚአብሔርም ወንዶችም ሴቶችም</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ልጆች ይሆኑት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ድካማቸውንም ይቀበል ዘንድ ስለ ደናግል እንማልዳለን። </a:t>
            </a:r>
          </a:p>
          <a:p>
            <a:pPr defTabSz="914436">
              <a:defRPr/>
            </a:pPr>
            <a:endParaRPr lang="am-ET" sz="3048"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virgins we beseech, that God may grant them the crown of virginity, and that they may be unto God Sons and D</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ughters and that He may accept their labor.</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A96DB18F-77BE-9037-591B-22F37C8D0F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86</a:t>
            </a:fld>
            <a:endParaRPr lang="en-US"/>
          </a:p>
        </p:txBody>
      </p:sp>
    </p:spTree>
    <p:extLst>
      <p:ext uri="{BB962C8B-B14F-4D97-AF65-F5344CB8AC3E}">
        <p14:creationId xmlns:p14="http://schemas.microsoft.com/office/powerpoint/2010/main" val="26739530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243" y="-162519"/>
            <a:ext cx="12122101" cy="7488204"/>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በመታገሣቸው ዋጋቸውን ይቀበሉ ዘንድ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እንዲሰጣቸው ስለሚታገሡ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suffer patiently we beseech, that God grant them to receive their rewards through patience</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በንጽሕና ሆነው ይጠብቁ ዘንድ እግዚአብሔር ሃይማኖትን እንዲሰጣቸው ስለ ሕዝባውያንና ስለ መ</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ይምናን እንማልዳለን።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laity and faithful we beseech, that God may grant them complete faith which they may keep in purity.</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AB80EEF-82A0-5993-A814-B26736BB03D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87</a:t>
            </a:fld>
            <a:endParaRPr lang="en-US"/>
          </a:p>
        </p:txBody>
      </p:sp>
    </p:spTree>
    <p:extLst>
      <p:ext uri="{BB962C8B-B14F-4D97-AF65-F5344CB8AC3E}">
        <p14:creationId xmlns:p14="http://schemas.microsoft.com/office/powerpoint/2010/main" val="6516106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742489-454B-5697-CCE9-C187A4DC42E6}"/>
              </a:ext>
            </a:extLst>
          </p:cNvPr>
          <p:cNvSpPr txBox="1"/>
          <p:nvPr/>
        </p:nvSpPr>
        <p:spPr>
          <a:xfrm>
            <a:off x="252712" y="152401"/>
            <a:ext cx="11686576" cy="6658618"/>
          </a:xfrm>
          <a:prstGeom prst="rect">
            <a:avLst/>
          </a:prstGeom>
          <a:noFill/>
        </p:spPr>
        <p:txBody>
          <a:bodyPr wrap="square">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በጎውን እድል ኃጢአትን ለማስተሥረይ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ሁለተኛ መወለድ የሚገኝበትን ሕጽበት እግዚአብሔር ይሰጣቸው ዘንድ በቅድስት ሥላሴም ማኅተም ያከብራቸው ያትማቸው ዘንድ ስለ ንኡሰ ክርስቲያን እንማልዳለን።</a:t>
            </a:r>
          </a:p>
          <a:p>
            <a:endParaRPr lang="am-ET" sz="1715"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catechumens we beseech, that God may grant them a good portion and the washing of regeneration for the remission of sin, and seal them with the seal of the Holy Trinity.</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059906C-EAFB-D799-1CB4-08B0E6FF6D0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88</a:t>
            </a:fld>
            <a:endParaRPr lang="en-US"/>
          </a:p>
        </p:txBody>
      </p:sp>
    </p:spTree>
    <p:extLst>
      <p:ext uri="{BB962C8B-B14F-4D97-AF65-F5344CB8AC3E}">
        <p14:creationId xmlns:p14="http://schemas.microsoft.com/office/powerpoint/2010/main" val="8722495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17391"/>
            <a:ext cx="11904339" cy="7039299"/>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በዘመኑ ፍጹም ሰላምን እግዚአብሔር ይሰጣት ዘንድ እግዚአብሔርን ስለምትወድ ስለ አገራችን ኢትዮጵያ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76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country Ethiopia we beseech, that God may give her peace forever.</a:t>
            </a:r>
          </a:p>
          <a:p>
            <a:endParaRPr lang="am-ET" sz="7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ዕውቀትን እሱን መፍራትንም እግዚአብሔር ይሰጣቸው ዘንድ ስለ መኳንንትና ሥልጣን ስላላቸው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8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rulers and those in authority we beseech, that God may grant them of His wisdom and His fear.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81F7DB1-552E-F6A9-E926-441415AA974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89</a:t>
            </a:fld>
            <a:endParaRPr lang="en-US"/>
          </a:p>
        </p:txBody>
      </p:sp>
    </p:spTree>
    <p:extLst>
      <p:ext uri="{BB962C8B-B14F-4D97-AF65-F5344CB8AC3E}">
        <p14:creationId xmlns:p14="http://schemas.microsoft.com/office/powerpoint/2010/main" val="4995851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DC76AE-C601-30E0-E693-B2BD2BC63D3C}"/>
              </a:ext>
            </a:extLst>
          </p:cNvPr>
          <p:cNvSpPr txBox="1"/>
          <p:nvPr/>
        </p:nvSpPr>
        <p:spPr>
          <a:xfrm>
            <a:off x="216419" y="228601"/>
            <a:ext cx="11686575" cy="6350521"/>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ስለዓለሙ ሁሉ እግዚአብሔር ማሰብን ያስቀድም ዘንድ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እያንዳንዱም</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የሚያስፈልገውን</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ያማረውን የሚሻለውንም ያስብ ዘንድ ስለ ዓለ</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ሙ</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2667"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whole world we beseech, that God should hasten His purpose and put into the mind of all and each to desire that which is good and expedient.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542421D-C752-4179-A6E3-CDB4687A484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90</a:t>
            </a:fld>
            <a:endParaRPr lang="en-US"/>
          </a:p>
        </p:txBody>
      </p:sp>
    </p:spTree>
    <p:extLst>
      <p:ext uri="{BB962C8B-B14F-4D97-AF65-F5344CB8AC3E}">
        <p14:creationId xmlns:p14="http://schemas.microsoft.com/office/powerpoint/2010/main" val="6040474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228601"/>
            <a:ext cx="11686576" cy="6740307"/>
          </a:xfrm>
          <a:prstGeom prst="rect">
            <a:avLst/>
          </a:prstGeom>
          <a:noFill/>
        </p:spPr>
        <p:txBody>
          <a:bodyPr wrap="square" rtlCol="0">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ይቅርታ ባለው ቀኝ መርቶ በፍቅርና በደኅንነት ወደ ማደሪያቸው ይመልሳቸው</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በባሕርና በደረቅ</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ስለሚሄዱ ሰዎች እንማልዳለን።</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them that travel by sea and by land we beseech, that God should guide them with a merciful right hand and let them enter their home in safety and peace.</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F56064FC-A616-99B6-8FEA-0B918E11BE6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91</a:t>
            </a:fld>
            <a:endParaRPr lang="en-US"/>
          </a:p>
        </p:txBody>
      </p:sp>
    </p:spTree>
    <p:extLst>
      <p:ext uri="{BB962C8B-B14F-4D97-AF65-F5344CB8AC3E}">
        <p14:creationId xmlns:p14="http://schemas.microsoft.com/office/powerpoint/2010/main" val="9013961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D46882-E399-04D9-F834-8736F09B1D5F}"/>
              </a:ext>
            </a:extLst>
          </p:cNvPr>
          <p:cNvSpPr txBox="1"/>
          <p:nvPr/>
        </p:nvSpPr>
        <p:spPr>
          <a:xfrm>
            <a:off x="289006" y="448964"/>
            <a:ext cx="11613989"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የዕለት የዕለት ምግባቸውን ይሰጣቸው ዘንድ ስለተራቡና ስለተጠሙ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the hungry and the thirsty we beseech, that God should grant them their daily food.</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ፈጽሞ ያረጋጋቸው ዘንድ ስለ አዘኑና ስለ ተከዙ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sad and the sorrowful we beseech, that God may give them perfect consolation.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A289E5E5-EC32-B31F-EF52-6A5782CB96C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92</a:t>
            </a:fld>
            <a:endParaRPr lang="en-US"/>
          </a:p>
        </p:txBody>
      </p:sp>
    </p:spTree>
    <p:extLst>
      <p:ext uri="{BB962C8B-B14F-4D97-AF65-F5344CB8AC3E}">
        <p14:creationId xmlns:p14="http://schemas.microsoft.com/office/powerpoint/2010/main" val="4086206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1593" y="152400"/>
            <a:ext cx="11468814" cy="6555641"/>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ከእሥራታቸው ይፈታቸው ዘንድ ስለ ታሠሩ ሰዎች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prisoners we beseech, that God may loose them from their bonds.</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በሰላም ወደ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ገራቸው ይመልሳቸው ዘንድ ስለ ተማረኩ ሰዎች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captives we beseech, that God may restore them to their county in peac</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DA57AC5-8ED2-DE05-6BD2-D696CE2C380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93</a:t>
            </a:fld>
            <a:endParaRPr lang="en-US"/>
          </a:p>
        </p:txBody>
      </p:sp>
    </p:spTree>
    <p:extLst>
      <p:ext uri="{BB962C8B-B14F-4D97-AF65-F5344CB8AC3E}">
        <p14:creationId xmlns:p14="http://schemas.microsoft.com/office/powerpoint/2010/main" val="27721301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2301E9-50EB-C56B-83F0-787D59129099}"/>
              </a:ext>
            </a:extLst>
          </p:cNvPr>
          <p:cNvSpPr txBox="1"/>
          <p:nvPr/>
        </p:nvSpPr>
        <p:spPr>
          <a:xfrm>
            <a:off x="143830" y="162565"/>
            <a:ext cx="11953487" cy="6370975"/>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ትዕግሥትን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በጎ ትምህርትን ይሰጣቸው ዘንድ የድካማቸውንም ፍጹም ዋጋ ይሰጣቸው</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ተሰደዱ ሰዎች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were sent away we beseech, that God should grant them patience and good instruction, and give them complete reward for their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ፈጥኖ ያድናቸው 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ይቅርታውንና ቸርነቱንም ይልክላቸው ዘንድ ስለ ታመሙትና ስለ ድውያኑ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sick and the diseased we beseech, that God should heal them speedily and send upon them mercy and compassion.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EF4E7A1-5A42-335B-C627-C4AE85D2AEF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94</a:t>
            </a:fld>
            <a:endParaRPr lang="en-US"/>
          </a:p>
        </p:txBody>
      </p:sp>
    </p:spTree>
    <p:extLst>
      <p:ext uri="{BB962C8B-B14F-4D97-AF65-F5344CB8AC3E}">
        <p14:creationId xmlns:p14="http://schemas.microsoft.com/office/powerpoint/2010/main" val="35934818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12217"/>
            <a:ext cx="11759164" cy="6863417"/>
          </a:xfrm>
          <a:prstGeom prst="rect">
            <a:avLst/>
          </a:prstGeom>
          <a:noFill/>
        </p:spPr>
        <p:txBody>
          <a:bodyPr wrap="square" rtlCol="0">
            <a:spAutoFit/>
          </a:bodyPr>
          <a:lstStyle/>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ከቅድስት ቤተ ክርስቲያን ወገን ስለ ሞቱ</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 እግዚአብሔር የዕረፍት ቦታ ይሰጣቸው ዘንድ እንማልዳለን።</a:t>
            </a: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have fallen asleep in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Holy church we beseech, that God may vouchsafe them a place to rest.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እንዳይቀየማቸው ከመዓትም ተመልሶ ፍጹም ዕረፍትን ይሰጣቸው ዘንድ ስለ በደሉ አባቶቻችንና ወንድሞቻችን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have sinned, our fathers and our brothers we beseech, that God cherish not anger against them, but grant them rest and relief from His wrath.</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a16="http://schemas.microsoft.com/office/drawing/2014/main" id="{0329B1B4-8685-6E5B-75F1-2DD4348C181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95</a:t>
            </a:fld>
            <a:endParaRPr lang="en-US"/>
          </a:p>
        </p:txBody>
      </p:sp>
    </p:spTree>
    <p:extLst>
      <p:ext uri="{BB962C8B-B14F-4D97-AF65-F5344CB8AC3E}">
        <p14:creationId xmlns:p14="http://schemas.microsoft.com/office/powerpoint/2010/main" val="38128025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125" y="1"/>
            <a:ext cx="11831751" cy="6456255"/>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በሚሻበት ቦታ እግዚአብሔር ዝናቡን ያዘንብ ዘንድ ስለ ዝናብ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905"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rains we beseech, that God may send rain on the place that needs it.</a:t>
            </a:r>
          </a:p>
          <a:p>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የወንዙን ውኃ ሙላልን ብለን እግዚአብሔር እነሱን እስከ ልካቸውና እስከ ወሰናቸው ይሞላ ዘንድ ስለ ወንዝ ውኃ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water of the rivers we beseech, that God should fill them unto their due measure and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bounds.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50114C8-7994-FBEB-28AA-790DF7EE71C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96</a:t>
            </a:fld>
            <a:endParaRPr lang="en-US"/>
          </a:p>
        </p:txBody>
      </p:sp>
    </p:spTree>
    <p:extLst>
      <p:ext uri="{BB962C8B-B14F-4D97-AF65-F5344CB8AC3E}">
        <p14:creationId xmlns:p14="http://schemas.microsoft.com/office/powerpoint/2010/main" val="27555071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3129"/>
            <a:ext cx="11686576" cy="5262979"/>
          </a:xfrm>
          <a:prstGeom prst="rect">
            <a:avLst/>
          </a:prstGeom>
          <a:noFill/>
        </p:spPr>
        <p:txBody>
          <a:bodyPr wrap="square" rtlCol="0">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ለዘርና ለመከር ሊሆን እግዚአብሔር</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ለምድር</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ፍሬዋን ይሰጣት ዘንድ ስለ ምድር ፍሬ እንማልዳለን።</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fruits of the earth we beseech, that God may grant to the earth her fruit for sowing and for harvest.</a:t>
            </a:r>
            <a:endParaRPr lang="en-AE" sz="4800" b="1" dirty="0">
              <a:solidFill>
                <a:srgbClr val="FFFF00"/>
              </a:solidFill>
            </a:endParaRPr>
          </a:p>
        </p:txBody>
      </p:sp>
      <p:sp>
        <p:nvSpPr>
          <p:cNvPr id="4" name="Slide Number Placeholder 2">
            <a:extLst>
              <a:ext uri="{FF2B5EF4-FFF2-40B4-BE49-F238E27FC236}">
                <a16:creationId xmlns:a16="http://schemas.microsoft.com/office/drawing/2014/main" id="{EB2EAC7F-D41A-1BEE-54B7-199C13C5908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97</a:t>
            </a:fld>
            <a:endParaRPr lang="en-US"/>
          </a:p>
        </p:txBody>
      </p:sp>
    </p:spTree>
    <p:extLst>
      <p:ext uri="{BB962C8B-B14F-4D97-AF65-F5344CB8AC3E}">
        <p14:creationId xmlns:p14="http://schemas.microsoft.com/office/powerpoint/2010/main" val="38354214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70A8F7-9D38-F191-EF7D-EDDDCB51FD83}"/>
              </a:ext>
            </a:extLst>
          </p:cNvPr>
          <p:cNvSpPr txBox="1"/>
          <p:nvPr/>
        </p:nvSpPr>
        <p:spPr>
          <a:xfrm>
            <a:off x="289006" y="152401"/>
            <a:ext cx="11613988"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 የምንለምንና የምንማልድ ሁላችንንም በሰላም በመንፈስ ይጠብቀን፤ ፍቅርን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ይስጠን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ናችንንም ያብራልን፤ ፈቃዱም ሆኖ ጸሎታችንን ይቀበል ዘንድ ቀርበን እግዚአብሔርን እንለምነው።</a:t>
            </a:r>
            <a:endParaRPr lang="en-AE"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of us who ask and beseech in prayer, may He cover us with the spirit of peace, and give us grace, and enlighten the eyes of our hearts. Let us draw high and ask God to accept our prayers according to His will.</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2832D2A-E1EE-6632-F7E4-563F083EDCC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98</a:t>
            </a:fld>
            <a:endParaRPr lang="en-US"/>
          </a:p>
        </p:txBody>
      </p:sp>
    </p:spTree>
    <p:extLst>
      <p:ext uri="{BB962C8B-B14F-4D97-AF65-F5344CB8AC3E}">
        <p14:creationId xmlns:p14="http://schemas.microsoft.com/office/powerpoint/2010/main" val="18968441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448EE4-F0DE-852C-3A75-57D952103121}"/>
              </a:ext>
            </a:extLst>
          </p:cNvPr>
          <p:cNvSpPr txBox="1"/>
          <p:nvPr/>
        </p:nvSpPr>
        <p:spPr>
          <a:xfrm>
            <a:off x="216418" y="248616"/>
            <a:ext cx="11759164"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አውቀን በሀብቱ እናድግ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በእርሱም ስም እንመካ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በነቢያት በሐዋርያትም መሠረት ላይ እንታነ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እንግዲህ በመንፈስ ቅዱስ እንነሣ</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ቀርበን አምላካችን እግዚአብሔርን እንለምነው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ወዶ ጸሎታችንን ይቀበል ዘንድ።</a:t>
            </a: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therefore rise in the Holy Spirit, growing in His grace, with understanding, glorying in His name and built upon the foundation of the prophets and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Let us draw high and ask Lord God to accept our prayers according to His will.</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C70B3CE0-E23B-0C68-7E62-D9D07EB37BA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99</a:t>
            </a:fld>
            <a:endParaRPr lang="en-US"/>
          </a:p>
        </p:txBody>
      </p:sp>
    </p:spTree>
    <p:extLst>
      <p:ext uri="{BB962C8B-B14F-4D97-AF65-F5344CB8AC3E}">
        <p14:creationId xmlns:p14="http://schemas.microsoft.com/office/powerpoint/2010/main" val="22881030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100</a:t>
            </a:fld>
            <a:endParaRPr lang="en-US" dirty="0"/>
          </a:p>
        </p:txBody>
      </p:sp>
    </p:spTree>
    <p:extLst>
      <p:ext uri="{BB962C8B-B14F-4D97-AF65-F5344CB8AC3E}">
        <p14:creationId xmlns:p14="http://schemas.microsoft.com/office/powerpoint/2010/main" val="9099926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101</a:t>
            </a:fld>
            <a:endParaRPr lang="en-US" dirty="0"/>
          </a:p>
        </p:txBody>
      </p:sp>
    </p:spTree>
    <p:extLst>
      <p:ext uri="{BB962C8B-B14F-4D97-AF65-F5344CB8AC3E}">
        <p14:creationId xmlns:p14="http://schemas.microsoft.com/office/powerpoint/2010/main" val="34438336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147317"/>
            <a:ext cx="11759164" cy="6717608"/>
          </a:xfrm>
          <a:prstGeom prst="rect">
            <a:avLst/>
          </a:prstGeom>
          <a:noFill/>
        </p:spPr>
        <p:txBody>
          <a:bodyPr wrap="square" rtlCol="0">
            <a:spAutoFit/>
          </a:bodyPr>
          <a:lstStyle/>
          <a:p>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ንስግድ (፫ ጊዜ)</a:t>
            </a:r>
          </a:p>
          <a:p>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እንስገድ (</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en-AE"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a:p>
            <a:pPr algn="l"/>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Let’s worship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repeated</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thrice)</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ወወልድ ወመንፈስ ቅዱስ</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እንዘ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ሠለስቱ አሐዱ (፫ ጊዜ )</a:t>
            </a:r>
            <a:endParaRPr lang="en-US"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ሲሆኑ አንድ ለሚሆኑ ለአብና ለወልድ ለመንፈስ ቅዱስም (</a:t>
            </a:r>
            <a:r>
              <a:rPr lang="en-US"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ጊዜ)</a:t>
            </a:r>
            <a:endPar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and the Son and the Holy Spirit, three in one.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be repeated thrice</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7583F71-0E56-2A91-2CBC-6751B46C6942}"/>
              </a:ext>
            </a:extLst>
          </p:cNvPr>
          <p:cNvSpPr>
            <a:spLocks noGrp="1"/>
          </p:cNvSpPr>
          <p:nvPr>
            <p:ph type="sldNum" sz="quarter" idx="12"/>
          </p:nvPr>
        </p:nvSpPr>
        <p:spPr>
          <a:xfrm>
            <a:off x="9247496" y="6299532"/>
            <a:ext cx="2039203" cy="365125"/>
          </a:xfrm>
        </p:spPr>
        <p:txBody>
          <a:bodyPr/>
          <a:lstStyle/>
          <a:p>
            <a:fld id="{699901B4-B23A-4C08-AC45-D9E49F2C10AE}" type="slidenum">
              <a:rPr lang="en-US" smtClean="0"/>
              <a:t>102</a:t>
            </a:fld>
            <a:endParaRPr lang="en-US" dirty="0"/>
          </a:p>
        </p:txBody>
      </p:sp>
    </p:spTree>
    <p:extLst>
      <p:ext uri="{BB962C8B-B14F-4D97-AF65-F5344CB8AC3E}">
        <p14:creationId xmlns:p14="http://schemas.microsoft.com/office/powerpoint/2010/main" val="41571040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0976" y="0"/>
            <a:ext cx="11844606" cy="6647974"/>
          </a:xfrm>
          <a:prstGeom prst="rect">
            <a:avLst/>
          </a:prstGeom>
          <a:noFill/>
        </p:spPr>
        <p:txBody>
          <a:bodyPr wrap="square" rtlCol="0">
            <a:spAutoFit/>
          </a:bodyPr>
          <a:lstStyle/>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ለኪ</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ሰላምታ ይገባሻል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be unto thee:</a:t>
            </a:r>
          </a:p>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dirty="0">
              <a:solidFill>
                <a:srgbClr val="FFFF00"/>
              </a:solidFill>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 ቤተ ክርስቲያን ማኅደረ መለኮት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የመለኮት ማደሪያ ቅድስት ቤተ ክርስቲያን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church,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welling-place of the 	 Godhead.</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FB81323-481D-A9FD-D7FD-2E78DBB67E3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103</a:t>
            </a:fld>
            <a:endParaRPr lang="en-US"/>
          </a:p>
        </p:txBody>
      </p:sp>
    </p:spTree>
    <p:extLst>
      <p:ext uri="{BB962C8B-B14F-4D97-AF65-F5344CB8AC3E}">
        <p14:creationId xmlns:p14="http://schemas.microsoft.com/office/powerpoint/2010/main" val="27908911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9005" y="168536"/>
            <a:ext cx="10888115" cy="6617196"/>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ሰአሊ ለነ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ለምኝልን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Ask for us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ማርያም ወላዲተ አምላክ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አምላክን የወለድሽ ድንግል</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Virgin Mary, mother of God.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አንቲ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አንቺ ነሽ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3F368BB-6718-43B7-1BF2-A42ADA2F3C1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104</a:t>
            </a:fld>
            <a:endParaRPr lang="en-US"/>
          </a:p>
        </p:txBody>
      </p:sp>
    </p:spTree>
    <p:extLst>
      <p:ext uri="{BB962C8B-B14F-4D97-AF65-F5344CB8AC3E}">
        <p14:creationId xmlns:p14="http://schemas.microsoft.com/office/powerpoint/2010/main" val="26833354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79616"/>
            <a:ext cx="11759164" cy="6239272"/>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ማዕጠንት ዘወርቅ እንተ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ጾ</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ርኪ ፍሕመ እሳት ብሩክ ዘነሥአ እመቅደስ</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ዘይሠሪ ኃጢአ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ወይደመስስ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ጌጋየ</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ብሩክ ከቤተ መቅደስ የተቀበላት የእሳትን ፍሕም የተሸከምሽ የወርቅ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ማዕጠንት</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አንቺ ነሽ፤</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28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golden ce</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ser which did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 bear the coal of fire which the blessed took from the sanctuary,</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03FD4DC-C5B9-A17D-8C10-A68E641A333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105</a:t>
            </a:fld>
            <a:endParaRPr lang="en-US"/>
          </a:p>
        </p:txBody>
      </p:sp>
    </p:spTree>
    <p:extLst>
      <p:ext uri="{BB962C8B-B14F-4D97-AF65-F5344CB8AC3E}">
        <p14:creationId xmlns:p14="http://schemas.microsoft.com/office/powerpoint/2010/main" val="22004274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39038"/>
            <a:ext cx="11759164" cy="6309420"/>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ጌጋየ 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ውእቱ ዘእግዚአብሔር ቃል ዘተሰብአ እምኔኪ ዘአዕረገ ለአቡሁ ርእሶ ዕጣነ ወመሥዋዕተ ሥሙረ።</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ኃጢአትን የሚያስተሰርይ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በደልንም የሚያጠፋ ይሄውም ካንቺ ሰው የሆነ የእግዚአብሔር ቃል ነው።</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which forgive sin and blot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out error, who is God’s Word what was made man from thee, who offered Himself to his Father for incense and acceptable sacrifice.</a:t>
            </a:r>
            <a:endParaRPr lang="am-ET" sz="6000" b="1" dirty="0">
              <a:solidFill>
                <a:srgbClr val="FFFF00"/>
              </a:solidFill>
            </a:endParaRPr>
          </a:p>
        </p:txBody>
      </p:sp>
      <p:sp>
        <p:nvSpPr>
          <p:cNvPr id="4" name="Slide Number Placeholder 2">
            <a:extLst>
              <a:ext uri="{FF2B5EF4-FFF2-40B4-BE49-F238E27FC236}">
                <a16:creationId xmlns:a16="http://schemas.microsoft.com/office/drawing/2014/main" id="{6743E465-7D69-1A50-EB0D-CB437B5890A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106</a:t>
            </a:fld>
            <a:endParaRPr lang="en-US"/>
          </a:p>
        </p:txBody>
      </p:sp>
    </p:spTree>
    <p:extLst>
      <p:ext uri="{BB962C8B-B14F-4D97-AF65-F5344CB8AC3E}">
        <p14:creationId xmlns:p14="http://schemas.microsoft.com/office/powerpoint/2010/main" val="16005530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844" y="86690"/>
            <a:ext cx="11808312" cy="7097969"/>
          </a:xfrm>
          <a:prstGeom prst="rect">
            <a:avLst/>
          </a:prstGeom>
          <a:noFill/>
        </p:spPr>
        <p:txBody>
          <a:bodyPr wrap="square" rtlCol="0">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ንሰግድ ለከ ክርስቶስ ምስለ አቡከ ኄር ሰማያዊ ወመንፈስከ ቅዱስ ማሕየዊ እስመ መጻእከ ወአድ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ንከነ።</a:t>
            </a:r>
          </a:p>
          <a:p>
            <a:endParaRPr lang="am-ET" sz="1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ከሚሆን ከሰማያዊ አባትህ ጋር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ማሕየዊ ከሚሆን ከመንፈስ ቅዱስም ጋ</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እንሰግድልሃለን፤ መጥተህ አድነህናልና።</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worship Thee Christ, with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good heavenly Father and thy Holy Spirit, the life-giver, for Thou didst come and save us.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EA6227D-2AE1-1A3F-0C99-B891C3848ED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107</a:t>
            </a:fld>
            <a:endParaRPr lang="en-US"/>
          </a:p>
        </p:txBody>
      </p:sp>
    </p:spTree>
    <p:extLst>
      <p:ext uri="{BB962C8B-B14F-4D97-AF65-F5344CB8AC3E}">
        <p14:creationId xmlns:p14="http://schemas.microsoft.com/office/powerpoint/2010/main" val="8654116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en-US" sz="381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108</a:t>
            </a:fld>
            <a:endParaRPr lang="en-US" dirty="0"/>
          </a:p>
        </p:txBody>
      </p:sp>
    </p:spTree>
    <p:extLst>
      <p:ext uri="{BB962C8B-B14F-4D97-AF65-F5344CB8AC3E}">
        <p14:creationId xmlns:p14="http://schemas.microsoft.com/office/powerpoint/2010/main" val="30495268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en-US" sz="381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109</a:t>
            </a:fld>
            <a:endParaRPr lang="en-US" dirty="0"/>
          </a:p>
        </p:txBody>
      </p:sp>
    </p:spTree>
    <p:extLst>
      <p:ext uri="{BB962C8B-B14F-4D97-AF65-F5344CB8AC3E}">
        <p14:creationId xmlns:p14="http://schemas.microsoft.com/office/powerpoint/2010/main" val="17016292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101604"/>
            <a:ext cx="11904339" cy="7001917"/>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en-US" sz="3600" b="1" u="sng"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ለሥሉስ ቅዱስ ይደሉ።</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(፬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ይደልዎሙ ለአብ ወወልድ</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ወመንፈስ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።(፬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en-US" sz="3600" b="1" u="sng"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ወወልድ ወመንፈስ ቅዱስ </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a:t>
            </a:r>
            <a:r>
              <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ይእዜኒ ወዘልፈኒ ወለዓለም ዓለም።</a:t>
            </a:r>
          </a:p>
          <a:p>
            <a:endParaRPr lang="en-AE"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2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srgbClr val="FFFF00"/>
              </a:solidFill>
            </a:endParaRPr>
          </a:p>
          <a:p>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ዩ</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ሦስት ለሚሆን ለአብና  ለወልድ ለመንፈስ ቅዱስም ሁልጊዜ ክብር ምስጋና ይገባቸዋል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p>
          <a:p>
            <a:endParaRPr lang="am-ET" sz="700" b="1" dirty="0">
              <a:solidFill>
                <a:srgbClr val="00B0F0"/>
              </a:solidFill>
            </a:endParaRPr>
          </a:p>
          <a:p>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and honor are meet to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Holy Trinity, the Father and the Son and the Holy Spirit at all Both now and ever and world without end. Amen</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303C06D-BD89-BF14-EC84-D8A0870A93B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110</a:t>
            </a:fld>
            <a:endParaRPr lang="en-US"/>
          </a:p>
        </p:txBody>
      </p:sp>
    </p:spTree>
    <p:extLst>
      <p:ext uri="{BB962C8B-B14F-4D97-AF65-F5344CB8AC3E}">
        <p14:creationId xmlns:p14="http://schemas.microsoft.com/office/powerpoint/2010/main" val="243032281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3927D9-AE41-41D2-6F23-01E39CA0FDE1}"/>
              </a:ext>
            </a:extLst>
          </p:cNvPr>
          <p:cNvSpPr txBox="1"/>
          <p:nvPr/>
        </p:nvSpPr>
        <p:spPr>
          <a:xfrm>
            <a:off x="143830" y="32789"/>
            <a:ext cx="11953487" cy="6866560"/>
          </a:xfrm>
          <a:prstGeom prst="rect">
            <a:avLst/>
          </a:prstGeom>
          <a:noFill/>
        </p:spPr>
        <p:txBody>
          <a:bodyPr wrap="square" rtlCol="0">
            <a:spAutoFit/>
          </a:bodyPr>
          <a:lstStyle/>
          <a:p>
            <a:pPr defTabSz="914436">
              <a:defRPr/>
            </a:pPr>
            <a:r>
              <a:rPr lang="am-ET"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ዘኢያፈቅሮ ለእግዚእነ ወመድኃኒነ ኢየሱስ ክርስቶስ ወዘኢየአምን ልደቶ እማርያም እምቅድስት ድንግል በ፪ኤ ታቦተ መንፈስ ቅዱስ እስከ ምጽአቱ ሐዳስ በከመ ይቤ ጳውሎስ ውጉ</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endPar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ጌታችንንና መድኃኒታችንን ኢየሱስ ክርስቶስን የማይወደው የመንፈስ ቅዱስ ማደሪያ በሁለት ወገን ድንግል ከምትሆን ከቅድስት ማርያም መወለዱን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የማያምን ሰው ሁሉ እንግዳ እስከሚሆን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ምጽአ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ድረስ ጳውሎስ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እንደተናገረ የተለየ</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 one that loves not our Lord and our Saviour Jesus Christ, and believes not in </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birth from holy Mary, of twofold virginity, the ark of the Holy Spirit, until His coming again, let him be anathema as Paul said.</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5B9E978D-25F0-0072-5D60-7E4FDB96838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111</a:t>
            </a:fld>
            <a:endParaRPr lang="en-US"/>
          </a:p>
        </p:txBody>
      </p:sp>
    </p:spTree>
    <p:extLst>
      <p:ext uri="{BB962C8B-B14F-4D97-AF65-F5344CB8AC3E}">
        <p14:creationId xmlns:p14="http://schemas.microsoft.com/office/powerpoint/2010/main" val="27083750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1214AE-A240-6792-2864-A5F40B8B0A56}"/>
              </a:ext>
            </a:extLst>
          </p:cNvPr>
          <p:cNvSpPr txBox="1"/>
          <p:nvPr/>
        </p:nvSpPr>
        <p:spPr>
          <a:xfrm>
            <a:off x="1826914" y="666814"/>
            <a:ext cx="8736003" cy="4524315"/>
          </a:xfrm>
          <a:prstGeom prst="rect">
            <a:avLst/>
          </a:prstGeom>
          <a:noFill/>
        </p:spPr>
        <p:txBody>
          <a:bodyPr wrap="square" rtlCol="0">
            <a:spAutoFit/>
          </a:bodyPr>
          <a:lstStyle/>
          <a:p>
            <a:pPr algn="ct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የሐዋርያው የቅዱስ ጳውሎስ መልእክት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Deacon reads the day's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Epistle of St. Paul</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0958657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16418" y="101601"/>
            <a:ext cx="11759164" cy="6165273"/>
          </a:xfrm>
          <a:prstGeom prst="rect">
            <a:avLst/>
          </a:prstGeom>
        </p:spPr>
        <p:txBody>
          <a:bodyPr>
            <a:no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ጳውሎስ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ሠናየ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ፈዋሴ</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ድውያን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ዘነሣእከ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አክሊለ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ሰአል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ወጸሊ</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በእንቲኣነ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ያድኅን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ነፍሳ</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በብዝ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ሣህሉ</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ወምሕረቱ</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ስሙ</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አክሊ</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የተቀበልህ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ድውያንን የምታድን መልእክትህ የበጀ ቅዱስ ሐዋርያ ጳውሎስ ሆይ</a:t>
            </a:r>
            <a:r>
              <a:rPr lang="am-ET" sz="3200" b="1" dirty="0">
                <a:solidFill>
                  <a:srgbClr val="00FF00"/>
                </a:solidFill>
                <a:latin typeface="Ebrima"/>
                <a:ea typeface="Ebrima"/>
                <a:cs typeface="Ebrima"/>
              </a:rPr>
              <a:t>!</a:t>
            </a:r>
            <a:r>
              <a:rPr lang="en-US" sz="3200" b="1" dirty="0">
                <a:solidFill>
                  <a:srgbClr val="00FF00"/>
                </a:solidFill>
                <a:latin typeface="Ebrima"/>
                <a:ea typeface="Ebrima"/>
                <a:cs typeface="Ebrima"/>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በይቅርታውና በቸርነቱ ብዛት ስለ ቅዱስም ስሙ ሰውነታችንን ያድን ዘንድ ስለኛ ለምን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ጸልይም።</a:t>
            </a:r>
          </a:p>
          <a:p>
            <a:pPr marL="51434">
              <a:spcBef>
                <a:spcPct val="20000"/>
              </a:spcBef>
              <a:defRPr/>
            </a:pP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Apostle Paul, good messenger, healer of the sick, who hast </a:t>
            </a:r>
            <a:r>
              <a:rPr lang="en-AE" sz="2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a:t>
            </a:r>
            <a:r>
              <a:rPr lang="en-US" sz="2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ved the crown, ask and pray for us in order that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may save our souls in the multitude of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mercies and in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pity for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name’s sake.</a:t>
            </a:r>
            <a:endPar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1BE0546C-8409-76BA-16A3-5966C413C2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113</a:t>
            </a:fld>
            <a:endParaRPr lang="en-US"/>
          </a:p>
        </p:txBody>
      </p:sp>
    </p:spTree>
    <p:extLst>
      <p:ext uri="{BB962C8B-B14F-4D97-AF65-F5344CB8AC3E}">
        <p14:creationId xmlns:p14="http://schemas.microsoft.com/office/powerpoint/2010/main" val="1761461995"/>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114</a:t>
            </a:fld>
            <a:endParaRPr lang="en-US" dirty="0"/>
          </a:p>
        </p:txBody>
      </p:sp>
    </p:spTree>
    <p:extLst>
      <p:ext uri="{BB962C8B-B14F-4D97-AF65-F5344CB8AC3E}">
        <p14:creationId xmlns:p14="http://schemas.microsoft.com/office/powerpoint/2010/main" val="37169390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115</a:t>
            </a:fld>
            <a:endParaRPr lang="en-US" dirty="0"/>
          </a:p>
        </p:txBody>
      </p:sp>
    </p:spTree>
    <p:extLst>
      <p:ext uri="{BB962C8B-B14F-4D97-AF65-F5344CB8AC3E}">
        <p14:creationId xmlns:p14="http://schemas.microsoft.com/office/powerpoint/2010/main" val="127808836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611FD07-5B04-3B8D-3249-DE09AB48DB64}"/>
              </a:ext>
            </a:extLst>
          </p:cNvPr>
          <p:cNvSpPr txBox="1">
            <a:spLocks/>
          </p:cNvSpPr>
          <p:nvPr/>
        </p:nvSpPr>
        <p:spPr>
          <a:xfrm>
            <a:off x="252712" y="34988"/>
            <a:ext cx="11795458" cy="6165273"/>
          </a:xfrm>
          <a:prstGeom prst="rect">
            <a:avLst/>
          </a:prstGeom>
        </p:spPr>
        <p:txBody>
          <a:bodyPr>
            <a:noAutofit/>
          </a:bodyPr>
          <a:lstStyle/>
          <a:p>
            <a:pPr defTabSz="914436">
              <a:defRPr/>
            </a:pPr>
            <a:r>
              <a:rPr lang="en-US" sz="4000" b="1" u="sng"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ነገር ዘእመልእክ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ረድኡ ወሐዋርያሁ ለእግዚእነ ኢየሱስ ክርስቶስ ጸሎቱ ወበረከቱ 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 ዓለም አሜን።</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 የኢየሱስ ክርስቶስ ሐዋርያው ረድኡ ከሚሆን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 የተገኘ ቃል ይህ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ጸሎቱና በረከቱ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ይኑር ለዘለዓለሙ አሜን።</a:t>
            </a:r>
          </a:p>
          <a:p>
            <a:pPr marL="51434">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word from the Epistle of the disciple and apostle of our Lord Jesus Christ, …, may his prayer and blessing be on our fellow Christians forever. Amen</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8652ACDC-8FCD-FD62-FF3F-C5D4836039E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116</a:t>
            </a:fld>
            <a:endParaRPr lang="en-US"/>
          </a:p>
        </p:txBody>
      </p:sp>
    </p:spTree>
    <p:extLst>
      <p:ext uri="{BB962C8B-B14F-4D97-AF65-F5344CB8AC3E}">
        <p14:creationId xmlns:p14="http://schemas.microsoft.com/office/powerpoint/2010/main" val="42308734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F8D0D1-E2CC-8B93-0411-CCD9D34ED5F2}"/>
              </a:ext>
            </a:extLst>
          </p:cNvPr>
          <p:cNvSpPr txBox="1"/>
          <p:nvPr/>
        </p:nvSpPr>
        <p:spPr>
          <a:xfrm>
            <a:off x="368490" y="1590311"/>
            <a:ext cx="10822673" cy="3508653"/>
          </a:xfrm>
          <a:prstGeom prst="rect">
            <a:avLst/>
          </a:prstGeom>
          <a:noFill/>
        </p:spPr>
        <p:txBody>
          <a:bodyPr wrap="square">
            <a:spAutoFit/>
          </a:bodyPr>
          <a:lstStyle/>
          <a:p>
            <a:pPr algn="ctr"/>
            <a:r>
              <a:rPr lang="en-US"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 </a:t>
            </a: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፪</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gn="ct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reads the 2</a:t>
            </a:r>
            <a:r>
              <a:rPr lang="en-US" sz="5400" b="1" baseline="300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Epistle.</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926125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43831" y="235755"/>
            <a:ext cx="11831751" cy="6165273"/>
          </a:xfrm>
          <a:prstGeom prst="rect">
            <a:avLst/>
          </a:prstGeom>
        </p:spPr>
        <p:txBody>
          <a:bodyPr>
            <a:no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ሥሉስ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ዘኅቡር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ህላዌከ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ማኅበ</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ኅሩያን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አርዳኢከ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ናዝዘነ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በሣህልከ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ስምከ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1100" b="1" baseline="-250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1400" b="1" baseline="-250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ባሕርይህ አንድ የሚሆን ልዩ ሦስት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አንድነታችንን ጠብቅ፤ ስለተመረጡ ክቡራን ደቀ መዛሙርትህ በይቅርታህ አጽናን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ክቡር ስለሚሆን ስለ ስምህ ብለህ።</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con substantial Trinity, preserve our congregation for Thy holy elect disciples’ sake: comfort us in Thy mercy, for Thy holy name’s sake.</a:t>
            </a:r>
            <a:endParaRPr lang="en-US"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118</a:t>
            </a:fld>
            <a:endParaRPr lang="en-US"/>
          </a:p>
        </p:txBody>
      </p:sp>
    </p:spTree>
    <p:extLst>
      <p:ext uri="{BB962C8B-B14F-4D97-AF65-F5344CB8AC3E}">
        <p14:creationId xmlns:p14="http://schemas.microsoft.com/office/powerpoint/2010/main" val="329666376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119</a:t>
            </a:fld>
            <a:endParaRPr lang="en-US" dirty="0"/>
          </a:p>
        </p:txBody>
      </p:sp>
    </p:spTree>
    <p:extLst>
      <p:ext uri="{BB962C8B-B14F-4D97-AF65-F5344CB8AC3E}">
        <p14:creationId xmlns:p14="http://schemas.microsoft.com/office/powerpoint/2010/main" val="192490877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120</a:t>
            </a:fld>
            <a:endParaRPr lang="en-US" dirty="0"/>
          </a:p>
        </p:txBody>
      </p:sp>
    </p:spTree>
    <p:extLst>
      <p:ext uri="{BB962C8B-B14F-4D97-AF65-F5344CB8AC3E}">
        <p14:creationId xmlns:p14="http://schemas.microsoft.com/office/powerpoint/2010/main" val="847150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6B47DAF-63FA-3867-673E-E585C2BD35F2}"/>
              </a:ext>
            </a:extLst>
          </p:cNvPr>
          <p:cNvSpPr txBox="1">
            <a:spLocks/>
          </p:cNvSpPr>
          <p:nvPr/>
        </p:nvSpPr>
        <p:spPr>
          <a:xfrm>
            <a:off x="216418" y="106721"/>
            <a:ext cx="11831751" cy="6104231"/>
          </a:xfrm>
          <a:prstGeom prst="rect">
            <a:avLst/>
          </a:prstGeom>
        </p:spPr>
        <p:txBody>
          <a:bodyPr>
            <a:noAutofit/>
          </a:bodyPr>
          <a:lstStyle/>
          <a:p>
            <a:pPr defTabSz="914436">
              <a:defRPr/>
            </a:pPr>
            <a:r>
              <a:rPr lang="en-US" sz="40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ነቅዕ ንጹሕ ዘእምእንቅዕተ</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ንጹ</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ውእቱ</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ዜና ግብሮሙ ለሐዋርያት በረከተ ጸሎቶሙ የሀሉ 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ለዓለመ ዓለም አሜን።</a:t>
            </a: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ከሚሆኑ</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ከሕግ</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ምንጮች</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የተገኘ</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ጥሩ</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ምንጭ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ይኸውም የሐዋርያት የሥራቸው ነገር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የጸሎታቸው በረከት ከ</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አሜን።</a:t>
            </a:r>
          </a:p>
          <a:p>
            <a:pPr marL="51434">
              <a:spcBef>
                <a:spcPct val="20000"/>
              </a:spcBef>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 pure fountain which is from the pure fountains of the law, to wit the history of the acts of the apostles. The blessing of their prayer be with our people forever.Amen</a:t>
            </a:r>
            <a:endParaRPr lang="en-US"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2DB00F7A-334E-7715-56A0-A646319533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121</a:t>
            </a:fld>
            <a:endParaRPr lang="en-US"/>
          </a:p>
        </p:txBody>
      </p:sp>
    </p:spTree>
    <p:extLst>
      <p:ext uri="{BB962C8B-B14F-4D97-AF65-F5344CB8AC3E}">
        <p14:creationId xmlns:p14="http://schemas.microsoft.com/office/powerpoint/2010/main" val="26413002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1BA4A4-D157-3D13-CF73-40CFF5937D53}"/>
              </a:ext>
            </a:extLst>
          </p:cNvPr>
          <p:cNvSpPr txBox="1"/>
          <p:nvPr/>
        </p:nvSpPr>
        <p:spPr>
          <a:xfrm>
            <a:off x="1351278" y="1538195"/>
            <a:ext cx="9470326" cy="3908762"/>
          </a:xfrm>
          <a:prstGeom prst="rect">
            <a:avLst/>
          </a:prstGeom>
          <a:noFill/>
        </p:spPr>
        <p:txBody>
          <a:bodyPr wrap="square">
            <a:spAutoFit/>
          </a:bodyPr>
          <a:lstStyle/>
          <a:p>
            <a:pPr algn="ct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ሥራ</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gn="ct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Acts of the Apostles</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dirty="0">
              <a:solidFill>
                <a:srgbClr val="FFFF00"/>
              </a:solidFill>
            </a:endParaRPr>
          </a:p>
        </p:txBody>
      </p:sp>
    </p:spTree>
    <p:extLst>
      <p:ext uri="{BB962C8B-B14F-4D97-AF65-F5344CB8AC3E}">
        <p14:creationId xmlns:p14="http://schemas.microsoft.com/office/powerpoint/2010/main" val="8785894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16418" y="883216"/>
            <a:ext cx="12049514" cy="4845895"/>
          </a:xfrm>
          <a:prstGeom prst="rect">
            <a:avLst/>
          </a:prstGeom>
        </p:spPr>
        <p:txBody>
          <a:bodyPr>
            <a:noAutofit/>
          </a:bodyPr>
          <a:lstStyle/>
          <a:p>
            <a:pPr marL="51434">
              <a:spcBef>
                <a:spcPct val="20000"/>
              </a:spcBef>
              <a:defRPr/>
            </a:pP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አብ</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1200" b="1" spc="225"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የያዝህ አብ ሆይ ቅዱስ ቅዱስ ቅዱስ አንተ ነህ፤</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en-AE" sz="1715" b="1" spc="22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4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Holy Father, who owns everything</a:t>
            </a:r>
            <a:r>
              <a:rPr lang="en-AE" sz="6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6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123</a:t>
            </a:fld>
            <a:endParaRPr lang="en-US"/>
          </a:p>
        </p:txBody>
      </p:sp>
      <p:sp>
        <p:nvSpPr>
          <p:cNvPr id="8" name="TextBox 7">
            <a:extLst>
              <a:ext uri="{FF2B5EF4-FFF2-40B4-BE49-F238E27FC236}">
                <a16:creationId xmlns:a16="http://schemas.microsoft.com/office/drawing/2014/main" id="{B2DC3A89-5E71-3AE7-37EE-B6C43ABEC905}"/>
              </a:ext>
            </a:extLst>
          </p:cNvPr>
          <p:cNvSpPr txBox="1"/>
          <p:nvPr/>
        </p:nvSpPr>
        <p:spPr>
          <a:xfrm>
            <a:off x="2901314" y="215205"/>
            <a:ext cx="8783918" cy="795924"/>
          </a:xfrm>
          <a:prstGeom prst="rect">
            <a:avLst/>
          </a:prstGeom>
          <a:noFill/>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13212444"/>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E2CF1D5-B718-4564-FDF0-DF025985E2C4}"/>
              </a:ext>
            </a:extLst>
          </p:cNvPr>
          <p:cNvSpPr txBox="1">
            <a:spLocks/>
          </p:cNvSpPr>
          <p:nvPr/>
        </p:nvSpPr>
        <p:spPr>
          <a:xfrm>
            <a:off x="361592" y="429677"/>
            <a:ext cx="11541401" cy="5863534"/>
          </a:xfrm>
          <a:prstGeom prst="rect">
            <a:avLst/>
          </a:prstGeom>
        </p:spPr>
        <p:txBody>
          <a:bodyPr>
            <a:noAutofit/>
          </a:bodyPr>
          <a:lstStyle/>
          <a:p>
            <a:pPr marL="51434">
              <a:spcBef>
                <a:spcPct val="20000"/>
              </a:spcBef>
              <a:defRPr/>
            </a:pP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ወልድ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ዋ</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ዘአንተ</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ቃለ</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አብ</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 አብ ቃል የምትሆን ወልድ ዋሕድ ሆይ ቅዱስ ቅዱስ ቅዱስ አንተ ነህ፤</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0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only-begotten Son, who art the Word of the living Father.</a:t>
            </a:r>
            <a:endParaRPr lang="am-ET" sz="5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3">
            <a:extLst>
              <a:ext uri="{FF2B5EF4-FFF2-40B4-BE49-F238E27FC236}">
                <a16:creationId xmlns:a16="http://schemas.microsoft.com/office/drawing/2014/main" id="{67D37385-582A-D74E-D940-840F6B84301A}"/>
              </a:ext>
            </a:extLst>
          </p:cNvPr>
          <p:cNvSpPr txBox="1">
            <a:spLocks/>
          </p:cNvSpPr>
          <p:nvPr/>
        </p:nvSpPr>
        <p:spPr>
          <a:xfrm>
            <a:off x="798195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124</a:t>
            </a:fld>
            <a:endParaRPr lang="en-US"/>
          </a:p>
        </p:txBody>
      </p:sp>
    </p:spTree>
    <p:extLst>
      <p:ext uri="{BB962C8B-B14F-4D97-AF65-F5344CB8AC3E}">
        <p14:creationId xmlns:p14="http://schemas.microsoft.com/office/powerpoint/2010/main" val="411242749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B77806-9952-4B9A-BF92-4A6C1B473186}"/>
              </a:ext>
            </a:extLst>
          </p:cNvPr>
          <p:cNvSpPr txBox="1">
            <a:spLocks/>
          </p:cNvSpPr>
          <p:nvPr/>
        </p:nvSpPr>
        <p:spPr>
          <a:xfrm>
            <a:off x="216419" y="266824"/>
            <a:ext cx="11686575" cy="5863534"/>
          </a:xfrm>
          <a:prstGeom prst="rect">
            <a:avLst/>
          </a:prstGeom>
        </p:spPr>
        <p:txBody>
          <a:bodyPr>
            <a:noAutofit/>
          </a:bodyPr>
          <a:lstStyle/>
          <a:p>
            <a:pPr marL="51434">
              <a:spcBef>
                <a:spcPct val="20000"/>
              </a:spcBef>
              <a:defRPr/>
            </a:pP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ዘተአምር</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endPar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381"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286"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የምታውቅ መንፈስ ቅዱስ ሆይ ቅዱስ ቅዱስ ቅዱስ አንተ ነህ።</a:t>
            </a:r>
            <a:endParaRPr lang="en-AE"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en-AE" sz="2667" b="1" spc="22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191"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Holy Spirit who knows all things.</a:t>
            </a:r>
            <a:endParaRPr lang="am-ET" sz="5716"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a:extLst>
              <a:ext uri="{FF2B5EF4-FFF2-40B4-BE49-F238E27FC236}">
                <a16:creationId xmlns:a16="http://schemas.microsoft.com/office/drawing/2014/main" id="{7A772ACA-5340-6744-1B27-473FAA424E8D}"/>
              </a:ext>
            </a:extLst>
          </p:cNvPr>
          <p:cNvSpPr txBox="1">
            <a:spLocks/>
          </p:cNvSpPr>
          <p:nvPr/>
        </p:nvSpPr>
        <p:spPr>
          <a:xfrm>
            <a:off x="798195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125</a:t>
            </a:fld>
            <a:endParaRPr lang="en-US"/>
          </a:p>
        </p:txBody>
      </p:sp>
    </p:spTree>
    <p:extLst>
      <p:ext uri="{BB962C8B-B14F-4D97-AF65-F5344CB8AC3E}">
        <p14:creationId xmlns:p14="http://schemas.microsoft.com/office/powerpoint/2010/main" val="26399445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126</a:t>
            </a:fld>
            <a:endParaRPr lang="en-US" dirty="0"/>
          </a:p>
        </p:txBody>
      </p:sp>
    </p:spTree>
    <p:extLst>
      <p:ext uri="{BB962C8B-B14F-4D97-AF65-F5344CB8AC3E}">
        <p14:creationId xmlns:p14="http://schemas.microsoft.com/office/powerpoint/2010/main" val="12144457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127</a:t>
            </a:fld>
            <a:endParaRPr lang="en-US" dirty="0"/>
          </a:p>
        </p:txBody>
      </p:sp>
    </p:spTree>
    <p:extLst>
      <p:ext uri="{BB962C8B-B14F-4D97-AF65-F5344CB8AC3E}">
        <p14:creationId xmlns:p14="http://schemas.microsoft.com/office/powerpoint/2010/main" val="55530713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8034507"/>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ሰላመ</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አሐቲ</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ጉባኤ</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ርትዕት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በኀበ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ስለሰበሰቧት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የቀናች</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ስለሆነች</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አንዲት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 for the peace of the one holy</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apostolic</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church orthodox in the Lord.</a:t>
            </a:r>
            <a:r>
              <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 እግዚኦ ተሣ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6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ይቅር በለን።</a:t>
            </a:r>
          </a:p>
          <a:p>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128</a:t>
            </a:fld>
            <a:endParaRPr lang="en-US" dirty="0"/>
          </a:p>
        </p:txBody>
      </p:sp>
    </p:spTree>
    <p:extLst>
      <p:ext uri="{BB962C8B-B14F-4D97-AF65-F5344CB8AC3E}">
        <p14:creationId xmlns:p14="http://schemas.microsoft.com/office/powerpoint/2010/main" val="55748251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8280728"/>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ሊቃነ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ወብፁዕ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ጳጳስነ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ወኵሎሙ</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ወዲያቆናት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ወኵሎሙ</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ሕዝበ</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ርቱዐነ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ስለሚሆኑ</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ጳጳሳችን</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ቆጶሳቱም</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ቀሳውስትና</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ዲያቆናትም</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ሃይማኖታቸው</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ቀና</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ወገኖችም</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 እግዚኦ ተሣ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2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ይቅር በለን።</a:t>
            </a:r>
          </a:p>
          <a:p>
            <a:r>
              <a:rPr lang="en-US"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129</a:t>
            </a:fld>
            <a:endParaRPr lang="en-US" dirty="0"/>
          </a:p>
        </p:txBody>
      </p:sp>
    </p:spTree>
    <p:extLst>
      <p:ext uri="{BB962C8B-B14F-4D97-AF65-F5344CB8AC3E}">
        <p14:creationId xmlns:p14="http://schemas.microsoft.com/office/powerpoint/2010/main" val="31619112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894195"/>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ማኅበርነ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ወዕቅበተ</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ለኵልነ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ስለሁላችን</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መጠበቅም</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 እግዚኦ ተሣ</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44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ይቅር በለን።</a:t>
            </a:r>
          </a:p>
          <a:p>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130</a:t>
            </a:fld>
            <a:endParaRPr lang="en-US" dirty="0"/>
          </a:p>
        </p:txBody>
      </p:sp>
    </p:spTree>
    <p:extLst>
      <p:ext uri="{BB962C8B-B14F-4D97-AF65-F5344CB8AC3E}">
        <p14:creationId xmlns:p14="http://schemas.microsoft.com/office/powerpoint/2010/main" val="4364527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6" t="1202" r="2414" b="3402"/>
          <a:stretch/>
        </p:blipFill>
        <p:spPr bwMode="auto">
          <a:xfrm>
            <a:off x="1" y="0"/>
            <a:ext cx="595853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72945"/>
            <a:ext cx="5854889" cy="54367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6" t="1202" r="2414" b="3402"/>
          <a:stretch/>
        </p:blipFill>
        <p:spPr bwMode="auto">
          <a:xfrm>
            <a:off x="6083143" y="0"/>
            <a:ext cx="623346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2437" y="675098"/>
            <a:ext cx="6009564" cy="5534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552191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125057"/>
            <a:ext cx="11686576" cy="6761787"/>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133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ንነትን የምንለምንሽ ክብርን የተመላሽ ቅድስት ሆይ</a:t>
            </a:r>
            <a:r>
              <a:rPr lang="am-ET" sz="4572" b="1" dirty="0">
                <a:solidFill>
                  <a:prstClr val="white"/>
                </a:solidFill>
                <a:latin typeface="Ebrima"/>
                <a:ea typeface="Ebrima"/>
                <a:cs typeface="Ebrima"/>
              </a:rPr>
              <a:t>!</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endPar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857"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of whom we ask healing, O holy full of </a:t>
            </a:r>
            <a:r>
              <a:rPr lang="en-AE" sz="4572"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endParaRPr lang="en-AE" sz="2667"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2667" b="1" i="1" dirty="0">
              <a:solidFill>
                <a:srgbClr val="00B0F0"/>
              </a:solidFill>
            </a:endParaRPr>
          </a:p>
          <a:p>
            <a:pPr lvl="1"/>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C8F1340-281A-9A12-251E-533E59ECD49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132</a:t>
            </a:fld>
            <a:endParaRPr lang="en-US"/>
          </a:p>
        </p:txBody>
      </p:sp>
    </p:spTree>
    <p:extLst>
      <p:ext uri="{BB962C8B-B14F-4D97-AF65-F5344CB8AC3E}">
        <p14:creationId xmlns:p14="http://schemas.microsoft.com/office/powerpoint/2010/main" val="106344131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9" y="1"/>
            <a:ext cx="11759163" cy="6843925"/>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 ጊዜ ድንግል የምትሆኝ አምላክን የወለድሽ የክርስቶስ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ያስተሠርይልን ዘንድ ወደ ልጅሽ ወደ ወዳጅሽ ወደ ላይ ጸሎታችንን አሳርጊ።</a:t>
            </a:r>
          </a:p>
          <a:p>
            <a:endParaRPr lang="en-AE"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irgin, parent of God, mother of Christ, offer up our prayer on high to thy beloved Son that He may forgive us our sin.</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አሜን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C189C2E-5377-DF2D-D740-7A559364B25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133</a:t>
            </a:fld>
            <a:endParaRPr lang="en-US"/>
          </a:p>
        </p:txBody>
      </p:sp>
    </p:spTree>
    <p:extLst>
      <p:ext uri="{BB962C8B-B14F-4D97-AF65-F5344CB8AC3E}">
        <p14:creationId xmlns:p14="http://schemas.microsoft.com/office/powerpoint/2010/main" val="373145662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7391"/>
            <a:ext cx="11759164" cy="7201330"/>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የጽድቅ ብርሃን የሚሆን አምላካችንን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ክርስቶስን የወለድሽልን (ንጽሕት) ሆይ</a:t>
            </a:r>
            <a:r>
              <a:rPr lang="am-ET" sz="4400" b="1" dirty="0">
                <a:solidFill>
                  <a:prstClr val="white"/>
                </a:solidFill>
                <a:latin typeface="Ebrima"/>
                <a:ea typeface="Ebrima"/>
                <a:cs typeface="Ebrima"/>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who didst bear for us the very light of righ</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eousness, even Christ our God.</a:t>
            </a:r>
          </a:p>
          <a:p>
            <a:endParaRPr lang="am-ET" sz="152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F567319-FC03-E18E-9D43-E0BB14F6A37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134</a:t>
            </a:fld>
            <a:endParaRPr lang="en-US"/>
          </a:p>
        </p:txBody>
      </p:sp>
    </p:spTree>
    <p:extLst>
      <p:ext uri="{BB962C8B-B14F-4D97-AF65-F5344CB8AC3E}">
        <p14:creationId xmlns:p14="http://schemas.microsoft.com/office/powerpoint/2010/main" val="47234552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
            <a:ext cx="11759164" cy="6663363"/>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 ድንግል ሆይ</a:t>
            </a:r>
            <a:r>
              <a:rPr lang="am-ET" sz="4400" b="1" dirty="0">
                <a:solidFill>
                  <a:prstClr val="white"/>
                </a:solidFill>
                <a:latin typeface="Ebrima"/>
                <a:ea typeface="Ebrima"/>
                <a:cs typeface="Ebrima"/>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ለነፍሳችን ይቅርታን ያደርግ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ኃጢአታችንንም ያስተሠርይልን ዘንድ ወደ ጌታችን ለምኝልን።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pure, plead for us unto our Lord that He may have mercy upon our souls and forgive us our sin.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600" b="1" dirty="0">
                <a:solidFill>
                  <a:srgbClr val="FFFF00"/>
                </a:solidFill>
              </a:rPr>
              <a:t> </a:t>
            </a:r>
            <a:endParaRPr lang="am-ET" sz="6859" b="1" dirty="0">
              <a:solidFill>
                <a:srgbClr val="FFFF00"/>
              </a:solidFill>
            </a:endParaRPr>
          </a:p>
        </p:txBody>
      </p:sp>
      <p:sp>
        <p:nvSpPr>
          <p:cNvPr id="4" name="Slide Number Placeholder 2">
            <a:extLst>
              <a:ext uri="{FF2B5EF4-FFF2-40B4-BE49-F238E27FC236}">
                <a16:creationId xmlns:a16="http://schemas.microsoft.com/office/drawing/2014/main" id="{671E2460-02E9-14A2-6EA2-FEBC279169F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135</a:t>
            </a:fld>
            <a:endParaRPr lang="en-US"/>
          </a:p>
        </p:txBody>
      </p:sp>
    </p:spTree>
    <p:extLst>
      <p:ext uri="{BB962C8B-B14F-4D97-AF65-F5344CB8AC3E}">
        <p14:creationId xmlns:p14="http://schemas.microsoft.com/office/powerpoint/2010/main" val="369617747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177" y="31466"/>
            <a:ext cx="11880899" cy="7048083"/>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ለሰው ወገን አማላጅ የምትሆኝ አምላክን የወለድሽ ንጽሕት ቅድስት ድንግል ማርያም ሆይ</a:t>
            </a:r>
            <a:r>
              <a:rPr lang="am-ET" sz="4800" b="1" dirty="0">
                <a:solidFill>
                  <a:prstClr val="white"/>
                </a:solidFill>
                <a:latin typeface="Ebrima"/>
                <a:ea typeface="Ebrima"/>
                <a:cs typeface="Ebrima"/>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Virgin Mary, parent of God, holy and pure, very pleader for the race of mankind.</a:t>
            </a:r>
          </a:p>
          <a:p>
            <a:pPr defTabSz="914436">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A1C014E-1782-37C9-6202-A35D6F60F04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136</a:t>
            </a:fld>
            <a:endParaRPr lang="en-US"/>
          </a:p>
        </p:txBody>
      </p:sp>
    </p:spTree>
    <p:extLst>
      <p:ext uri="{BB962C8B-B14F-4D97-AF65-F5344CB8AC3E}">
        <p14:creationId xmlns:p14="http://schemas.microsoft.com/office/powerpoint/2010/main" val="139846111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89979"/>
            <a:ext cx="11759164" cy="7048404"/>
          </a:xfrm>
          <a:prstGeom prst="rect">
            <a:avLst/>
          </a:prstGeom>
          <a:noFill/>
        </p:spPr>
        <p:txBody>
          <a:bodyPr wrap="square" rtlCol="0">
            <a:spAutoFit/>
          </a:bodyPr>
          <a:lstStyle/>
          <a:p>
            <a:pPr>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የኃጢአታችንን ሥርየት ይሰጠን ዘንድ በልጅሽ በክርስቶስ ፊት ለምኝልን።</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Plead for us before Christ thy son, that He may vouchsafe us remission of our sins.</a:t>
            </a:r>
          </a:p>
          <a:p>
            <a:endPar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715" dirty="0"/>
          </a:p>
        </p:txBody>
      </p:sp>
      <p:sp>
        <p:nvSpPr>
          <p:cNvPr id="4" name="Slide Number Placeholder 2">
            <a:extLst>
              <a:ext uri="{FF2B5EF4-FFF2-40B4-BE49-F238E27FC236}">
                <a16:creationId xmlns:a16="http://schemas.microsoft.com/office/drawing/2014/main" id="{A3087185-B155-1039-9CF8-1D2F0DB71CC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137</a:t>
            </a:fld>
            <a:endParaRPr lang="en-US"/>
          </a:p>
        </p:txBody>
      </p:sp>
    </p:spTree>
    <p:extLst>
      <p:ext uri="{BB962C8B-B14F-4D97-AF65-F5344CB8AC3E}">
        <p14:creationId xmlns:p14="http://schemas.microsoft.com/office/powerpoint/2010/main" val="61137460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22C451-9D9E-2747-2056-568379B9609F}"/>
              </a:ext>
            </a:extLst>
          </p:cNvPr>
          <p:cNvSpPr txBox="1"/>
          <p:nvPr/>
        </p:nvSpPr>
        <p:spPr>
          <a:xfrm>
            <a:off x="216418" y="89978"/>
            <a:ext cx="11759164" cy="6299032"/>
          </a:xfrm>
          <a:prstGeom prst="rect">
            <a:avLst/>
          </a:prstGeom>
          <a:noFill/>
        </p:spPr>
        <p:txBody>
          <a:bodyPr wrap="square">
            <a:spAutoFit/>
          </a:bodyPr>
          <a:lstStyle/>
          <a:p>
            <a:pPr>
              <a:tabLst>
                <a:tab pos="1257350" algn="l"/>
              </a:tabLst>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tabLst>
                <a:tab pos="1257350" algn="l"/>
              </a:tabLst>
            </a:pPr>
            <a:endPar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ንግሥት የምትሆኝ</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800" b="1" dirty="0">
                <a:solidFill>
                  <a:prstClr val="white"/>
                </a:solidFill>
                <a:latin typeface="Ebrima"/>
                <a:ea typeface="Ebrima"/>
                <a:cs typeface="Ebrima"/>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Virgin pure, very Queen.</a:t>
            </a:r>
          </a:p>
          <a:p>
            <a:endPar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468A53B-CC0A-FEA8-0B98-EDDBA9B3BEA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138</a:t>
            </a:fld>
            <a:endParaRPr lang="en-US"/>
          </a:p>
        </p:txBody>
      </p:sp>
    </p:spTree>
    <p:extLst>
      <p:ext uri="{BB962C8B-B14F-4D97-AF65-F5344CB8AC3E}">
        <p14:creationId xmlns:p14="http://schemas.microsoft.com/office/powerpoint/2010/main" val="111480371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98477"/>
            <a:ext cx="11686576" cy="6456255"/>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የባሕርያችን መመኪያ ሆይ</a:t>
            </a:r>
            <a:r>
              <a:rPr lang="am-ET" sz="4000" b="1" dirty="0">
                <a:solidFill>
                  <a:prstClr val="white"/>
                </a:solidFill>
                <a:latin typeface="Ebrima"/>
                <a:ea typeface="Ebrima"/>
                <a:cs typeface="Ebrima"/>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pride of our kind.</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ይበለሽ</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አማኑኤልን የወለድሽልን ሆይ ደስ ይበልሽ።</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that barest for us Emmanuel our God.</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1BDA0F2-B8B3-1A7B-6EF0-B884AE28C3F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139</a:t>
            </a:fld>
            <a:endParaRPr lang="en-US"/>
          </a:p>
        </p:txBody>
      </p:sp>
    </p:spTree>
    <p:extLst>
      <p:ext uri="{BB962C8B-B14F-4D97-AF65-F5344CB8AC3E}">
        <p14:creationId xmlns:p14="http://schemas.microsoft.com/office/powerpoint/2010/main" val="12135000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
            <a:ext cx="11880899" cy="7048083"/>
          </a:xfrm>
          <a:prstGeom prst="rect">
            <a:avLst/>
          </a:prstGeom>
          <a:noFill/>
        </p:spPr>
        <p:txBody>
          <a:bodyPr wrap="square" rtlCol="0">
            <a:spAutoFit/>
          </a:bodyPr>
          <a:lstStyle/>
          <a:p>
            <a:pPr defTabSz="914436">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በጌታችን በኢየሱስ ክርስቶስ ፊት እውነተኛ አስታራቂ ሆነሽ ታስቢን ዘንድ እንለምንሻለን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ለነፍሳችን ይቅርታን ያደርግልን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ኃጢአታችንንም ያስተሠርይልን ዘንድ።</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ask thee to remember us, O true Mediatory, before our Lord Jesus Christ that He may have mercy upon our souls and forgive us our sins.</a:t>
            </a:r>
          </a:p>
          <a:p>
            <a:pPr>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dirty="0">
                <a:solidFill>
                  <a:srgbClr val="FF0000"/>
                </a:solidFill>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FB666FD-8EBE-1652-700D-C9E2FEA83D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140</a:t>
            </a:fld>
            <a:endParaRPr lang="en-US"/>
          </a:p>
        </p:txBody>
      </p:sp>
    </p:spTree>
    <p:extLst>
      <p:ext uri="{BB962C8B-B14F-4D97-AF65-F5344CB8AC3E}">
        <p14:creationId xmlns:p14="http://schemas.microsoft.com/office/powerpoint/2010/main" val="21941675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559"/>
            <a:ext cx="11970327" cy="6401753"/>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00" b="1" dirty="0">
              <a:solidFill>
                <a:srgbClr val="FFFF00"/>
              </a:solidFill>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ዝውእቱ ጊዜ ባርኮት ወዝ ውእቱ ጊዜ ዕጣን ኅሩይ ጊዜ ሰብሖቱ ለመድኃኒነ መፍቀሬ ሰብእ ክርስቶስ።</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የማመስገን ጊዜ ይህ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የተመረጠው የዕጣን ጊዜም ይህ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 ወዳጅ መድኃኒታች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ክርስቶስን ማመስገኛ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is the time of blessing; this is the time of chosen incense, the time of the praise of our Savior, lover of man, Christ.</a:t>
            </a:r>
          </a:p>
        </p:txBody>
      </p:sp>
      <p:sp>
        <p:nvSpPr>
          <p:cNvPr id="4" name="Slide Number Placeholder 2">
            <a:extLst>
              <a:ext uri="{FF2B5EF4-FFF2-40B4-BE49-F238E27FC236}">
                <a16:creationId xmlns:a16="http://schemas.microsoft.com/office/drawing/2014/main" id="{4BCF7D4E-BBF1-763A-B00B-39418EAEB92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141</a:t>
            </a:fld>
            <a:endParaRPr lang="en-US" dirty="0"/>
          </a:p>
        </p:txBody>
      </p:sp>
    </p:spTree>
    <p:extLst>
      <p:ext uri="{BB962C8B-B14F-4D97-AF65-F5344CB8AC3E}">
        <p14:creationId xmlns:p14="http://schemas.microsoft.com/office/powerpoint/2010/main" val="8016505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270" y="117767"/>
            <a:ext cx="12053455" cy="7663636"/>
          </a:xfrm>
          <a:prstGeom prst="rect">
            <a:avLst/>
          </a:prstGeom>
          <a:noFill/>
        </p:spPr>
        <p:txBody>
          <a:bodyPr wrap="square" rtlCol="0">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ዕጣን ይእቲ ማርያም ዕጣን ውእቱ እስመ ዘውስተ ከርሣ ዘይትሜዓዝ እምኩሉ ዕጣን ዘወለደቶ መጽአ ወአድኅነነ።  </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ዕጣን ናት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ዕጣን እርሱ 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በማ</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ፀንዋ ያደረ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ከተመረጠው ዕጣን ሁሉ የሚሸት ነውና የወለደችው መጥቶ አዳነን።</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Mary is the incense, and the incense is He, because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who was in her womb is more fragrant than all chosen incense. He whom she bare came and saved us.</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C33EA61-3E34-251E-2A82-D49AB53AE10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142</a:t>
            </a:fld>
            <a:endParaRPr lang="en-US"/>
          </a:p>
        </p:txBody>
      </p:sp>
    </p:spTree>
    <p:extLst>
      <p:ext uri="{BB962C8B-B14F-4D97-AF65-F5344CB8AC3E}">
        <p14:creationId xmlns:p14="http://schemas.microsoft.com/office/powerpoint/2010/main" val="130988732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152400"/>
            <a:ext cx="11901054" cy="7086555"/>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ዕፍረት ምዑዝ ኢየሱስ ክርስቶስ ንዑ ንስግድ ሎቱ ወንዕቀብ ትእዛዛቲሁ ከመ ይሥረይ ለነ ኃጣውኢነ።</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 ክርስቶስ መዐዛ ያለው ሽቶ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ኑ እንስገድለት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ትእዛዞቹንም እንጠብቅ</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ኃጢአታችንን ያስተሰርይልን ዘንድ።</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fragrant oi</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tment is Jesus Christ.O! come let us worship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im and keep His commandments that He may forgive us our sins.</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A346319-060C-FBD5-EB6B-6A131FEB19F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143</a:t>
            </a:fld>
            <a:endParaRPr lang="en-US"/>
          </a:p>
        </p:txBody>
      </p:sp>
    </p:spTree>
    <p:extLst>
      <p:ext uri="{BB962C8B-B14F-4D97-AF65-F5344CB8AC3E}">
        <p14:creationId xmlns:p14="http://schemas.microsoft.com/office/powerpoint/2010/main" val="182438320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673" y="324735"/>
            <a:ext cx="11804072" cy="6771084"/>
          </a:xfrm>
          <a:prstGeom prst="rect">
            <a:avLst/>
          </a:prstGeom>
          <a:noFill/>
        </p:spPr>
        <p:txBody>
          <a:bodyPr wrap="square" rtlCol="0">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ምሕረት ለሚካኤል ወብሥራት ለገብርኤል ወሀብተ ሰማያት ለማርያም ድንግል።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ለሚካኤል ምሕረት ተሰጠው፤ ለገብርኤልም ማብሠር፤ ለድንግል ማርያምም ሰማያዊ ሀብት።</a:t>
            </a:r>
          </a:p>
          <a:p>
            <a:endPar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Michael was given mercy, and glad tidings to Gabriel, and a heavenly gift to the Virgin Mary.</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54D2638-2EE5-AB7A-C28D-323719229BF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144</a:t>
            </a:fld>
            <a:endParaRPr lang="en-US"/>
          </a:p>
        </p:txBody>
      </p:sp>
    </p:spTree>
    <p:extLst>
      <p:ext uri="{BB962C8B-B14F-4D97-AF65-F5344CB8AC3E}">
        <p14:creationId xmlns:p14="http://schemas.microsoft.com/office/powerpoint/2010/main" val="227549122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319" y="-35266"/>
            <a:ext cx="11894135" cy="7201972"/>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ልቡና ለዳዊት ወጥበብ ለሰሎሞን ወቀርነ ቅብዕ ለሳሙኤል እስመ ውእቱ ዘይቀብዕ ነገሥተ።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ለዳዊት 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ለሰሎሞን ጥበብ</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ለሳሙኤልም ነገሥታቱን የቀባ እርሱ ነውና የሽቱ ቀንድ ተሰጠው።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David was given understanding, and wisdom to Solomon, and an horn of oil to Samuel for he was the anointer of kings.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617DAAFD-3241-7CEE-8345-7AA3917299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145</a:t>
            </a:fld>
            <a:endParaRPr lang="en-US"/>
          </a:p>
        </p:txBody>
      </p:sp>
    </p:spTree>
    <p:extLst>
      <p:ext uri="{BB962C8B-B14F-4D97-AF65-F5344CB8AC3E}">
        <p14:creationId xmlns:p14="http://schemas.microsoft.com/office/powerpoint/2010/main" val="377560578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109" y="120909"/>
            <a:ext cx="11887200" cy="7063472"/>
          </a:xfrm>
          <a:prstGeom prst="rect">
            <a:avLst/>
          </a:prstGeom>
          <a:noFill/>
        </p:spPr>
        <p:txBody>
          <a:bodyPr wrap="square" rtlCol="0">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መራኁት ለአቡነ ጴጥሮስ ወድንግልና ለዮሐንስ ወመልእክት ለአቡነ ጳውሎስ እስመ ውእቱ ብርሃና ለቤተ ክርስቲያን።</a:t>
            </a: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ለአባታችን ለጴጥሮስ መክፈቻ</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ለዮሐንስም ድንግልና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ለአባታችን ለጳውሎስ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የቤተ ክርስቲያን ብርሃኗ እርሱ ነውና መልእክት ተሰጠው።</a:t>
            </a:r>
          </a:p>
          <a:p>
            <a:endParaRPr lang="en-AE"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our father Peter were given the keys, and virginity to John, and apostleship to our father Paul, for he was the light of the church.</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97BB3CC-5489-B8BC-FD2A-AF12177A4A8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146</a:t>
            </a:fld>
            <a:endParaRPr lang="en-US"/>
          </a:p>
        </p:txBody>
      </p:sp>
    </p:spTree>
    <p:extLst>
      <p:ext uri="{BB962C8B-B14F-4D97-AF65-F5344CB8AC3E}">
        <p14:creationId xmlns:p14="http://schemas.microsoft.com/office/powerpoint/2010/main" val="200316337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117767"/>
            <a:ext cx="11914909" cy="6555641"/>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ዕፍረት ምዕዝት ይእቲ ማርያም እስመ ዘውስተ ከርሣ ዘይትሌዐል እምኩሉ ዕጣን መጽአ ወተሠገወ እምኔሃ።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መዐዛ ያላት ሽቱ ማርያም ናት፤ በማ</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ፀንዋ ያለው ከዕጣን ሁሉ የሚበልጥ ነውና መጥቶ ከእርስዋ ሰው ሆነ።</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fragrant ointment is Mary, for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that was in her womb, who is more fragrant than all incense, came and was incarnate of her.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EB47416-69E7-6320-CBAD-C8DFE505EA7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147</a:t>
            </a:fld>
            <a:endParaRPr lang="en-US"/>
          </a:p>
        </p:txBody>
      </p:sp>
    </p:spTree>
    <p:extLst>
      <p:ext uri="{BB962C8B-B14F-4D97-AF65-F5344CB8AC3E}">
        <p14:creationId xmlns:p14="http://schemas.microsoft.com/office/powerpoint/2010/main" val="310802898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545" y="194638"/>
            <a:ext cx="11914909" cy="6463308"/>
          </a:xfrm>
          <a:prstGeom prst="rect">
            <a:avLst/>
          </a:prstGeom>
          <a:noFill/>
        </p:spPr>
        <p:txBody>
          <a:bodyPr wrap="square" rtlCol="0">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ለማርያም ድንግል ንጽሕት ሠምራ አብ ወአሠርገዋ ደብተራ ለማኅደረ ፍቁር ወልዱ።</a:t>
            </a:r>
          </a:p>
          <a:p>
            <a:r>
              <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 ድንግል ማርያምን አብ ወደዳት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ለተወደደ ልጁም ማደሪያ ልትሆን በንጽሕና አስጌጣት።</a:t>
            </a:r>
          </a:p>
          <a:p>
            <a:endParaRPr lang="en-AE"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Mary virgin pure the Father was well-pleased, and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decked her to be a tabernacle for the habitation of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beloved Son.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5F7E136-B44E-4F8A-0C14-87C3E19C47A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148</a:t>
            </a:fld>
            <a:endParaRPr lang="en-US"/>
          </a:p>
        </p:txBody>
      </p:sp>
    </p:spTree>
    <p:extLst>
      <p:ext uri="{BB962C8B-B14F-4D97-AF65-F5344CB8AC3E}">
        <p14:creationId xmlns:p14="http://schemas.microsoft.com/office/powerpoint/2010/main" val="313436256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80425"/>
            <a:ext cx="11953010" cy="5740033"/>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ሕግ ለሙሴ ወክህነት ለአሮን ተውህቦ ዕጣን ኅሩይ ለዘካርያስ ካህን።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ለሙሴ ሕግ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ለአሮን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ክህነት ተሰጠው፤ ለካህኑ ለዘካርያስም የተመረጠ ዕጣን ተሰጠው።</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Moses was given the law, and priesthood to Aaron.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Zacharias the priest was given chosen incense.</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7A9017E-DDFD-2717-23E6-4EF4D59BD0B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149</a:t>
            </a:fld>
            <a:endParaRPr lang="en-US"/>
          </a:p>
        </p:txBody>
      </p:sp>
    </p:spTree>
    <p:extLst>
      <p:ext uri="{BB962C8B-B14F-4D97-AF65-F5344CB8AC3E}">
        <p14:creationId xmlns:p14="http://schemas.microsoft.com/office/powerpoint/2010/main" val="154309542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982" y="146984"/>
            <a:ext cx="11984181" cy="6463308"/>
          </a:xfrm>
          <a:prstGeom prst="rect">
            <a:avLst/>
          </a:prstGeom>
          <a:noFill/>
        </p:spPr>
        <p:txBody>
          <a:bodyPr wrap="square" rtlCol="0">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ደብተራ ስምዕ ገብርዋ በከመ ነገረ እግዚእ ወአሮን ካህን በማዕከላ የዐርግ ዕጣነ ኅሩየ። </a:t>
            </a:r>
          </a:p>
          <a:p>
            <a:endParaRPr lang="en-AE"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የምስክርነት ድንኳን አደረጓት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 እንደተናገረ ካህኑ አሮን በመካከሏ የተመረጠውን እጣን ያሳርጋል።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They make a tabernacle of testimony according to the word of God; and Aaron the priest, in the midst thereof, made the chosen incense to go up.</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63A1D8A7-441E-6481-E465-32CD91EAD73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150</a:t>
            </a:fld>
            <a:endParaRPr lang="en-US"/>
          </a:p>
        </p:txBody>
      </p:sp>
    </p:spTree>
    <p:extLst>
      <p:ext uri="{BB962C8B-B14F-4D97-AF65-F5344CB8AC3E}">
        <p14:creationId xmlns:p14="http://schemas.microsoft.com/office/powerpoint/2010/main" val="195322625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545" y="88737"/>
            <a:ext cx="11928764" cy="6309420"/>
          </a:xfrm>
          <a:prstGeom prst="rect">
            <a:avLst/>
          </a:prstGeom>
          <a:noFill/>
        </p:spPr>
        <p:txBody>
          <a:bodyPr wrap="square" rtlCol="0">
            <a:spAutoFit/>
          </a:bodyPr>
          <a:lstStyle/>
          <a:p>
            <a:pPr defTabSz="914400">
              <a:tabLst>
                <a:tab pos="1257300"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ሱራፌል ይሰግዱ ሎቱ ወኪሩቤል ይሴብሕዎ ይጸርሑ እንዘ ይብሉ።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ሱራፌል ይሰግዱለታል፤ ኪሩቤልም ያመሰ</a:t>
            </a:r>
            <a:r>
              <a:rPr lang="en-GB"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ግኑ</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ታል፤ እንዲ</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እያሉ።</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seraphim worship him, and cherubim praise him and cry saying:</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6654C2A2-272B-21C0-6C34-4D43857ECA6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151</a:t>
            </a:fld>
            <a:endParaRPr lang="en-US"/>
          </a:p>
        </p:txBody>
      </p:sp>
    </p:spTree>
    <p:extLst>
      <p:ext uri="{BB962C8B-B14F-4D97-AF65-F5344CB8AC3E}">
        <p14:creationId xmlns:p14="http://schemas.microsoft.com/office/powerpoint/2010/main" val="146525381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109" y="43408"/>
            <a:ext cx="11901055" cy="7109639"/>
          </a:xfrm>
          <a:prstGeom prst="rect">
            <a:avLst/>
          </a:prstGeom>
          <a:noFill/>
        </p:spPr>
        <p:txBody>
          <a:bodyPr wrap="square" rtlCol="0">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እግዚአብሔር 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 አእላፍ ወክቡር በውስተ ረበዋት።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በአእላፍ መላእክት ዘንድ ቅዱስ ቅዱስ ቅዱስ 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በአለቆችም ዘንድ ክቡር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is the Lord among the thousands and honored among the tens of thousands.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a16="http://schemas.microsoft.com/office/drawing/2014/main" id="{999A2A27-F55C-97B8-689C-9BE99F49A51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152</a:t>
            </a:fld>
            <a:endParaRPr lang="en-US"/>
          </a:p>
        </p:txBody>
      </p:sp>
    </p:spTree>
    <p:extLst>
      <p:ext uri="{BB962C8B-B14F-4D97-AF65-F5344CB8AC3E}">
        <p14:creationId xmlns:p14="http://schemas.microsoft.com/office/powerpoint/2010/main" val="213405360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8" y="2590200"/>
            <a:ext cx="8305801" cy="646331"/>
          </a:xfrm>
          <a:prstGeom prst="rect">
            <a:avLst/>
          </a:prstGeom>
          <a:noFill/>
        </p:spPr>
        <p:txBody>
          <a:bodyPr wrap="square" rtlCol="0">
            <a:spAutoFit/>
          </a:bodyPr>
          <a:lstStyle/>
          <a:p>
            <a:r>
              <a:rPr lang="am-ET" sz="3600" b="1" dirty="0">
                <a:solidFill>
                  <a:srgbClr val="00B0F0"/>
                </a:solidFill>
              </a:rPr>
              <a:t> </a:t>
            </a:r>
            <a:endParaRPr lang="am-ET" sz="9600" b="1" dirty="0">
              <a:solidFill>
                <a:srgbClr val="FFFF00"/>
              </a:solidFill>
            </a:endParaRPr>
          </a:p>
        </p:txBody>
      </p:sp>
      <p:sp>
        <p:nvSpPr>
          <p:cNvPr id="5" name="TextBox 4">
            <a:extLst>
              <a:ext uri="{FF2B5EF4-FFF2-40B4-BE49-F238E27FC236}">
                <a16:creationId xmlns:a16="http://schemas.microsoft.com/office/drawing/2014/main" id="{1A637FBD-F22E-E195-7B06-DFCBA7FE0AC4}"/>
              </a:ext>
            </a:extLst>
          </p:cNvPr>
          <p:cNvSpPr txBox="1"/>
          <p:nvPr/>
        </p:nvSpPr>
        <p:spPr>
          <a:xfrm>
            <a:off x="124690" y="97159"/>
            <a:ext cx="11956473" cy="6924973"/>
          </a:xfrm>
          <a:prstGeom prst="rect">
            <a:avLst/>
          </a:prstGeom>
          <a:noFill/>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ብረት</a:t>
            </a:r>
            <a:endPar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am-ET" sz="1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 ውእቱ ዕጣን ኦ መድኃኒነ እስመ መጻእከ ወአድኃንከነ ተሣ</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 ሆይ! ዕጣን አንተ ነህ፤ መጥተህ አድነኸናልና ይቅር በለን።</a:t>
            </a:r>
          </a:p>
          <a:p>
            <a:pPr defTabSz="914400">
              <a:defRPr/>
            </a:pPr>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incense, O our Savior, for Thou didst come and save us.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57A7D83D-236E-44A7-D94D-2B4561FF8D6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153</a:t>
            </a:fld>
            <a:endParaRPr lang="en-US"/>
          </a:p>
        </p:txBody>
      </p:sp>
    </p:spTree>
    <p:extLst>
      <p:ext uri="{BB962C8B-B14F-4D97-AF65-F5344CB8AC3E}">
        <p14:creationId xmlns:p14="http://schemas.microsoft.com/office/powerpoint/2010/main" val="21696015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56639F-32B7-C2EA-3D02-7B954BA891AF}"/>
              </a:ext>
            </a:extLst>
          </p:cNvPr>
          <p:cNvSpPr txBox="1"/>
          <p:nvPr/>
        </p:nvSpPr>
        <p:spPr>
          <a:xfrm>
            <a:off x="216418" y="89979"/>
            <a:ext cx="11976926" cy="6728637"/>
          </a:xfrm>
          <a:prstGeom prst="rect">
            <a:avLst/>
          </a:prstGeom>
          <a:noFill/>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ከትንሣኤ እስከ በዓለ ሃምሳ/</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From </a:t>
            </a:r>
            <a:r>
              <a:rPr lang="en-AE" sz="4000" b="1" u="sng"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Fasika</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til</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 Pentecost</a:t>
            </a:r>
            <a:endParaRPr lang="en-AE"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52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ተንሥአ እሙታን ሞተ ወኬዶ ለሞት ለእለ ውስተ መቃብር ወሀበ ሕይወተ ዘለዓለም ዕረፍተ።</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ከሙታን ተለይቶ ተነሣ፤ ሞቶ ሞትን አጠፋው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በመቃብር ላሉ የዘ</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 ዕረፍት የሚሆን ሕይወትን ሰጠ።</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a:p>
            <a:pPr>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 is risen from the dead, trampling down death by death, and upon those in the tombs bestowing life.</a:t>
            </a:r>
            <a:r>
              <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be chanted thrice).</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B6794C6D-ED17-153F-EE77-79D8F379D2E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154</a:t>
            </a:fld>
            <a:endParaRPr lang="en-US"/>
          </a:p>
        </p:txBody>
      </p:sp>
    </p:spTree>
    <p:extLst>
      <p:ext uri="{BB962C8B-B14F-4D97-AF65-F5344CB8AC3E}">
        <p14:creationId xmlns:p14="http://schemas.microsoft.com/office/powerpoint/2010/main" val="180323523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52712" y="334829"/>
            <a:ext cx="11686576" cy="6188208"/>
          </a:xfrm>
          <a:prstGeom prst="rect">
            <a:avLst/>
          </a:prstGeom>
        </p:spPr>
        <p:txBody>
          <a:bodyPr>
            <a:noAutofit/>
          </a:bodyPr>
          <a:lstStyle/>
          <a:p>
            <a:pPr defTabSz="914436">
              <a:tabLst>
                <a:tab pos="1257350" algn="l"/>
              </a:tabLst>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tabLst>
                <a:tab pos="1257350" algn="l"/>
              </a:tabLst>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lvl="1">
              <a:tabLst>
                <a:tab pos="1257350" algn="l"/>
              </a:tabLst>
              <a:defRPr/>
            </a:pP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ዘተወልደ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እማርያም</a:t>
            </a:r>
            <a:r>
              <a:rPr lang="en-GB"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እም</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ከቅድስት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ማርያም የተወለደ</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ይቅር በለን።</a:t>
            </a:r>
          </a:p>
          <a:p>
            <a:pPr marL="51434">
              <a:spcBef>
                <a:spcPct val="20000"/>
              </a:spcBef>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Mighty,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Living, immortal, who was born from the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Virgin Mary, have mercy upon us, Lord.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A1511977-DF66-590B-0207-EEAE4B98432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155</a:t>
            </a:fld>
            <a:endParaRPr lang="en-US"/>
          </a:p>
        </p:txBody>
      </p:sp>
    </p:spTree>
    <p:extLst>
      <p:ext uri="{BB962C8B-B14F-4D97-AF65-F5344CB8AC3E}">
        <p14:creationId xmlns:p14="http://schemas.microsoft.com/office/powerpoint/2010/main" val="3141135068"/>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9" y="241301"/>
            <a:ext cx="11686575" cy="6472731"/>
          </a:xfrm>
          <a:prstGeom prst="rect">
            <a:avLst/>
          </a:prstGeom>
        </p:spPr>
        <p:txBody>
          <a:bodyPr>
            <a:noAutofit/>
          </a:bodyPr>
          <a:lstStyle/>
          <a:p>
            <a:pPr marL="51434">
              <a:spcBef>
                <a:spcPct val="20000"/>
              </a:spcBef>
              <a:defRPr/>
            </a:pPr>
            <a:r>
              <a:rPr lang="en-GB"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ዘተጠምቀ</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ርዳኖስ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ወተሰቅለ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ዕፀ</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endParaRPr lang="en-US"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በዮርዳኖስ የተጠመቀ በመስቀል ላይ የተሰቀለ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ይቅር በለን።</a:t>
            </a:r>
          </a:p>
          <a:p>
            <a:pPr marL="51434">
              <a:spcBef>
                <a:spcPct val="20000"/>
              </a:spcBef>
              <a:defRPr/>
            </a:pPr>
            <a:endPar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was baptized in Jordan and crucified on the tree of the cross, have mercy upon us, Lord.</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A1057135-9387-33D3-EBB8-263FADD01A6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156</a:t>
            </a:fld>
            <a:endParaRPr lang="en-US"/>
          </a:p>
        </p:txBody>
      </p:sp>
    </p:spTree>
    <p:extLst>
      <p:ext uri="{BB962C8B-B14F-4D97-AF65-F5344CB8AC3E}">
        <p14:creationId xmlns:p14="http://schemas.microsoft.com/office/powerpoint/2010/main" val="874597544"/>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89006" y="152401"/>
            <a:ext cx="11613989" cy="6306123"/>
          </a:xfrm>
          <a:prstGeom prst="rect">
            <a:avLst/>
          </a:prstGeom>
        </p:spPr>
        <p:txBody>
          <a:bodyPr>
            <a:noAutofit/>
          </a:bodyPr>
          <a:lstStyle/>
          <a:p>
            <a:pPr marL="51434">
              <a:spcBef>
                <a:spcPct val="20000"/>
              </a:spcBef>
              <a:defRPr/>
            </a:pP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ዘተንሥአ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እሙታን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ሣልስት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በሦስተኛው ቀን ከሙታን ተለይቶ የተነሣ፤</a:t>
            </a:r>
          </a:p>
          <a:p>
            <a:pPr marL="51434">
              <a:spcBef>
                <a:spcPct val="20000"/>
              </a:spcBef>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didst rise from the dead on the third day</a:t>
            </a:r>
            <a:endParaRPr lang="am-ET" sz="4400"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en-US" sz="5144" b="1" u="heavy" spc="225" dirty="0">
              <a:solidFill>
                <a:srgbClr val="FFFF00"/>
              </a:solidFill>
            </a:endParaRPr>
          </a:p>
          <a:p>
            <a:pPr marL="51434">
              <a:spcBef>
                <a:spcPct val="20000"/>
              </a:spcBef>
              <a:defRPr/>
            </a:pPr>
            <a:endParaRPr lang="en-US" sz="5144" b="1" spc="225" dirty="0">
              <a:solidFill>
                <a:srgbClr val="FFFF00"/>
              </a:solidFill>
            </a:endParaRPr>
          </a:p>
        </p:txBody>
      </p:sp>
      <p:sp>
        <p:nvSpPr>
          <p:cNvPr id="5" name="Slide Number Placeholder 2">
            <a:extLst>
              <a:ext uri="{FF2B5EF4-FFF2-40B4-BE49-F238E27FC236}">
                <a16:creationId xmlns:a16="http://schemas.microsoft.com/office/drawing/2014/main" id="{13853C94-20B7-AD01-D13E-B45E57E19FF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157</a:t>
            </a:fld>
            <a:endParaRPr lang="en-US" dirty="0"/>
          </a:p>
        </p:txBody>
      </p:sp>
    </p:spTree>
    <p:extLst>
      <p:ext uri="{BB962C8B-B14F-4D97-AF65-F5344CB8AC3E}">
        <p14:creationId xmlns:p14="http://schemas.microsoft.com/office/powerpoint/2010/main" val="924771224"/>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2713" y="-55197"/>
            <a:ext cx="11686575" cy="6466386"/>
          </a:xfrm>
          <a:prstGeom prst="rect">
            <a:avLst/>
          </a:prstGeom>
        </p:spPr>
        <p:txBody>
          <a:bodyPr wrap="square">
            <a:spAutoFit/>
          </a:bodyPr>
          <a:lstStyle/>
          <a:p>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ዐርገ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ወነበረ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በየማነ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ይመጽእ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ኰ</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ሕያዋነ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ወሙታነ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በምስጋና ወደ ሰማይ ወጣ</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በአባቱም ቀኝ ተቀመጠ</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ዳግመኛም በሕያዋንና በሙታን ይፈርድ ዘን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ይመጣል፤ አቤቱ ይቅር በለን።</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scend into heaven in glory, sit at the right hand of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Father and agian wilt come in glory to judge the quick and the dead, have mercy upon us, Lord.</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3950055F-D60E-8419-0724-84E77332AEB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158</a:t>
            </a:fld>
            <a:endParaRPr lang="en-US"/>
          </a:p>
        </p:txBody>
      </p:sp>
    </p:spTree>
    <p:extLst>
      <p:ext uri="{BB962C8B-B14F-4D97-AF65-F5344CB8AC3E}">
        <p14:creationId xmlns:p14="http://schemas.microsoft.com/office/powerpoint/2010/main" val="426360437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8" y="304801"/>
            <a:ext cx="11686576" cy="6248399"/>
          </a:xfrm>
          <a:prstGeom prst="rect">
            <a:avLst/>
          </a:prstGeom>
        </p:spPr>
        <p:txBody>
          <a:bodyPr>
            <a:noAutofit/>
          </a:bodyPr>
          <a:lstStyle/>
          <a:p>
            <a:pPr>
              <a:spcBef>
                <a:spcPct val="20000"/>
              </a:spcBef>
              <a:defRPr/>
            </a:pP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ወዘልፈኒ</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ወለዓለመ</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ct val="20000"/>
              </a:spcBef>
              <a:defRPr/>
            </a:pPr>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ምስጋና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ለወልድም ምስጋና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ለመንፈስ ቅዱስ ምስጋና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 Father, glory be to the Son, glory be to the Holy Spirit, both now and ever and World withou</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end. Amen and amen, so be it, so be 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31012F8D-30FD-2640-2C35-E0EB7FD5FA3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159</a:t>
            </a:fld>
            <a:endParaRPr lang="en-US"/>
          </a:p>
        </p:txBody>
      </p:sp>
    </p:spTree>
    <p:extLst>
      <p:ext uri="{BB962C8B-B14F-4D97-AF65-F5344CB8AC3E}">
        <p14:creationId xmlns:p14="http://schemas.microsoft.com/office/powerpoint/2010/main" val="2239554514"/>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961F02-BE53-4990-AEBC-1AF7ACF8F0FF}"/>
              </a:ext>
            </a:extLst>
          </p:cNvPr>
          <p:cNvSpPr/>
          <p:nvPr/>
        </p:nvSpPr>
        <p:spPr>
          <a:xfrm>
            <a:off x="451134" y="233281"/>
            <a:ext cx="11759164" cy="6340197"/>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ሥሉስ እግዚአብሔር ሕያው ተሣ</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endPar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ሕያው እግዚአብሔር ሆይ</a:t>
            </a:r>
            <a:r>
              <a:rPr lang="am-ET" sz="5400" b="1" dirty="0">
                <a:solidFill>
                  <a:srgbClr val="00FF00"/>
                </a:solidFill>
                <a:latin typeface="Ebrima"/>
                <a:ea typeface="Ebrima"/>
                <a:cs typeface="Ebrima"/>
              </a:rPr>
              <a:t>!</a:t>
            </a:r>
            <a:endPar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በለን።</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Holy Trinity, living God have mercy upon us.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1FF7756-ECE7-3A44-3583-7295EAFC419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160</a:t>
            </a:fld>
            <a:endParaRPr lang="en-US"/>
          </a:p>
        </p:txBody>
      </p:sp>
    </p:spTree>
    <p:extLst>
      <p:ext uri="{BB962C8B-B14F-4D97-AF65-F5344CB8AC3E}">
        <p14:creationId xmlns:p14="http://schemas.microsoft.com/office/powerpoint/2010/main" val="2887327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6979" y="132398"/>
            <a:ext cx="10893542" cy="6909584"/>
          </a:xfrm>
          <a:prstGeom prst="rect">
            <a:avLst/>
          </a:prstGeom>
          <a:noFill/>
        </p:spPr>
        <p:txBody>
          <a:bodyPr wrap="square" rtlCol="0">
            <a:spAutoFit/>
          </a:bodyPr>
          <a:lstStyle/>
          <a:p>
            <a:pPr defTabSz="914436">
              <a:tabLst>
                <a:tab pos="1257350" algn="l"/>
              </a:tabLst>
              <a:defRPr/>
            </a:pP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ጠዋት/</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Morning</a:t>
            </a:r>
            <a:endParaRPr lang="en-US"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 ዘእግዚአብሔር 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ምስሌክሙ</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ጸጋ 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ጋር ይሁን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grace of God be with you.</a:t>
            </a:r>
          </a:p>
          <a:p>
            <a:endParaRPr lang="en-AE"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2B673A47-EC30-E45A-2809-150A584F219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161</a:t>
            </a:fld>
            <a:endParaRPr lang="en-US"/>
          </a:p>
        </p:txBody>
      </p:sp>
    </p:spTree>
    <p:extLst>
      <p:ext uri="{BB962C8B-B14F-4D97-AF65-F5344CB8AC3E}">
        <p14:creationId xmlns:p14="http://schemas.microsoft.com/office/powerpoint/2010/main" val="80894412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1927" y="0"/>
            <a:ext cx="10759994" cy="6952096"/>
          </a:xfrm>
          <a:prstGeom prst="rect">
            <a:avLst/>
          </a:prstGeom>
          <a:noFill/>
        </p:spPr>
        <p:txBody>
          <a:bodyPr wrap="square" rtlCol="0">
            <a:spAutoFit/>
          </a:bodyPr>
          <a:lstStyle/>
          <a:p>
            <a:pPr defTabSz="914436">
              <a:tabLst>
                <a:tab pos="1257350" algn="l"/>
              </a:tabLst>
              <a:defRPr/>
            </a:pPr>
            <a:r>
              <a:rPr lang="am-ET"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ንሰብሖ ለአምላክነ</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ፈጣሪያችንን እናመስግ</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glory our God.</a:t>
            </a:r>
          </a:p>
          <a:p>
            <a:pPr defTabSz="914436">
              <a:defRPr/>
            </a:pPr>
            <a:r>
              <a:rPr lang="am-ET"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ርቱዕ ይደሉ</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 ነው ይገባል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r>
              <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tabLst>
                <a:tab pos="1257350" algn="l"/>
              </a:tabLst>
              <a:defRPr/>
            </a:pPr>
            <a:r>
              <a:rPr lang="am-ET"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አጽንዑ </a:t>
            </a:r>
            <a:r>
              <a:rPr lang="en-US"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ሊና ልብክሙ</a:t>
            </a:r>
            <a:r>
              <a:rPr lang="en-US"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የልባችሁን </a:t>
            </a:r>
            <a:r>
              <a:rPr lang="en-US"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ሳብ አጽኑ</a:t>
            </a:r>
            <a:r>
              <a:rPr lang="en-US"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 the thought of your heart.</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C7CCDFE6-BA7C-1476-88C3-114543174E0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162</a:t>
            </a:fld>
            <a:endParaRPr lang="en-US"/>
          </a:p>
        </p:txBody>
      </p:sp>
    </p:spTree>
    <p:extLst>
      <p:ext uri="{BB962C8B-B14F-4D97-AF65-F5344CB8AC3E}">
        <p14:creationId xmlns:p14="http://schemas.microsoft.com/office/powerpoint/2010/main" val="209115072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91D9F-0635-44B2-921A-EBA7075F5EDB}"/>
              </a:ext>
            </a:extLst>
          </p:cNvPr>
          <p:cNvSpPr/>
          <p:nvPr/>
        </p:nvSpPr>
        <p:spPr>
          <a:xfrm>
            <a:off x="252712" y="-36094"/>
            <a:ext cx="11686576" cy="7032694"/>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ብነ ኀበ እግዚአብሔር አቡነ ዘበሰማያት አቡነ ዘበሰማያት አቡነ ዘበሰማያት ኢታብአነ እግዚኦ ውስተ መንሱት።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ከእግዚአብሔር ዘንድ አለን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አባታችን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አባታችን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አባታችን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አታግባን።</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lift them unto the Lord our God. Our God Father who art in heaven, Our Father who art in heaven, Our Father who art in heaven, lead us not into temptation.</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D1A6A3B-2892-3DCE-D769-405481A34E2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163</a:t>
            </a:fld>
            <a:endParaRPr lang="en-US"/>
          </a:p>
        </p:txBody>
      </p:sp>
    </p:spTree>
    <p:extLst>
      <p:ext uri="{BB962C8B-B14F-4D97-AF65-F5344CB8AC3E}">
        <p14:creationId xmlns:p14="http://schemas.microsoft.com/office/powerpoint/2010/main" val="396645139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6684" y="157405"/>
            <a:ext cx="10826676" cy="8586966"/>
          </a:xfrm>
          <a:prstGeom prst="rect">
            <a:avLst/>
          </a:prstGeom>
          <a:noFill/>
        </p:spPr>
        <p:txBody>
          <a:bodyPr wrap="square" rtlCol="0">
            <a:spAutoFit/>
          </a:bodyPr>
          <a:lstStyle/>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ኪያከ ንሴብሕ እግዚኦ</a:t>
            </a:r>
            <a:r>
              <a:rPr lang="en-US"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000" dirty="0">
                <a:solidFill>
                  <a:srgbClr val="00B0F0"/>
                </a:solidFill>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ኪያከ ንዌድስ እግዚኦ</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4FE5507C-2414-B887-F6A4-82E023FED6B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164</a:t>
            </a:fld>
            <a:endParaRPr lang="en-US"/>
          </a:p>
        </p:txBody>
      </p:sp>
    </p:spTree>
    <p:extLst>
      <p:ext uri="{BB962C8B-B14F-4D97-AF65-F5344CB8AC3E}">
        <p14:creationId xmlns:p14="http://schemas.microsoft.com/office/powerpoint/2010/main" val="136548088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009" y="132403"/>
            <a:ext cx="11613991" cy="7100718"/>
          </a:xfrm>
          <a:prstGeom prst="rect">
            <a:avLst/>
          </a:prstGeom>
          <a:noFill/>
        </p:spPr>
        <p:txBody>
          <a:bodyPr wrap="square" lIns="67366" tIns="33683" rIns="67366" bIns="33683" rtlCol="0">
            <a:spAutoFit/>
          </a:bodyPr>
          <a:lstStyle/>
          <a:p>
            <a:pPr defTabSz="673690">
              <a:tabLst>
                <a:tab pos="926323" algn="l"/>
              </a:tabLst>
              <a:defRPr/>
            </a:pP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ከሰዓት/</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Afternoon</a:t>
            </a:r>
          </a:p>
          <a:p>
            <a:pPr defTabSz="673690">
              <a:tabLst>
                <a:tab pos="926323"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673690">
              <a:tabLst>
                <a:tab pos="926323"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ምስሌክሙ</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ጸጋ 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ጋር ይሁን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grace of God be with you.</a:t>
            </a:r>
          </a:p>
          <a:p>
            <a:pPr defTabSz="67369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673690">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2B673A47-EC30-E45A-2809-150A584F2195}"/>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165</a:t>
            </a:fld>
            <a:endParaRPr lang="en-US"/>
          </a:p>
        </p:txBody>
      </p:sp>
    </p:spTree>
    <p:extLst>
      <p:ext uri="{BB962C8B-B14F-4D97-AF65-F5344CB8AC3E}">
        <p14:creationId xmlns:p14="http://schemas.microsoft.com/office/powerpoint/2010/main" val="351072086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4621" y="0"/>
            <a:ext cx="10619220" cy="6946830"/>
          </a:xfrm>
          <a:prstGeom prst="rect">
            <a:avLst/>
          </a:prstGeom>
          <a:noFill/>
        </p:spPr>
        <p:txBody>
          <a:bodyPr wrap="square" lIns="67366" tIns="33683" rIns="67366" bIns="33683" rtlCol="0">
            <a:spAutoFit/>
          </a:bodyPr>
          <a:lstStyle/>
          <a:p>
            <a:pPr defTabSz="673690">
              <a:tabLst>
                <a:tab pos="926323"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673690">
              <a:tabLst>
                <a:tab pos="926323"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አእኵትዎ</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ለአምላክነ</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 ye thanks unto our God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en-AE"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67369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673690">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ርቱዕ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ይደሉ</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2B673A47-EC30-E45A-2809-150A584F2195}"/>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166</a:t>
            </a:fld>
            <a:endParaRPr lang="en-US"/>
          </a:p>
        </p:txBody>
      </p:sp>
    </p:spTree>
    <p:extLst>
      <p:ext uri="{BB962C8B-B14F-4D97-AF65-F5344CB8AC3E}">
        <p14:creationId xmlns:p14="http://schemas.microsoft.com/office/powerpoint/2010/main" val="96096344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3007" y="0"/>
            <a:ext cx="11388993" cy="6617196"/>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ንሴብሐከ እግዚኦ</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ንዌድሰከ እግዚኦ</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A19B5FF7-1B58-4BE2-E0B2-81C4E062606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167</a:t>
            </a:fld>
            <a:endParaRPr lang="en-US"/>
          </a:p>
        </p:txBody>
      </p:sp>
    </p:spTree>
    <p:extLst>
      <p:ext uri="{BB962C8B-B14F-4D97-AF65-F5344CB8AC3E}">
        <p14:creationId xmlns:p14="http://schemas.microsoft.com/office/powerpoint/2010/main" val="178768589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A12A0D-B13B-CC8D-7257-72DE30E7E78A}"/>
              </a:ext>
            </a:extLst>
          </p:cNvPr>
          <p:cNvSpPr txBox="1"/>
          <p:nvPr/>
        </p:nvSpPr>
        <p:spPr>
          <a:xfrm>
            <a:off x="869705" y="1828800"/>
            <a:ext cx="10597765" cy="3545907"/>
          </a:xfrm>
          <a:prstGeom prst="rect">
            <a:avLst/>
          </a:prstGeom>
          <a:noFill/>
        </p:spPr>
        <p:txBody>
          <a:bodyPr wrap="square">
            <a:spAutoFit/>
          </a:bodyPr>
          <a:lstStyle/>
          <a:p>
            <a:pPr algn="ctr" defTabSz="914436">
              <a:defRPr/>
            </a:pPr>
            <a:r>
              <a:rPr lang="am-ET" sz="8383"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a:t>
            </a:r>
            <a:r>
              <a:rPr lang="en-US" sz="8383"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AE" sz="685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a:t>
            </a:r>
            <a:r>
              <a:rPr lang="en-AE" sz="6859"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859"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defTabSz="914436">
              <a:defRPr/>
            </a:pPr>
            <a:r>
              <a:rPr lang="en-US" sz="6859"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a:t>
            </a:r>
            <a:r>
              <a:rPr lang="en-US" sz="6859"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859"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6859"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gn="ctr" defTabSz="914436">
              <a:defRPr/>
            </a:pP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ur Father</a:t>
            </a: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685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7AEA8988-A5E7-5071-693B-68BF84617F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168</a:t>
            </a:fld>
            <a:endParaRPr lang="en-US"/>
          </a:p>
        </p:txBody>
      </p:sp>
    </p:spTree>
    <p:extLst>
      <p:ext uri="{BB962C8B-B14F-4D97-AF65-F5344CB8AC3E}">
        <p14:creationId xmlns:p14="http://schemas.microsoft.com/office/powerpoint/2010/main" val="290173333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05073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300136"/>
            <a:ext cx="11686576" cy="6949210"/>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መሐረነ ኦ ሥሉስ ቅዱስ መሐከነ ኦ ሥሉስ ቅዱስ ተሣ</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p>
          <a:p>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ማረን፤ ልዩ ሦስት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ራራልን፤ ልዩ ሦስት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በለን።</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Holy Trinity, pity us, O! Holy Trinity, Spare us, O! Holy Trinity, have mercy upon us.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5D653D9-4921-5A62-66CB-1F95EEAF08B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170</a:t>
            </a:fld>
            <a:endParaRPr lang="en-US"/>
          </a:p>
        </p:txBody>
      </p:sp>
    </p:spTree>
    <p:extLst>
      <p:ext uri="{BB962C8B-B14F-4D97-AF65-F5344CB8AC3E}">
        <p14:creationId xmlns:p14="http://schemas.microsoft.com/office/powerpoint/2010/main" val="230103499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BF3F57-0D7C-456F-973C-B760D0657010}"/>
              </a:ext>
            </a:extLst>
          </p:cNvPr>
          <p:cNvSpPr/>
          <p:nvPr/>
        </p:nvSpPr>
        <p:spPr>
          <a:xfrm>
            <a:off x="212609" y="54812"/>
            <a:ext cx="11750791" cy="63709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ቦአ መልአክ ኀቤሃ</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ወቆመ ቅድሜሃ ወይቤላ</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ተፈሥሒ ተፈሥሒ</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ተፈሥሒ ኦ ማርያም ድንግል ምልዕተ ጸጋ።</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መልአክ ወደርሷ ገብቶ በፊቷ ቆሞ ጸጋን የተሞላሽ ድንግል ማርያም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rejoice rejoice, O! Virgin Mary.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ምስሌኪ።</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ካንቺ ጋራ ነው።</a:t>
            </a:r>
          </a:p>
          <a:p>
            <a:r>
              <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is with Thee.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9426407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BF3F57-0D7C-456F-973C-B760D0657010}"/>
              </a:ext>
            </a:extLst>
          </p:cNvPr>
          <p:cNvSpPr/>
          <p:nvPr/>
        </p:nvSpPr>
        <p:spPr>
          <a:xfrm>
            <a:off x="833109" y="785"/>
            <a:ext cx="10901692" cy="68788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endParaRPr kumimoji="0" lang="en-AE" sz="105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ቡርክት አንቲ እምአንስት።</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ከሴቶች ተለይተሽ የተባረክ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ሽ</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ነሽ።</a:t>
            </a:r>
          </a:p>
          <a:p>
            <a:r>
              <a:rPr lang="am-ET" sz="4800" b="1" i="1" dirty="0">
                <a:solidFill>
                  <a:srgbClr val="00B0F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art Thou among women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kumimoji="0" lang="am-ET"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05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ፍሬ</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ከርሥኪ።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ንሽም ፍሬ የተባረከ ነው።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blessed is the fruit of thy womb.</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206861723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810CB-9377-4ED3-B759-EF8A4BF4E123}"/>
              </a:ext>
            </a:extLst>
          </p:cNvPr>
          <p:cNvSpPr txBox="1"/>
          <p:nvPr/>
        </p:nvSpPr>
        <p:spPr>
          <a:xfrm>
            <a:off x="1046079" y="0"/>
            <a:ext cx="11145921" cy="63094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ተንብሊ</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ወሰአሊ</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ለምኝልን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አማልጂንም።</a:t>
            </a:r>
          </a:p>
          <a:p>
            <a:r>
              <a:rPr lang="en-US" sz="4400" b="1" dirty="0">
                <a:solidFill>
                  <a:srgbClr val="FFFF00"/>
                </a:solidFill>
              </a:rPr>
              <a:t>    </a:t>
            </a:r>
            <a:r>
              <a:rPr lang="en-AE" sz="4400" b="1" dirty="0">
                <a:solidFill>
                  <a:srgbClr val="FFFF0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us.</a:t>
            </a:r>
            <a:endPar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ፍቁር ወልድኪ።</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ከተወደደው ከልጅሽ ዘንድ።</a:t>
            </a:r>
          </a:p>
          <a:p>
            <a:r>
              <a:rPr lang="en-US" sz="4400" b="1" dirty="0">
                <a:solidFill>
                  <a:srgbClr val="FFFF0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thy Son.</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13331615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19B2D9-50E2-BD3E-16FB-C68FA732A778}"/>
              </a:ext>
            </a:extLst>
          </p:cNvPr>
          <p:cNvSpPr txBox="1"/>
          <p:nvPr/>
        </p:nvSpPr>
        <p:spPr>
          <a:xfrm>
            <a:off x="929639" y="77214"/>
            <a:ext cx="10110537" cy="61863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kumimoji="0" lang="en-US"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kumimoji="0" lang="am-ET"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kumimoji="0" lang="en-AE" sz="4400" b="1" i="0" u="none"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kumimoji="0" lang="en-US" sz="4400" b="1" i="0" u="none"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 Christ.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 ይሥረይ ለነ ኃጣውኢነ።</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 ያስተሠርይልን ዘንድ።</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forgive us our sins.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9691644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39101" y="96252"/>
            <a:ext cx="11940604" cy="70788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ለሥሉስ ቅዱስ ይደሉ አብ ወወልድ ወመንፈስ ቅዱስ ኵሎ ጊዜ ይእዜኒ ወዘልፈኒ ወለዓለም ዓለም።</a:t>
            </a:r>
          </a:p>
          <a:p>
            <a:r>
              <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ለሚሆን ለአብና ለወልድ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ለመንፈስ ቅዱስም ሁል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ክብር ምስጋና ይገባል፤ ዛሬም ዘወትርም ለዘለዓለሙ አሜን።</a:t>
            </a:r>
          </a:p>
          <a:p>
            <a:pPr>
              <a:defRPr/>
            </a:pPr>
            <a:endPar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 and honor are meet to the Holy Trinity, the Father and the Son and the Holy Spirit at all times, both now and ever and world without end. Amen.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8286952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8606" y="26189"/>
            <a:ext cx="1083619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176</a:t>
            </a:fld>
            <a:endParaRPr lang="en-US" dirty="0"/>
          </a:p>
        </p:txBody>
      </p:sp>
    </p:spTree>
    <p:extLst>
      <p:ext uri="{BB962C8B-B14F-4D97-AF65-F5344CB8AC3E}">
        <p14:creationId xmlns:p14="http://schemas.microsoft.com/office/powerpoint/2010/main" val="6125969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03406" y="154370"/>
            <a:ext cx="105771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177</a:t>
            </a:fld>
            <a:endParaRPr lang="en-US" dirty="0"/>
          </a:p>
        </p:txBody>
      </p:sp>
    </p:spTree>
    <p:extLst>
      <p:ext uri="{BB962C8B-B14F-4D97-AF65-F5344CB8AC3E}">
        <p14:creationId xmlns:p14="http://schemas.microsoft.com/office/powerpoint/2010/main" val="296932294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B64E87-C167-D6CB-D2D5-AE317F316D19}"/>
              </a:ext>
            </a:extLst>
          </p:cNvPr>
          <p:cNvSpPr txBox="1"/>
          <p:nvPr/>
        </p:nvSpPr>
        <p:spPr>
          <a:xfrm flipH="1">
            <a:off x="216417" y="17391"/>
            <a:ext cx="11759165" cy="7248138"/>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 ዘትቤሎሙ ለአርዳኢከ ቅዱሳን ወለሐዋርያቲከ ንጹሓን እስመ ብዙኃን ነቢያት ወጻድቃን ፈተዉ ይርአዩ አንትሙ ዘትሬእዩ ወኢርእዩ </a:t>
            </a:r>
          </a:p>
          <a:p>
            <a:r>
              <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አምላካችን እግዚአብሔር ኢየሱስ ክርስቶስ ሆይ! ቅዱሳን የሚሆኑ ደቀ መዛሙርትህንና ንጹ</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ሐዋርያትን እንዲህ ያል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 “እናን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የምታዩትን ያዩ ዘንድ ብዙ ነቢያት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ጻድቃን ወደዱ አላዩም።</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Jesus Christ, our God, who didst say to Thy holy disciples and Thy pure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 man</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prophets.</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83D73561-7F54-0E30-2C90-CC2287F4726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178</a:t>
            </a:fld>
            <a:endParaRPr lang="en-US"/>
          </a:p>
        </p:txBody>
      </p:sp>
    </p:spTree>
    <p:extLst>
      <p:ext uri="{BB962C8B-B14F-4D97-AF65-F5344CB8AC3E}">
        <p14:creationId xmlns:p14="http://schemas.microsoft.com/office/powerpoint/2010/main" val="17695709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AAF1BC-CCD6-AE13-3950-1E0712006457}"/>
              </a:ext>
            </a:extLst>
          </p:cNvPr>
          <p:cNvSpPr txBox="1"/>
          <p:nvPr/>
        </p:nvSpPr>
        <p:spPr>
          <a:xfrm flipH="1">
            <a:off x="216417" y="190500"/>
            <a:ext cx="11759165" cy="6170920"/>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ወፈተ</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ዉ</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ይስምዑ አንትሙ ዘትሰምዑ</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ወኢሰምዑ ወለክሙሰ ብፁዓት አዕይንቲክሙ እለ ርእያ ወአእዛኒክሙ እለ ሰምዓ።</a:t>
            </a:r>
          </a:p>
          <a:p>
            <a:r>
              <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እናንተ ዛሬ የምትሰሙትን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ይሰሙ ዘንድ ወደዱ</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አልሰሙም፤ የእናንተ ያዩ ዓይኖቻችሁና የሰሙ ጆሮዎቻችሁ ግን የተመሰገኑ ናቸው።</a:t>
            </a:r>
          </a:p>
          <a:p>
            <a:pPr>
              <a:defRPr/>
            </a:pP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righteous men</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desired to hear the things which ye hear and have not heard them, but you, blessed are your eyes that have seen and you ears that have heard,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5055AE8B-0AB2-F9B3-5318-F6EF3919AF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179</a:t>
            </a:fld>
            <a:endParaRPr lang="en-US"/>
          </a:p>
        </p:txBody>
      </p:sp>
    </p:spTree>
    <p:extLst>
      <p:ext uri="{BB962C8B-B14F-4D97-AF65-F5344CB8AC3E}">
        <p14:creationId xmlns:p14="http://schemas.microsoft.com/office/powerpoint/2010/main" val="6960193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227020-160B-0047-4E27-C4504CBD2177}"/>
              </a:ext>
            </a:extLst>
          </p:cNvPr>
          <p:cNvSpPr txBox="1"/>
          <p:nvPr/>
        </p:nvSpPr>
        <p:spPr>
          <a:xfrm flipH="1">
            <a:off x="216417" y="269875"/>
            <a:ext cx="11613990" cy="6848029"/>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ወከማሆሙ ለነኒ ረስየነ ድልዋነ ንስማዕ ወንግበር ቃለ ወንጌልከ ቅዱስ በጸሎቶሙ ለቅዱሳን።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እኛንም እንደነሱ የበቃን አድርገን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በቅዱሳን ጸሎት የከበረ ወንጌልን ሰምተን እንሠራ ዘንድ።</a:t>
            </a:r>
          </a:p>
          <a:p>
            <a:pPr>
              <a:defRPr/>
            </a:pPr>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 Thou make us also like them meet to hear and to do the word of Thy Holy Gospel Through the prayer of the saints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07E8D09E-A917-8B85-D1D4-F698143CBA4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180</a:t>
            </a:fld>
            <a:endParaRPr lang="en-US"/>
          </a:p>
        </p:txBody>
      </p:sp>
    </p:spTree>
    <p:extLst>
      <p:ext uri="{BB962C8B-B14F-4D97-AF65-F5344CB8AC3E}">
        <p14:creationId xmlns:p14="http://schemas.microsoft.com/office/powerpoint/2010/main" val="290249656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9006" y="152406"/>
            <a:ext cx="11613989" cy="6370975"/>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ወንጌል ቅዱስ። </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 ስለሚሆን ስለ ወንጌል ጸልዩ።</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 Holy Gospel.</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ይረስየነ ድልዋነ ለሰሚዐ ወንጌል ቅዱስ። </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የከበረ ወንጌልን ለመስማት የበቃን ያድርገን።</a:t>
            </a: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He make us meet to hear the Holy Gospel.</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3A782B35-1817-F5A3-7C32-00AC3CDB05E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181</a:t>
            </a:fld>
            <a:endParaRPr lang="en-US"/>
          </a:p>
        </p:txBody>
      </p:sp>
    </p:spTree>
    <p:extLst>
      <p:ext uri="{BB962C8B-B14F-4D97-AF65-F5344CB8AC3E}">
        <p14:creationId xmlns:p14="http://schemas.microsoft.com/office/powerpoint/2010/main" val="244012892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4664" y="329931"/>
            <a:ext cx="10462160" cy="7359066"/>
          </a:xfrm>
          <a:prstGeom prst="rect">
            <a:avLst/>
          </a:prstGeom>
          <a:noFill/>
        </p:spPr>
        <p:txBody>
          <a:bodyPr wrap="square" rtlCol="0">
            <a:spAutoFit/>
          </a:bodyPr>
          <a:lstStyle/>
          <a:p>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ምስባክ</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ከዳዊት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መዝሙር</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ይሰብካል</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ሕዝቡም</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ይቀበላሉ</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 Shall sing from the Psalms a text which suits the day</a:t>
            </a: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people will repeat.</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en-US" sz="762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4110257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6806"/>
            <a:ext cx="12192000" cy="6863417"/>
          </a:xfrm>
          <a:prstGeom prst="rect">
            <a:avLst/>
          </a:prstGeom>
          <a:noFill/>
        </p:spPr>
        <p:txBody>
          <a:bodyPr wrap="square" rtlCol="0">
            <a:spAutoFit/>
          </a:bodyPr>
          <a:lstStyle/>
          <a:p>
            <a:r>
              <a:rPr lang="en-US" sz="4000" b="1" dirty="0">
                <a:latin typeface="Power Geez Unicode1" panose="00000400000000000000" pitchFamily="2" charset="0"/>
              </a:rPr>
              <a:t>              </a:t>
            </a:r>
            <a:r>
              <a:rPr lang="en-US" sz="4400" b="1" dirty="0" err="1">
                <a:latin typeface="Power Geez Unicode1" panose="00000400000000000000" pitchFamily="2" charset="0"/>
              </a:rPr>
              <a:t>ምስባክ</a:t>
            </a:r>
            <a:r>
              <a:rPr lang="en-US" sz="4400" dirty="0">
                <a:latin typeface="Power Geez Unicode1" panose="00000400000000000000" pitchFamily="2" charset="0"/>
              </a:rPr>
              <a:t>	</a:t>
            </a:r>
          </a:p>
          <a:p>
            <a:r>
              <a:rPr lang="en-US" sz="44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ጻድቅሰ</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ከመ</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በቀልት</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ይፈሪ</a:t>
            </a:r>
            <a:r>
              <a:rPr lang="en-US" sz="4800" b="1" dirty="0">
                <a:solidFill>
                  <a:srgbClr val="FFFF00"/>
                </a:solidFill>
                <a:latin typeface="Power Geez Unicode1" panose="00000400000000000000" pitchFamily="2" charset="0"/>
              </a:rPr>
              <a:t>፤</a:t>
            </a:r>
          </a:p>
          <a:p>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ወይበዝኅ</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ከመ</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ዘግባ</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ዘሊባኖስ</a:t>
            </a:r>
            <a:r>
              <a:rPr lang="en-US" sz="4800" b="1" dirty="0">
                <a:solidFill>
                  <a:srgbClr val="FFFF00"/>
                </a:solidFill>
                <a:latin typeface="Power Geez Unicode1" panose="00000400000000000000" pitchFamily="2" charset="0"/>
              </a:rPr>
              <a:t>፤</a:t>
            </a:r>
          </a:p>
          <a:p>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ትኩላን</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እሙንቱ</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ውስተ</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ቤተ</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እግዚአብሔር</a:t>
            </a:r>
            <a:r>
              <a:rPr lang="en-US" sz="4800" b="1" dirty="0">
                <a:solidFill>
                  <a:srgbClr val="FFFF00"/>
                </a:solidFill>
                <a:latin typeface="Power Geez Unicode1" panose="00000400000000000000" pitchFamily="2" charset="0"/>
              </a:rPr>
              <a:t>፡፡</a:t>
            </a:r>
          </a:p>
          <a:p>
            <a:r>
              <a:rPr lang="en-US" sz="4400" b="1" dirty="0">
                <a:latin typeface="Power Geez Unicode1" panose="00000400000000000000" pitchFamily="2" charset="0"/>
              </a:rPr>
              <a:t>           </a:t>
            </a:r>
            <a:r>
              <a:rPr lang="en-US" sz="4400" b="1" dirty="0" err="1">
                <a:latin typeface="Power Geez Unicode1" panose="00000400000000000000" pitchFamily="2" charset="0"/>
              </a:rPr>
              <a:t>ትርጉም</a:t>
            </a:r>
            <a:endParaRPr lang="en-US" sz="4400" b="1" dirty="0">
              <a:latin typeface="Power Geez Unicode1" panose="00000400000000000000" pitchFamily="2" charset="0"/>
            </a:endParaRPr>
          </a:p>
          <a:p>
            <a:r>
              <a:rPr lang="en-US" sz="44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ጻድቅ</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ግን</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እንደ</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ዘንባባ</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ያፈራል</a:t>
            </a:r>
            <a:r>
              <a:rPr lang="en-US" sz="4000" b="1" dirty="0">
                <a:solidFill>
                  <a:srgbClr val="00B0F0"/>
                </a:solidFill>
                <a:latin typeface="Power Geez Unicode1" panose="00000400000000000000" pitchFamily="2" charset="0"/>
              </a:rPr>
              <a:t>፤ </a:t>
            </a:r>
          </a:p>
          <a:p>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እንደ</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ሊባኖስ</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ዝግባም</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ይበዛል</a:t>
            </a:r>
            <a:r>
              <a:rPr lang="en-US" sz="4000" b="1" dirty="0">
                <a:solidFill>
                  <a:srgbClr val="00B0F0"/>
                </a:solidFill>
                <a:latin typeface="Power Geez Unicode1" panose="00000400000000000000" pitchFamily="2" charset="0"/>
              </a:rPr>
              <a:t>፤</a:t>
            </a:r>
          </a:p>
          <a:p>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በእግዚአብሔር</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ቤት</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ውስጥ</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የተተከሉ</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ናቸው</a:t>
            </a:r>
            <a:r>
              <a:rPr lang="en-US" sz="4000" b="1" dirty="0">
                <a:solidFill>
                  <a:srgbClr val="00B0F0"/>
                </a:solidFill>
                <a:latin typeface="Power Geez Unicode1" panose="00000400000000000000" pitchFamily="2" charset="0"/>
              </a:rPr>
              <a:t>፡፡</a:t>
            </a:r>
          </a:p>
          <a:p>
            <a:r>
              <a:rPr lang="en-US" sz="4400" b="1" dirty="0">
                <a:latin typeface="Power Geez Unicode1" panose="00000400000000000000" pitchFamily="2" charset="0"/>
              </a:rPr>
              <a:t>           </a:t>
            </a:r>
            <a:r>
              <a:rPr lang="en-US" sz="4400" b="1" dirty="0" err="1">
                <a:latin typeface="Power Geez Unicode1" panose="00000400000000000000" pitchFamily="2" charset="0"/>
              </a:rPr>
              <a:t>መዝ</a:t>
            </a:r>
            <a:r>
              <a:rPr lang="en-US" sz="4400" b="1" dirty="0">
                <a:latin typeface="Power Geez Unicode1" panose="00000400000000000000" pitchFamily="2" charset="0"/>
              </a:rPr>
              <a:t> 91፥12 </a:t>
            </a:r>
          </a:p>
          <a:p>
            <a:endParaRPr lang="en-US" sz="4000" b="1" dirty="0">
              <a:latin typeface="Power Geez Unicode1" panose="00000400000000000000" pitchFamily="2" charset="0"/>
            </a:endParaRPr>
          </a:p>
        </p:txBody>
      </p:sp>
    </p:spTree>
    <p:extLst>
      <p:ext uri="{BB962C8B-B14F-4D97-AF65-F5344CB8AC3E}">
        <p14:creationId xmlns:p14="http://schemas.microsoft.com/office/powerpoint/2010/main" val="309890230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6806"/>
            <a:ext cx="12070080" cy="5139869"/>
          </a:xfrm>
          <a:prstGeom prst="rect">
            <a:avLst/>
          </a:prstGeom>
          <a:noFill/>
        </p:spPr>
        <p:txBody>
          <a:bodyPr wrap="square" rtlCol="0">
            <a:spAutoFit/>
          </a:bodyPr>
          <a:lstStyle/>
          <a:p>
            <a:r>
              <a:rPr lang="en-US" sz="4000" b="1" dirty="0">
                <a:latin typeface="Power Geez Unicode1" panose="00000400000000000000" pitchFamily="2" charset="0"/>
              </a:rPr>
              <a:t>              </a:t>
            </a:r>
            <a:r>
              <a:rPr lang="en-US" sz="4400" b="1" dirty="0" err="1">
                <a:latin typeface="Power Geez Unicode1" panose="00000400000000000000" pitchFamily="2" charset="0"/>
              </a:rPr>
              <a:t>ምስባክ</a:t>
            </a:r>
            <a:r>
              <a:rPr lang="en-US" sz="4400" dirty="0">
                <a:latin typeface="Power Geez Unicode1" panose="00000400000000000000" pitchFamily="2" charset="0"/>
              </a:rPr>
              <a:t>	</a:t>
            </a:r>
          </a:p>
          <a:p>
            <a:r>
              <a:rPr lang="en-US" sz="5400" b="1">
                <a:solidFill>
                  <a:srgbClr val="FFFF00"/>
                </a:solidFill>
                <a:latin typeface="Power Geez Unicode1" panose="00000400000000000000" pitchFamily="2" charset="0"/>
              </a:rPr>
              <a:t>  </a:t>
            </a:r>
            <a:r>
              <a:rPr lang="am-ET" sz="8000" b="1">
                <a:solidFill>
                  <a:srgbClr val="FFFF00"/>
                </a:solidFill>
                <a:latin typeface="Power Geez Unicode1" panose="00000400000000000000" pitchFamily="2" charset="0"/>
              </a:rPr>
              <a:t>እስመ </a:t>
            </a:r>
            <a:r>
              <a:rPr lang="am-ET" sz="8000" b="1" dirty="0">
                <a:solidFill>
                  <a:srgbClr val="FFFF00"/>
                </a:solidFill>
                <a:latin typeface="Power Geez Unicode1" panose="00000400000000000000" pitchFamily="2" charset="0"/>
              </a:rPr>
              <a:t>ሐረያ እግዚአብሔር ለጽዮን:: </a:t>
            </a:r>
            <a:endParaRPr lang="en-US" sz="8000" b="1" dirty="0">
              <a:solidFill>
                <a:srgbClr val="FFFF00"/>
              </a:solidFill>
              <a:latin typeface="Power Geez Unicode1" panose="00000400000000000000" pitchFamily="2" charset="0"/>
            </a:endParaRPr>
          </a:p>
          <a:p>
            <a:r>
              <a:rPr lang="am-ET" sz="8000" b="1" dirty="0">
                <a:solidFill>
                  <a:srgbClr val="FFFF00"/>
                </a:solidFill>
                <a:latin typeface="Power Geez Unicode1" panose="00000400000000000000" pitchFamily="2" charset="0"/>
              </a:rPr>
              <a:t>ወአብደራ ከመ ትኩኖ ማኅደሮ : </a:t>
            </a:r>
            <a:endParaRPr lang="en-US" sz="8000" b="1" dirty="0">
              <a:solidFill>
                <a:srgbClr val="FFFF00"/>
              </a:solidFill>
              <a:latin typeface="Power Geez Unicode1" panose="00000400000000000000" pitchFamily="2" charset="0"/>
            </a:endParaRPr>
          </a:p>
          <a:p>
            <a:r>
              <a:rPr lang="am-ET" sz="8000" b="1" dirty="0">
                <a:solidFill>
                  <a:srgbClr val="FFFF00"/>
                </a:solidFill>
                <a:latin typeface="Power Geez Unicode1" panose="00000400000000000000" pitchFamily="2" charset="0"/>
              </a:rPr>
              <a:t>ዛቲ ይእቲ ምዕራፍየ ለዓለም</a:t>
            </a:r>
            <a:r>
              <a:rPr lang="en-US" sz="6600" dirty="0">
                <a:latin typeface="Power Geez Unicode1" panose="00000400000000000000" pitchFamily="2" charset="0"/>
              </a:rPr>
              <a:t>             </a:t>
            </a:r>
            <a:endParaRPr lang="en-US" sz="6600" b="1" dirty="0">
              <a:latin typeface="Power Geez Unicode1" panose="00000400000000000000" pitchFamily="2" charset="0"/>
            </a:endParaRPr>
          </a:p>
          <a:p>
            <a:endParaRPr lang="en-US" sz="4400" b="1" dirty="0">
              <a:latin typeface="Power Geez Unicode1" panose="00000400000000000000" pitchFamily="2" charset="0"/>
            </a:endParaRPr>
          </a:p>
        </p:txBody>
      </p:sp>
    </p:spTree>
    <p:extLst>
      <p:ext uri="{BB962C8B-B14F-4D97-AF65-F5344CB8AC3E}">
        <p14:creationId xmlns:p14="http://schemas.microsoft.com/office/powerpoint/2010/main" val="377360144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 y="96806"/>
            <a:ext cx="11932920" cy="7848302"/>
          </a:xfrm>
          <a:prstGeom prst="rect">
            <a:avLst/>
          </a:prstGeom>
          <a:noFill/>
        </p:spPr>
        <p:txBody>
          <a:bodyPr wrap="square" rtlCol="0">
            <a:spAutoFit/>
          </a:bodyPr>
          <a:lstStyle/>
          <a:p>
            <a:r>
              <a:rPr lang="en-US" sz="4000" b="1" dirty="0">
                <a:latin typeface="Power Geez Unicode1" panose="00000400000000000000" pitchFamily="2" charset="0"/>
              </a:rPr>
              <a:t>              </a:t>
            </a:r>
            <a:r>
              <a:rPr lang="en-US" sz="4400" b="1" dirty="0" err="1">
                <a:latin typeface="Power Geez Unicode1" panose="00000400000000000000" pitchFamily="2" charset="0"/>
              </a:rPr>
              <a:t>ምስባክ</a:t>
            </a:r>
            <a:endParaRPr lang="en-US" sz="4400" b="1" dirty="0">
              <a:latin typeface="Power Geez Unicode1" panose="00000400000000000000" pitchFamily="2" charset="0"/>
            </a:endParaRPr>
          </a:p>
          <a:p>
            <a:r>
              <a:rPr lang="en-US" sz="4400" dirty="0">
                <a:latin typeface="Power Geez Unicode1" panose="00000400000000000000" pitchFamily="2" charset="0"/>
              </a:rPr>
              <a:t>	</a:t>
            </a:r>
            <a:r>
              <a:rPr lang="en-US" sz="6000" b="1" dirty="0" err="1">
                <a:solidFill>
                  <a:srgbClr val="FFFF00"/>
                </a:solidFill>
                <a:latin typeface="Power Geez Unicode1" panose="00000400000000000000" pitchFamily="2" charset="0"/>
              </a:rPr>
              <a:t>ዐጸደ</a:t>
            </a:r>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ወይን</a:t>
            </a:r>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አፍለስከ</a:t>
            </a:r>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እምግብጽ</a:t>
            </a:r>
            <a:r>
              <a:rPr lang="en-US" sz="6000" b="1" dirty="0">
                <a:solidFill>
                  <a:srgbClr val="FFFF00"/>
                </a:solidFill>
                <a:latin typeface="Power Geez Unicode1" panose="00000400000000000000" pitchFamily="2" charset="0"/>
              </a:rPr>
              <a:t>፤</a:t>
            </a:r>
          </a:p>
          <a:p>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ሰደድከ</a:t>
            </a:r>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አሕዛበ</a:t>
            </a:r>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ወተከልከ</a:t>
            </a:r>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ኪያሃ</a:t>
            </a:r>
            <a:r>
              <a:rPr lang="en-US" sz="6000" b="1" dirty="0">
                <a:solidFill>
                  <a:srgbClr val="FFFF00"/>
                </a:solidFill>
                <a:latin typeface="Power Geez Unicode1" panose="00000400000000000000" pitchFamily="2" charset="0"/>
              </a:rPr>
              <a:t>፤</a:t>
            </a:r>
          </a:p>
          <a:p>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ወጼሕከ</a:t>
            </a:r>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ፍኖተ</a:t>
            </a:r>
            <a:r>
              <a:rPr lang="en-US" sz="6000" b="1" dirty="0">
                <a:solidFill>
                  <a:srgbClr val="FFFF00"/>
                </a:solidFill>
                <a:latin typeface="Power Geez Unicode1" panose="00000400000000000000" pitchFamily="2" charset="0"/>
              </a:rPr>
              <a:t> </a:t>
            </a:r>
            <a:r>
              <a:rPr lang="en-US" sz="6000" b="1" dirty="0" err="1">
                <a:solidFill>
                  <a:srgbClr val="FFFF00"/>
                </a:solidFill>
                <a:latin typeface="Power Geez Unicode1" panose="00000400000000000000" pitchFamily="2" charset="0"/>
              </a:rPr>
              <a:t>ቅድሜሃ</a:t>
            </a:r>
            <a:r>
              <a:rPr lang="en-US" sz="6000" b="1" dirty="0">
                <a:solidFill>
                  <a:srgbClr val="FFFF00"/>
                </a:solidFill>
                <a:latin typeface="Power Geez Unicode1" panose="00000400000000000000" pitchFamily="2" charset="0"/>
              </a:rPr>
              <a:t>፡፡</a:t>
            </a:r>
          </a:p>
          <a:p>
            <a:r>
              <a:rPr lang="en-US" sz="6000" dirty="0">
                <a:latin typeface="Power Geez Unicode1" panose="00000400000000000000" pitchFamily="2" charset="0"/>
              </a:rPr>
              <a:t>          </a:t>
            </a:r>
            <a:r>
              <a:rPr lang="en-US" sz="4400" b="1" dirty="0" err="1">
                <a:latin typeface="Power Geez Unicode1" panose="00000400000000000000" pitchFamily="2" charset="0"/>
              </a:rPr>
              <a:t>ትርጉም</a:t>
            </a:r>
            <a:endParaRPr lang="en-US" sz="4400" b="1" dirty="0">
              <a:latin typeface="Power Geez Unicode1" panose="00000400000000000000" pitchFamily="2" charset="0"/>
            </a:endParaRPr>
          </a:p>
          <a:p>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ከግብጽ</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የወይንን</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ግንድ</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አመጣህ</a:t>
            </a:r>
            <a:r>
              <a:rPr lang="en-US" sz="4000" b="1" dirty="0">
                <a:solidFill>
                  <a:srgbClr val="00B0F0"/>
                </a:solidFill>
                <a:latin typeface="Power Geez Unicode1" panose="00000400000000000000" pitchFamily="2" charset="0"/>
              </a:rPr>
              <a:t>፤</a:t>
            </a:r>
          </a:p>
          <a:p>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አሕዛብን</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አባረርህ፤እርስዋንም</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ተከልህ</a:t>
            </a:r>
            <a:r>
              <a:rPr lang="en-US" sz="4000" b="1" dirty="0">
                <a:solidFill>
                  <a:srgbClr val="00B0F0"/>
                </a:solidFill>
                <a:latin typeface="Power Geez Unicode1" panose="00000400000000000000" pitchFamily="2" charset="0"/>
              </a:rPr>
              <a:t>፤</a:t>
            </a:r>
          </a:p>
          <a:p>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በፊቷም</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መንገድን</a:t>
            </a:r>
            <a:r>
              <a:rPr lang="en-US" sz="4000" b="1" dirty="0">
                <a:solidFill>
                  <a:srgbClr val="00B0F0"/>
                </a:solidFill>
                <a:latin typeface="Power Geez Unicode1" panose="00000400000000000000" pitchFamily="2" charset="0"/>
              </a:rPr>
              <a:t> </a:t>
            </a:r>
            <a:r>
              <a:rPr lang="en-US" sz="4000" b="1" dirty="0" err="1">
                <a:solidFill>
                  <a:srgbClr val="00B0F0"/>
                </a:solidFill>
                <a:latin typeface="Power Geez Unicode1" panose="00000400000000000000" pitchFamily="2" charset="0"/>
              </a:rPr>
              <a:t>ጠረግህ</a:t>
            </a:r>
            <a:r>
              <a:rPr lang="en-US" sz="4000" b="1" dirty="0">
                <a:solidFill>
                  <a:srgbClr val="00B0F0"/>
                </a:solidFill>
                <a:latin typeface="Power Geez Unicode1" panose="00000400000000000000" pitchFamily="2" charset="0"/>
              </a:rPr>
              <a:t>፡፡</a:t>
            </a:r>
          </a:p>
          <a:p>
            <a:r>
              <a:rPr lang="en-US" sz="4000" b="1" dirty="0">
                <a:latin typeface="Power Geez Unicode1" panose="00000400000000000000" pitchFamily="2" charset="0"/>
              </a:rPr>
              <a:t>             </a:t>
            </a:r>
            <a:r>
              <a:rPr lang="en-US" sz="4000" b="1" dirty="0" err="1">
                <a:latin typeface="Power Geez Unicode1" panose="00000400000000000000" pitchFamily="2" charset="0"/>
              </a:rPr>
              <a:t>መዝ</a:t>
            </a:r>
            <a:r>
              <a:rPr lang="en-US" sz="4000" b="1" dirty="0">
                <a:latin typeface="Power Geez Unicode1" panose="00000400000000000000" pitchFamily="2" charset="0"/>
              </a:rPr>
              <a:t> 79፥8 </a:t>
            </a:r>
          </a:p>
          <a:p>
            <a:endParaRPr lang="en-US" sz="4400" b="1" dirty="0">
              <a:latin typeface="Power Geez Unicode1" panose="00000400000000000000" pitchFamily="2" charset="0"/>
            </a:endParaRPr>
          </a:p>
        </p:txBody>
      </p:sp>
    </p:spTree>
    <p:extLst>
      <p:ext uri="{BB962C8B-B14F-4D97-AF65-F5344CB8AC3E}">
        <p14:creationId xmlns:p14="http://schemas.microsoft.com/office/powerpoint/2010/main" val="377360144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6806"/>
            <a:ext cx="12192000" cy="6924973"/>
          </a:xfrm>
          <a:prstGeom prst="rect">
            <a:avLst/>
          </a:prstGeom>
          <a:noFill/>
        </p:spPr>
        <p:txBody>
          <a:bodyPr wrap="square" rtlCol="0">
            <a:spAutoFit/>
          </a:bodyPr>
          <a:lstStyle/>
          <a:p>
            <a:r>
              <a:rPr lang="en-US" sz="4000" b="1" dirty="0">
                <a:latin typeface="Power Geez Unicode1" panose="00000400000000000000" pitchFamily="2" charset="0"/>
              </a:rPr>
              <a:t>                </a:t>
            </a:r>
            <a:r>
              <a:rPr lang="en-US" sz="4400" b="1" dirty="0" err="1">
                <a:latin typeface="Power Geez Unicode1" panose="00000400000000000000" pitchFamily="2" charset="0"/>
              </a:rPr>
              <a:t>ምስባክ</a:t>
            </a:r>
            <a:r>
              <a:rPr lang="en-US" sz="4400" dirty="0">
                <a:latin typeface="Power Geez Unicode1" panose="00000400000000000000" pitchFamily="2" charset="0"/>
              </a:rPr>
              <a:t>	</a:t>
            </a:r>
          </a:p>
          <a:p>
            <a:pPr algn="ctr"/>
            <a:r>
              <a:rPr lang="en-US" sz="60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ወይከውን</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ከመ</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ዕፅ</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እንተ</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ትክልት</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ኀበ</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ሙሓዘ</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ማይ</a:t>
            </a:r>
            <a:r>
              <a:rPr lang="en-US" sz="4800" b="1" dirty="0">
                <a:solidFill>
                  <a:srgbClr val="FFFF00"/>
                </a:solidFill>
                <a:latin typeface="Power Geez Unicode1" panose="00000400000000000000" pitchFamily="2" charset="0"/>
              </a:rPr>
              <a:t>፤</a:t>
            </a:r>
          </a:p>
          <a:p>
            <a:pPr algn="ctr"/>
            <a:r>
              <a:rPr lang="en-US" sz="4800" b="1" dirty="0" err="1">
                <a:solidFill>
                  <a:srgbClr val="FFFF00"/>
                </a:solidFill>
                <a:latin typeface="Power Geez Unicode1" panose="00000400000000000000" pitchFamily="2" charset="0"/>
              </a:rPr>
              <a:t>እንተ</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ትሁብ</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ፍሬሃ</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በበጊዜሃ</a:t>
            </a:r>
            <a:r>
              <a:rPr lang="en-US" sz="4800" b="1" dirty="0">
                <a:solidFill>
                  <a:srgbClr val="FFFF00"/>
                </a:solidFill>
                <a:latin typeface="Power Geez Unicode1" panose="00000400000000000000" pitchFamily="2" charset="0"/>
              </a:rPr>
              <a:t>፤</a:t>
            </a:r>
          </a:p>
          <a:p>
            <a:pPr algn="ctr"/>
            <a:r>
              <a:rPr lang="en-US" sz="4800" b="1" dirty="0" err="1">
                <a:solidFill>
                  <a:srgbClr val="FFFF00"/>
                </a:solidFill>
                <a:latin typeface="Power Geez Unicode1" panose="00000400000000000000" pitchFamily="2" charset="0"/>
              </a:rPr>
              <a:t>ወቈጽላኒ</a:t>
            </a:r>
            <a:r>
              <a:rPr lang="en-US" sz="4800" b="1" dirty="0">
                <a:solidFill>
                  <a:srgbClr val="FFFF00"/>
                </a:solidFill>
                <a:latin typeface="Power Geez Unicode1" panose="00000400000000000000" pitchFamily="2" charset="0"/>
              </a:rPr>
              <a:t> </a:t>
            </a:r>
            <a:r>
              <a:rPr lang="en-US" sz="4800" b="1" dirty="0" err="1">
                <a:solidFill>
                  <a:srgbClr val="FFFF00"/>
                </a:solidFill>
                <a:latin typeface="Power Geez Unicode1" panose="00000400000000000000" pitchFamily="2" charset="0"/>
              </a:rPr>
              <a:t>ኢይትነገፍ</a:t>
            </a:r>
            <a:r>
              <a:rPr lang="en-US" sz="4800" b="1" dirty="0">
                <a:solidFill>
                  <a:srgbClr val="FFFF00"/>
                </a:solidFill>
                <a:latin typeface="Power Geez Unicode1" panose="00000400000000000000" pitchFamily="2" charset="0"/>
              </a:rPr>
              <a:t>፡፡</a:t>
            </a:r>
          </a:p>
          <a:p>
            <a:r>
              <a:rPr lang="en-US" sz="4400" dirty="0">
                <a:latin typeface="Power Geez Unicode1" panose="00000400000000000000" pitchFamily="2" charset="0"/>
              </a:rPr>
              <a:t>              </a:t>
            </a:r>
            <a:r>
              <a:rPr lang="en-US" sz="4400" b="1" dirty="0" err="1">
                <a:latin typeface="Power Geez Unicode1" panose="00000400000000000000" pitchFamily="2" charset="0"/>
              </a:rPr>
              <a:t>ትርጉም</a:t>
            </a:r>
            <a:endParaRPr lang="en-US" sz="4400" b="1" dirty="0">
              <a:latin typeface="Power Geez Unicode1" panose="00000400000000000000" pitchFamily="2" charset="0"/>
            </a:endParaRPr>
          </a:p>
          <a:p>
            <a:r>
              <a:rPr lang="en-US" sz="3600" b="1" dirty="0">
                <a:solidFill>
                  <a:srgbClr val="00B0F0"/>
                </a:solidFill>
                <a:latin typeface="Power Geez Unicode1" panose="00000400000000000000" pitchFamily="2" charset="0"/>
              </a:rPr>
              <a:t>...</a:t>
            </a:r>
            <a:r>
              <a:rPr lang="en-US" sz="3600" b="1" dirty="0" err="1">
                <a:solidFill>
                  <a:srgbClr val="00B0F0"/>
                </a:solidFill>
                <a:latin typeface="Power Geez Unicode1" panose="00000400000000000000" pitchFamily="2" charset="0"/>
              </a:rPr>
              <a:t>በውሃ</a:t>
            </a:r>
            <a:r>
              <a:rPr lang="en-US" sz="3600" b="1" dirty="0">
                <a:solidFill>
                  <a:srgbClr val="00B0F0"/>
                </a:solidFill>
                <a:latin typeface="Power Geez Unicode1" panose="00000400000000000000" pitchFamily="2" charset="0"/>
              </a:rPr>
              <a:t> </a:t>
            </a:r>
            <a:r>
              <a:rPr lang="en-US" sz="3600" b="1" dirty="0" err="1">
                <a:solidFill>
                  <a:srgbClr val="00B0F0"/>
                </a:solidFill>
                <a:latin typeface="Power Geez Unicode1" panose="00000400000000000000" pitchFamily="2" charset="0"/>
              </a:rPr>
              <a:t>ፈሳሽ</a:t>
            </a:r>
            <a:r>
              <a:rPr lang="en-US" sz="3600" b="1" dirty="0">
                <a:solidFill>
                  <a:srgbClr val="00B0F0"/>
                </a:solidFill>
                <a:latin typeface="Power Geez Unicode1" panose="00000400000000000000" pitchFamily="2" charset="0"/>
              </a:rPr>
              <a:t> </a:t>
            </a:r>
            <a:r>
              <a:rPr lang="en-US" sz="3600" b="1" dirty="0" err="1">
                <a:solidFill>
                  <a:srgbClr val="00B0F0"/>
                </a:solidFill>
                <a:latin typeface="Power Geez Unicode1" panose="00000400000000000000" pitchFamily="2" charset="0"/>
              </a:rPr>
              <a:t>ዳር</a:t>
            </a:r>
            <a:r>
              <a:rPr lang="en-US" sz="3600" b="1" dirty="0">
                <a:solidFill>
                  <a:srgbClr val="00B0F0"/>
                </a:solidFill>
                <a:latin typeface="Power Geez Unicode1" panose="00000400000000000000" pitchFamily="2" charset="0"/>
              </a:rPr>
              <a:t> </a:t>
            </a:r>
            <a:r>
              <a:rPr lang="en-US" sz="3600" b="1" dirty="0" err="1">
                <a:solidFill>
                  <a:srgbClr val="00B0F0"/>
                </a:solidFill>
                <a:latin typeface="Power Geez Unicode1" panose="00000400000000000000" pitchFamily="2" charset="0"/>
              </a:rPr>
              <a:t>እንደተተከለች፣ፍሬዋን</a:t>
            </a:r>
            <a:r>
              <a:rPr lang="en-US" sz="3600" b="1" dirty="0">
                <a:solidFill>
                  <a:srgbClr val="00B0F0"/>
                </a:solidFill>
                <a:latin typeface="Power Geez Unicode1" panose="00000400000000000000" pitchFamily="2" charset="0"/>
              </a:rPr>
              <a:t> </a:t>
            </a:r>
            <a:r>
              <a:rPr lang="en-US" sz="3600" b="1" dirty="0" err="1">
                <a:solidFill>
                  <a:srgbClr val="00B0F0"/>
                </a:solidFill>
                <a:latin typeface="Power Geez Unicode1" panose="00000400000000000000" pitchFamily="2" charset="0"/>
              </a:rPr>
              <a:t>በየጊዜዋ</a:t>
            </a:r>
            <a:r>
              <a:rPr lang="en-US" sz="3600" b="1" dirty="0">
                <a:solidFill>
                  <a:srgbClr val="00B0F0"/>
                </a:solidFill>
                <a:latin typeface="Power Geez Unicode1" panose="00000400000000000000" pitchFamily="2" charset="0"/>
              </a:rPr>
              <a:t>     </a:t>
            </a:r>
            <a:r>
              <a:rPr lang="en-US" sz="3600" b="1" dirty="0" err="1">
                <a:solidFill>
                  <a:srgbClr val="00B0F0"/>
                </a:solidFill>
                <a:latin typeface="Power Geez Unicode1" panose="00000400000000000000" pitchFamily="2" charset="0"/>
              </a:rPr>
              <a:t>እንደምትሰጥ፣ቅጠላዋም</a:t>
            </a:r>
            <a:r>
              <a:rPr lang="en-US" sz="3600" b="1" dirty="0">
                <a:solidFill>
                  <a:srgbClr val="00B0F0"/>
                </a:solidFill>
                <a:latin typeface="Power Geez Unicode1" panose="00000400000000000000" pitchFamily="2" charset="0"/>
              </a:rPr>
              <a:t> </a:t>
            </a:r>
            <a:r>
              <a:rPr lang="en-US" sz="3600" b="1" dirty="0" err="1">
                <a:solidFill>
                  <a:srgbClr val="00B0F0"/>
                </a:solidFill>
                <a:latin typeface="Power Geez Unicode1" panose="00000400000000000000" pitchFamily="2" charset="0"/>
              </a:rPr>
              <a:t>እንደማይረግፍ</a:t>
            </a:r>
            <a:r>
              <a:rPr lang="en-US" sz="3600" b="1" dirty="0">
                <a:solidFill>
                  <a:srgbClr val="00B0F0"/>
                </a:solidFill>
                <a:latin typeface="Power Geez Unicode1" panose="00000400000000000000" pitchFamily="2" charset="0"/>
              </a:rPr>
              <a:t> </a:t>
            </a:r>
            <a:r>
              <a:rPr lang="en-US" sz="3600" b="1" dirty="0" err="1">
                <a:solidFill>
                  <a:srgbClr val="00B0F0"/>
                </a:solidFill>
                <a:latin typeface="Power Geez Unicode1" panose="00000400000000000000" pitchFamily="2" charset="0"/>
              </a:rPr>
              <a:t>ዛፍ</a:t>
            </a:r>
            <a:r>
              <a:rPr lang="en-US" sz="3600" b="1" dirty="0">
                <a:solidFill>
                  <a:srgbClr val="00B0F0"/>
                </a:solidFill>
                <a:latin typeface="Power Geez Unicode1" panose="00000400000000000000" pitchFamily="2" charset="0"/>
              </a:rPr>
              <a:t> </a:t>
            </a:r>
            <a:r>
              <a:rPr lang="en-US" sz="3600" b="1" dirty="0" err="1">
                <a:solidFill>
                  <a:srgbClr val="00B0F0"/>
                </a:solidFill>
                <a:latin typeface="Power Geez Unicode1" panose="00000400000000000000" pitchFamily="2" charset="0"/>
              </a:rPr>
              <a:t>ይሆናል</a:t>
            </a:r>
            <a:r>
              <a:rPr lang="en-US" sz="3600" b="1" dirty="0">
                <a:solidFill>
                  <a:srgbClr val="00B0F0"/>
                </a:solidFill>
                <a:latin typeface="Power Geez Unicode1" panose="00000400000000000000" pitchFamily="2" charset="0"/>
              </a:rPr>
              <a:t>፡፡</a:t>
            </a:r>
          </a:p>
          <a:p>
            <a:r>
              <a:rPr lang="en-US" sz="3600" b="1" dirty="0">
                <a:latin typeface="Power Geez Unicode1" panose="00000400000000000000" pitchFamily="2" charset="0"/>
              </a:rPr>
              <a:t>                </a:t>
            </a:r>
            <a:r>
              <a:rPr lang="en-US" sz="3600" b="1" dirty="0" err="1">
                <a:latin typeface="Power Geez Unicode1" panose="00000400000000000000" pitchFamily="2" charset="0"/>
              </a:rPr>
              <a:t>መዝ</a:t>
            </a:r>
            <a:r>
              <a:rPr lang="en-US" sz="3600" b="1" dirty="0">
                <a:latin typeface="Power Geez Unicode1" panose="00000400000000000000" pitchFamily="2" charset="0"/>
              </a:rPr>
              <a:t> 1፥3 </a:t>
            </a:r>
          </a:p>
          <a:p>
            <a:endParaRPr lang="en-US" sz="4400" b="1" dirty="0">
              <a:latin typeface="Power Geez Unicode1" panose="00000400000000000000" pitchFamily="2" charset="0"/>
            </a:endParaRPr>
          </a:p>
        </p:txBody>
      </p:sp>
    </p:spTree>
    <p:extLst>
      <p:ext uri="{BB962C8B-B14F-4D97-AF65-F5344CB8AC3E}">
        <p14:creationId xmlns:p14="http://schemas.microsoft.com/office/powerpoint/2010/main" val="377360144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9069" flipV="1">
            <a:off x="2801193" y="1587456"/>
            <a:ext cx="6187109" cy="248209"/>
          </a:xfrm>
          <a:prstGeom prst="rect">
            <a:avLst/>
          </a:prstGeom>
          <a:noFill/>
        </p:spPr>
        <p:txBody>
          <a:bodyPr wrap="square" rtlCol="0">
            <a:spAutoFit/>
          </a:bodyPr>
          <a:lstStyle/>
          <a:p>
            <a:endParaRPr lang="en-US" sz="1013" dirty="0"/>
          </a:p>
        </p:txBody>
      </p:sp>
      <p:sp>
        <p:nvSpPr>
          <p:cNvPr id="3" name="TextBox 2"/>
          <p:cNvSpPr txBox="1"/>
          <p:nvPr/>
        </p:nvSpPr>
        <p:spPr>
          <a:xfrm>
            <a:off x="435894" y="117693"/>
            <a:ext cx="11759164" cy="6740307"/>
          </a:xfrm>
          <a:prstGeom prst="rect">
            <a:avLst/>
          </a:prstGeom>
          <a:noFill/>
        </p:spPr>
        <p:txBody>
          <a:bodyPr wrap="square" rtlCol="0">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ቁሙ ወአጽምዑ ወንጌ</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ዜናሁ ለእግዚእነ ወመድኃኒነ ኢየሱስ ክርስቶስ።</a:t>
            </a:r>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ጌታችን መድኃኒታችን ኢየሱስ ክርስቶስ የተናገረውን ቅዱስ ወንጌል ቁማችሁ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አድምጡ</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1100" b="1" dirty="0">
              <a:solidFill>
                <a:srgbClr val="00B0F0"/>
              </a:solidFill>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Halleluiah, stand up and hearken to the Holy Gospel, the message of our Lord and </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Jesus Christ.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A2672D28-35D1-F36F-34A5-A89D99E919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187</a:t>
            </a:fld>
            <a:endParaRPr lang="en-US"/>
          </a:p>
        </p:txBody>
      </p:sp>
    </p:spTree>
    <p:extLst>
      <p:ext uri="{BB962C8B-B14F-4D97-AF65-F5344CB8AC3E}">
        <p14:creationId xmlns:p14="http://schemas.microsoft.com/office/powerpoint/2010/main" val="423300826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3061" y="160634"/>
            <a:ext cx="11225579" cy="6401753"/>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5400" b="1" dirty="0">
                <a:solidFill>
                  <a:srgbClr val="00B0F0"/>
                </a:solidFill>
              </a:rPr>
              <a:t> </a:t>
            </a:r>
            <a:r>
              <a:rPr lang="en-US" sz="4800" b="1" dirty="0" err="1">
                <a:solidFill>
                  <a:srgbClr val="00FF00"/>
                </a:solidFill>
                <a:latin typeface="Abyssinica SIL (Connected)" panose="02000000000000000000" pitchFamily="2" charset="0"/>
              </a:rPr>
              <a:t>ከኹላችሁ</a:t>
            </a:r>
            <a:r>
              <a:rPr lang="en-US" sz="4800" b="1" dirty="0">
                <a:solidFill>
                  <a:srgbClr val="00FF00"/>
                </a:solidFill>
                <a:latin typeface="Abyssinica SIL (Connected)" panose="02000000000000000000" pitchFamily="2" charset="0"/>
              </a:rPr>
              <a:t> </a:t>
            </a:r>
            <a:r>
              <a:rPr lang="en-US" sz="4800" b="1" dirty="0" err="1">
                <a:solidFill>
                  <a:srgbClr val="00FF00"/>
                </a:solidFill>
                <a:latin typeface="Abyssinica SIL (Connected)" panose="02000000000000000000" pitchFamily="2" charset="0"/>
              </a:rPr>
              <a:t>ጋር</a:t>
            </a:r>
            <a:r>
              <a:rPr lang="en-US" sz="4800" b="1" dirty="0">
                <a:solidFill>
                  <a:srgbClr val="00FF00"/>
                </a:solidFill>
                <a:latin typeface="Abyssinica SIL (Connected)" panose="02000000000000000000" pitchFamily="2" charset="0"/>
              </a:rPr>
              <a:t> </a:t>
            </a:r>
            <a:r>
              <a:rPr lang="en-US" sz="4800" b="1" dirty="0" err="1">
                <a:solidFill>
                  <a:srgbClr val="00FF00"/>
                </a:solidFill>
                <a:latin typeface="Abyssinica SIL (Connected)" panose="02000000000000000000" pitchFamily="2" charset="0"/>
              </a:rPr>
              <a:t>ይሁን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all.</a:t>
            </a:r>
          </a:p>
          <a:p>
            <a:r>
              <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dirty="0"/>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40FEA792-E5F1-1DF6-041E-C9F17A57F20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188</a:t>
            </a:fld>
            <a:endParaRPr lang="en-US"/>
          </a:p>
        </p:txBody>
      </p:sp>
    </p:spTree>
    <p:extLst>
      <p:ext uri="{BB962C8B-B14F-4D97-AF65-F5344CB8AC3E}">
        <p14:creationId xmlns:p14="http://schemas.microsoft.com/office/powerpoint/2010/main" val="337709939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69" y="-103531"/>
            <a:ext cx="12008713" cy="7171194"/>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ወንጌል ቅዱስ</a:t>
            </a:r>
            <a:r>
              <a:rPr lang="en-GB"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ዘዜነወ ማቴዎስ/ ማርቆስ/ </a:t>
            </a:r>
            <a:r>
              <a:rPr lang="en-GB"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ሉቃስ</a:t>
            </a:r>
            <a:r>
              <a:rPr lang="en-GB"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ዘሰበከ ዮሐንስ ቃለ ወልደ እግዚአብሔር።</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ማቴዎስ/ ማርቆስ/ ሉቃስ የተናገረው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ዮሐንስ የሰበከው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ልጅ ቃል ቅዱስ ወንጌል።</a:t>
            </a:r>
            <a:endParaRPr lang="am-ET" sz="1200" b="1" dirty="0">
              <a:solidFill>
                <a:srgbClr val="00B0F0"/>
              </a:solidFill>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holy gospel which as Mathew/ Mark/ Luke have spoke (John Preached) the word of the Son of God.</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1AD995C-2D43-2529-D2B0-F423EDD83ED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189</a:t>
            </a:fld>
            <a:endParaRPr lang="en-US"/>
          </a:p>
        </p:txBody>
      </p:sp>
    </p:spTree>
    <p:extLst>
      <p:ext uri="{BB962C8B-B14F-4D97-AF65-F5344CB8AC3E}">
        <p14:creationId xmlns:p14="http://schemas.microsoft.com/office/powerpoint/2010/main" val="301885928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9006" y="17391"/>
            <a:ext cx="11613989" cy="5632311"/>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ለከ ክርስቶስ እግዚእየ ወአምላኪየ </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 ጊዜ።</a:t>
            </a:r>
            <a:endPar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ጌታዬ አምላኬ ክርስቶስ ሆይ</a:t>
            </a:r>
            <a:r>
              <a:rPr lang="am-ET" sz="5400" b="1" dirty="0">
                <a:solidFill>
                  <a:srgbClr val="00FF00"/>
                </a:solidFill>
                <a:latin typeface="Ebrima"/>
                <a:ea typeface="Ebrima"/>
                <a:cs typeface="Ebrima"/>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ሁል ጊዜ ለአንተ ምስጋና ይገባል።</a:t>
            </a:r>
            <a:endPar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Thee, Christ my Lord and my God, at all times.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59904356-A71E-B027-DD12-ACAC684792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190</a:t>
            </a:fld>
            <a:endParaRPr lang="en-US"/>
          </a:p>
        </p:txBody>
      </p:sp>
    </p:spTree>
    <p:extLst>
      <p:ext uri="{BB962C8B-B14F-4D97-AF65-F5344CB8AC3E}">
        <p14:creationId xmlns:p14="http://schemas.microsoft.com/office/powerpoint/2010/main" val="355813745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891" y="0"/>
            <a:ext cx="11759164" cy="6678751"/>
          </a:xfrm>
          <a:prstGeom prst="rect">
            <a:avLst/>
          </a:prstGeom>
          <a:noFill/>
        </p:spPr>
        <p:txBody>
          <a:bodyPr wrap="square" rtlCol="0">
            <a:spAutoFit/>
          </a:bodyPr>
          <a:lstStyle/>
          <a:p>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ቅዳሴው</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እዝል</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በሚሆንበት</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ተፈስሑ በእግዚአብሔር ዘረድአነ ወየብቡ ለአምላከ ያዕቆብ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ንሥኡ መዝሙረ ወሀቡ ከበሮ መዝሙር ሐዋዝ ዘምስለ መሰንቆ።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በረዳን በእግዚአብሔር ደስ ይበላችሁ</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የያዕቆብንም አምላክ አመስግኑ</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መዝሙሩን ያዙ</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ከበሮውንም ስጡ</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ከበገና ጋራ የተስማማ ነው።</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Sing aloud unto God our strength: make a joyful noise unto the God of Jacob. Take a psalm, and bring hither the timbrel, the pleasant harp with the psaltery.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349EA02-9FD2-060E-C2F7-77F4343891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191</a:t>
            </a:fld>
            <a:endParaRPr lang="en-US"/>
          </a:p>
        </p:txBody>
      </p:sp>
    </p:spTree>
    <p:extLst>
      <p:ext uri="{BB962C8B-B14F-4D97-AF65-F5344CB8AC3E}">
        <p14:creationId xmlns:p14="http://schemas.microsoft.com/office/powerpoint/2010/main" val="33658996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0"/>
            <a:ext cx="11686576" cy="7244355"/>
          </a:xfrm>
          <a:prstGeom prst="rect">
            <a:avLst/>
          </a:prstGeom>
          <a:noFill/>
        </p:spPr>
        <p:txBody>
          <a:bodyPr wrap="square" rtlCol="0">
            <a:spAutoFit/>
          </a:bodyPr>
          <a:lstStyle/>
          <a:p>
            <a:r>
              <a:rPr lang="am-ET" sz="1200" dirty="0"/>
              <a:t>  </a:t>
            </a:r>
            <a:r>
              <a:rPr lang="am-ET" sz="4800" b="1" dirty="0"/>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ቅዳሴው</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ግእዝ</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በሚሆንበት</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በወንጌል መራሕከነ ወበነቢያት ናዘዝከነ ዘለሊከ አቅረብከነ ስብሐት ለከ። </a:t>
            </a:r>
          </a:p>
          <a:p>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በወንጌል መራኸን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በነቢያትም አጸና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ኸ</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ቀረ</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ብኸ</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ምስጋና ይገባል።</a:t>
            </a:r>
            <a:endParaRPr lang="am-ET"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hast guided us with the Gospel, comforted us with the prophets, and drawn us near unto Thee. Glory be to Thee.</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indent="-385759">
              <a:buFont typeface="Wingdings" panose="05000000000000000000" pitchFamily="2" charset="2"/>
              <a:buChar char="v"/>
            </a:pP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BC93531-AAA8-B5B5-2707-9E3D79EB7C7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192</a:t>
            </a:fld>
            <a:endParaRPr lang="en-US"/>
          </a:p>
        </p:txBody>
      </p:sp>
    </p:spTree>
    <p:extLst>
      <p:ext uri="{BB962C8B-B14F-4D97-AF65-F5344CB8AC3E}">
        <p14:creationId xmlns:p14="http://schemas.microsoft.com/office/powerpoint/2010/main" val="161881438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05800" y="6347751"/>
            <a:ext cx="2057400" cy="365125"/>
          </a:xfrm>
          <a:prstGeom prst="rect">
            <a:avLst/>
          </a:prstGeom>
        </p:spPr>
        <p:txBody>
          <a:bodyPr/>
          <a:lstStyle/>
          <a:p>
            <a:fld id="{D1A93F9C-F3AE-4C08-8BCA-376713F07AA1}" type="slidenum">
              <a:rPr lang="en-US" smtClean="0"/>
              <a:pPr/>
              <a:t>193</a:t>
            </a:fld>
            <a:endParaRPr lang="en-US" dirty="0"/>
          </a:p>
        </p:txBody>
      </p:sp>
      <p:sp>
        <p:nvSpPr>
          <p:cNvPr id="4" name="Rectangle 3"/>
          <p:cNvSpPr/>
          <p:nvPr/>
        </p:nvSpPr>
        <p:spPr>
          <a:xfrm>
            <a:off x="3867160" y="2786068"/>
            <a:ext cx="4629151" cy="663708"/>
          </a:xfrm>
          <a:prstGeom prst="rect">
            <a:avLst/>
          </a:prstGeom>
        </p:spPr>
        <p:txBody>
          <a:bodyPr wrap="square">
            <a:spAutoFit/>
          </a:bodyPr>
          <a:lstStyle/>
          <a:p>
            <a:r>
              <a:rPr lang="am-ET" sz="3713" dirty="0">
                <a:solidFill>
                  <a:srgbClr val="FFFF00"/>
                </a:solidFill>
              </a:rPr>
              <a:t>       </a:t>
            </a:r>
            <a:endParaRPr lang="am-ET" sz="3713" dirty="0">
              <a:solidFill>
                <a:srgbClr val="FF0000"/>
              </a:solidFill>
            </a:endParaRPr>
          </a:p>
        </p:txBody>
      </p:sp>
      <p:sp>
        <p:nvSpPr>
          <p:cNvPr id="7" name="TextBox 6">
            <a:extLst>
              <a:ext uri="{FF2B5EF4-FFF2-40B4-BE49-F238E27FC236}">
                <a16:creationId xmlns:a16="http://schemas.microsoft.com/office/drawing/2014/main" id="{C3CBC901-3FF3-4F1D-45A6-C9806C18EAE8}"/>
              </a:ext>
            </a:extLst>
          </p:cNvPr>
          <p:cNvSpPr txBox="1"/>
          <p:nvPr/>
        </p:nvSpPr>
        <p:spPr>
          <a:xfrm>
            <a:off x="216418" y="147701"/>
            <a:ext cx="11880899" cy="6663363"/>
          </a:xfrm>
          <a:prstGeom prst="rect">
            <a:avLst/>
          </a:prstGeom>
          <a:noFill/>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መንግሥተ ሰማያት የምታገባ ወንጌል እነሆ።</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Behold the Gospel of the Kingdom of Heaven.</a:t>
            </a:r>
          </a:p>
          <a:p>
            <a:endParaRPr lang="en-AE"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መንግሥቶ ወጽድቆ ዘአወፈየኒ አወፈይኩከ።</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መንግሥቱንና ጽድቁን የሰጠኝን ሰጠሁህ።</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His Kingdom and His right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ousness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which He delivered to me: I deliver to you.</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00414539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92FFBE-7A08-6B00-2C3B-AAAE3AACE149}"/>
              </a:ext>
            </a:extLst>
          </p:cNvPr>
          <p:cNvSpPr txBox="1"/>
          <p:nvPr/>
        </p:nvSpPr>
        <p:spPr>
          <a:xfrm>
            <a:off x="289005" y="304801"/>
            <a:ext cx="11663137" cy="6709529"/>
          </a:xfrm>
          <a:prstGeom prst="rect">
            <a:avLst/>
          </a:prstGeom>
          <a:noFill/>
        </p:spPr>
        <p:txBody>
          <a:bodyPr wrap="square">
            <a:spAutoFit/>
          </a:bodyPr>
          <a:lstStyle/>
          <a:p>
            <a:pPr defTabSz="914436">
              <a:defRPr/>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ነስሑ እስመ ቀርበት መንግሥተ ሰማያት።</a:t>
            </a:r>
          </a:p>
          <a:p>
            <a:pPr lvl="1">
              <a:defRPr/>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መንግሥተ ሰማያት ቀርባለችና ንስሓ ግቡ።</a:t>
            </a:r>
          </a:p>
          <a:p>
            <a:pPr lvl="1">
              <a:defRPr/>
            </a:pP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Repent ye: for the kingdom of heaven is at hand.</a:t>
            </a:r>
          </a:p>
        </p:txBody>
      </p:sp>
      <p:sp>
        <p:nvSpPr>
          <p:cNvPr id="4" name="Slide Number Placeholder 2">
            <a:extLst>
              <a:ext uri="{FF2B5EF4-FFF2-40B4-BE49-F238E27FC236}">
                <a16:creationId xmlns:a16="http://schemas.microsoft.com/office/drawing/2014/main" id="{0D6CE143-E571-8D8A-3385-22F156D283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194</a:t>
            </a:fld>
            <a:endParaRPr lang="en-US"/>
          </a:p>
        </p:txBody>
      </p:sp>
    </p:spTree>
    <p:extLst>
      <p:ext uri="{BB962C8B-B14F-4D97-AF65-F5344CB8AC3E}">
        <p14:creationId xmlns:p14="http://schemas.microsoft.com/office/powerpoint/2010/main" val="382510433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92FFBE-7A08-6B00-2C3B-AAAE3AACE149}"/>
              </a:ext>
            </a:extLst>
          </p:cNvPr>
          <p:cNvSpPr txBox="1"/>
          <p:nvPr/>
        </p:nvSpPr>
        <p:spPr>
          <a:xfrm>
            <a:off x="216418" y="50811"/>
            <a:ext cx="11541402" cy="6776792"/>
          </a:xfrm>
          <a:prstGeom prst="rect">
            <a:avLst/>
          </a:prstGeom>
          <a:noFill/>
        </p:spPr>
        <p:txBody>
          <a:bodyPr wrap="square">
            <a:spAutoFit/>
          </a:bodyPr>
          <a:lstStyle/>
          <a:p>
            <a:pPr>
              <a:defRPr/>
            </a:pP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ባርክ እግዚኦ ነገር ዘእምወንጌለ... ረድኡ ወሐዋርያሁ ለእግዚእነ ኢየሱስ ክርስቶስ ወልደ እግዚአብሔር ሕያው ሎቱ ስብሐት ወትረ እስከ ለዓለም ዓለም አሜን።</a:t>
            </a:r>
          </a:p>
          <a:p>
            <a:pPr>
              <a:defRPr/>
            </a:pPr>
            <a:endParaRPr lang="am-ET" sz="47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የሕያው እግዚአብሔር ልጅ የጌታችን ኢየሱስ ክርስቶስ ሐዋርያውና ደቀ መዝሙሩ ከሚሆን... ወንጌል የተገኘውን ቃል አቤቱ ባርክ።ምስጋና ዘወትር ገንዘቡ ነው ለዘለዓለሙ አሜን።</a:t>
            </a:r>
          </a:p>
          <a:p>
            <a:pPr>
              <a:defRPr/>
            </a:pPr>
            <a:endParaRPr lang="am-ET" sz="66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O Lord, the portion of the gospel of… The disciple and apostle of our Lord Jesus Christ the Son of the living God; to Him be glory continually, and unto the ages of ages. Amen.</a:t>
            </a:r>
          </a:p>
        </p:txBody>
      </p:sp>
      <p:sp>
        <p:nvSpPr>
          <p:cNvPr id="2" name="Slide Number Placeholder 2">
            <a:extLst>
              <a:ext uri="{FF2B5EF4-FFF2-40B4-BE49-F238E27FC236}">
                <a16:creationId xmlns:a16="http://schemas.microsoft.com/office/drawing/2014/main" id="{B47DEEE5-F795-7F2D-2816-836A0ED7A92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195</a:t>
            </a:fld>
            <a:endParaRPr lang="en-US"/>
          </a:p>
        </p:txBody>
      </p:sp>
    </p:spTree>
    <p:extLst>
      <p:ext uri="{BB962C8B-B14F-4D97-AF65-F5344CB8AC3E}">
        <p14:creationId xmlns:p14="http://schemas.microsoft.com/office/powerpoint/2010/main" val="329038512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BBFB3-CC5D-1093-4FCF-761416DB0A7D}"/>
              </a:ext>
            </a:extLst>
          </p:cNvPr>
          <p:cNvSpPr txBox="1"/>
          <p:nvPr/>
        </p:nvSpPr>
        <p:spPr>
          <a:xfrm>
            <a:off x="3967525" y="421278"/>
            <a:ext cx="8129793" cy="5693866"/>
          </a:xfrm>
          <a:prstGeom prst="rect">
            <a:avLst/>
          </a:prstGeom>
          <a:noFill/>
        </p:spPr>
        <p:txBody>
          <a:bodyPr wrap="square">
            <a:spAutoFit/>
          </a:bodyPr>
          <a:lstStyle/>
          <a:p>
            <a:pPr algn="ctr">
              <a:defRPr/>
            </a:pPr>
            <a:r>
              <a:rPr lang="am-ET"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የማቴዎስ ወንጌል</a:t>
            </a:r>
          </a:p>
          <a:p>
            <a:pPr algn="ctr">
              <a:defRPr/>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Mathew.</a:t>
            </a:r>
          </a:p>
        </p:txBody>
      </p:sp>
      <p:sp>
        <p:nvSpPr>
          <p:cNvPr id="2" name="Slide Number Placeholder 2">
            <a:extLst>
              <a:ext uri="{FF2B5EF4-FFF2-40B4-BE49-F238E27FC236}">
                <a16:creationId xmlns:a16="http://schemas.microsoft.com/office/drawing/2014/main" id="{6793D5BD-A0C1-ACDB-6F9E-84262FBF4A3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196</a:t>
            </a:fld>
            <a:endParaRPr lang="en-US"/>
          </a:p>
        </p:txBody>
      </p:sp>
      <p:pic>
        <p:nvPicPr>
          <p:cNvPr id="4"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52E263-30AB-876A-C9CE-2780D3AF2C92}"/>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91725794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BBFB3-CC5D-1093-4FCF-761416DB0A7D}"/>
              </a:ext>
            </a:extLst>
          </p:cNvPr>
          <p:cNvSpPr txBox="1"/>
          <p:nvPr/>
        </p:nvSpPr>
        <p:spPr>
          <a:xfrm>
            <a:off x="4313585" y="649008"/>
            <a:ext cx="7612302" cy="5324535"/>
          </a:xfrm>
          <a:prstGeom prst="rect">
            <a:avLst/>
          </a:prstGeom>
          <a:noFill/>
        </p:spPr>
        <p:txBody>
          <a:bodyPr wrap="square">
            <a:spAutoFit/>
          </a:bodyPr>
          <a:lstStyle/>
          <a:p>
            <a:pPr algn="ctr">
              <a:defRPr/>
            </a:pPr>
            <a:r>
              <a:rPr lang="am-ET"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የማርቆስ ወንጌል</a:t>
            </a:r>
          </a:p>
          <a:p>
            <a:pPr algn="ctr">
              <a:defRPr/>
            </a:pP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p>
          <a:p>
            <a:pPr algn="ctr">
              <a:defRPr/>
            </a:pP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Mark.</a:t>
            </a:r>
          </a:p>
        </p:txBody>
      </p:sp>
      <p:sp>
        <p:nvSpPr>
          <p:cNvPr id="2" name="Slide Number Placeholder 2">
            <a:extLst>
              <a:ext uri="{FF2B5EF4-FFF2-40B4-BE49-F238E27FC236}">
                <a16:creationId xmlns:a16="http://schemas.microsoft.com/office/drawing/2014/main" id="{DDF13A25-12E2-7DCF-26B6-470F550C005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197</a:t>
            </a:fld>
            <a:endParaRPr lang="en-US"/>
          </a:p>
        </p:txBody>
      </p:sp>
      <p:pic>
        <p:nvPicPr>
          <p:cNvPr id="4" name="Picture 2" descr="Image">
            <a:extLst>
              <a:ext uri="{FF2B5EF4-FFF2-40B4-BE49-F238E27FC236}">
                <a16:creationId xmlns:a16="http://schemas.microsoft.com/office/drawing/2014/main" id="{1AA955B4-466E-6AC4-D302-D2669877E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8BD447-A50E-4DE4-842E-874BE778B4CF}"/>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234871774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DDF13A25-12E2-7DCF-26B6-470F550C005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198</a:t>
            </a:fld>
            <a:endParaRPr lang="en-US"/>
          </a:p>
        </p:txBody>
      </p:sp>
      <p:pic>
        <p:nvPicPr>
          <p:cNvPr id="4" name="Picture 2" descr="Image">
            <a:extLst>
              <a:ext uri="{FF2B5EF4-FFF2-40B4-BE49-F238E27FC236}">
                <a16:creationId xmlns:a16="http://schemas.microsoft.com/office/drawing/2014/main" id="{1AA955B4-466E-6AC4-D302-D2669877E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8BD447-A50E-4DE4-842E-874BE778B4CF}"/>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
        <p:nvSpPr>
          <p:cNvPr id="6" name="TextBox 5">
            <a:extLst>
              <a:ext uri="{FF2B5EF4-FFF2-40B4-BE49-F238E27FC236}">
                <a16:creationId xmlns:a16="http://schemas.microsoft.com/office/drawing/2014/main" id="{C56BBFB3-CC5D-1093-4FCF-761416DB0A7D}"/>
              </a:ext>
            </a:extLst>
          </p:cNvPr>
          <p:cNvSpPr txBox="1"/>
          <p:nvPr/>
        </p:nvSpPr>
        <p:spPr>
          <a:xfrm>
            <a:off x="4313583" y="681002"/>
            <a:ext cx="7572547" cy="4900572"/>
          </a:xfrm>
          <a:prstGeom prst="rect">
            <a:avLst/>
          </a:prstGeom>
          <a:noFill/>
        </p:spPr>
        <p:txBody>
          <a:bodyPr wrap="square">
            <a:spAutoFit/>
          </a:bodyPr>
          <a:lstStyle/>
          <a:p>
            <a:pPr algn="ctr">
              <a:defRPr/>
            </a:pPr>
            <a:r>
              <a:rPr lang="am-ET" sz="762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81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838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የሉቃስ ወንጌል</a:t>
            </a:r>
            <a:endParaRPr lang="en-US" sz="838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287"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Luke.</a:t>
            </a:r>
          </a:p>
        </p:txBody>
      </p:sp>
    </p:spTree>
    <p:extLst>
      <p:ext uri="{BB962C8B-B14F-4D97-AF65-F5344CB8AC3E}">
        <p14:creationId xmlns:p14="http://schemas.microsoft.com/office/powerpoint/2010/main" val="242234623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BBFB3-CC5D-1093-4FCF-761416DB0A7D}"/>
              </a:ext>
            </a:extLst>
          </p:cNvPr>
          <p:cNvSpPr txBox="1"/>
          <p:nvPr/>
        </p:nvSpPr>
        <p:spPr>
          <a:xfrm>
            <a:off x="4681334" y="759205"/>
            <a:ext cx="6968727" cy="5447645"/>
          </a:xfrm>
          <a:prstGeom prst="rect">
            <a:avLst/>
          </a:prstGeom>
          <a:noFill/>
        </p:spPr>
        <p:txBody>
          <a:bodyPr wrap="square">
            <a:spAutoFit/>
          </a:bodyPr>
          <a:lstStyle/>
          <a:p>
            <a:pPr algn="ctr">
              <a:defRPr/>
            </a:pPr>
            <a:r>
              <a:rPr lang="am-ET" sz="6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የዮሐንስ ወንጌል </a:t>
            </a:r>
          </a:p>
          <a:p>
            <a:pPr algn="ctr">
              <a:defRPr/>
            </a:pPr>
            <a:endParaRPr lang="am-ET"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John.</a:t>
            </a:r>
          </a:p>
        </p:txBody>
      </p:sp>
      <p:sp>
        <p:nvSpPr>
          <p:cNvPr id="2" name="Slide Number Placeholder 2">
            <a:extLst>
              <a:ext uri="{FF2B5EF4-FFF2-40B4-BE49-F238E27FC236}">
                <a16:creationId xmlns:a16="http://schemas.microsoft.com/office/drawing/2014/main" id="{6793D5BD-A0C1-ACDB-6F9E-84262FBF4A3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199</a:t>
            </a:fld>
            <a:endParaRPr lang="en-US"/>
          </a:p>
        </p:txBody>
      </p:sp>
      <p:pic>
        <p:nvPicPr>
          <p:cNvPr id="4"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52E263-30AB-876A-C9CE-2780D3AF2C92}"/>
              </a:ext>
            </a:extLst>
          </p:cNvPr>
          <p:cNvSpPr txBox="1"/>
          <p:nvPr/>
        </p:nvSpPr>
        <p:spPr>
          <a:xfrm>
            <a:off x="143831" y="5974834"/>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336808245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200</a:t>
            </a:fld>
            <a:endParaRPr lang="en-US"/>
          </a:p>
        </p:txBody>
      </p:sp>
      <p:sp>
        <p:nvSpPr>
          <p:cNvPr id="3" name="Rectangle 2"/>
          <p:cNvSpPr/>
          <p:nvPr/>
        </p:nvSpPr>
        <p:spPr>
          <a:xfrm>
            <a:off x="289006" y="152401"/>
            <a:ext cx="11613989" cy="6921254"/>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የማቴዎስ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አበ ዘበአማን ወነአምን ወልደ ዘበአማን ወነአምን መንፈሰ ቅዱ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ዘበአማን ህልወ</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ሥላሴሆሙ ነአምን።</a:t>
            </a: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አብን በእውነት እናምናለን፤ ወልድንም በእውነት እናምናለን፤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ቅዱስንም በእውነት እናምናለን፤ የማይለወጥ ሦስትነታቸውን እናምናለን።</a:t>
            </a:r>
            <a:endPar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7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in the very Father, we believe in the very Son, and we believe in the very Holy Spirit, we believe in their unchangeable Trinity.</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4854983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229600" y="6340476"/>
            <a:ext cx="2057400" cy="365125"/>
          </a:xfrm>
          <a:prstGeom prst="rect">
            <a:avLst/>
          </a:prstGeom>
        </p:spPr>
        <p:txBody>
          <a:bodyPr/>
          <a:lstStyle/>
          <a:p>
            <a:fld id="{D1A93F9C-F3AE-4C08-8BCA-376713F07AA1}" type="slidenum">
              <a:rPr lang="en-US" smtClean="0"/>
              <a:pPr/>
              <a:t>201</a:t>
            </a:fld>
            <a:endParaRPr lang="en-US"/>
          </a:p>
        </p:txBody>
      </p:sp>
      <p:sp>
        <p:nvSpPr>
          <p:cNvPr id="3" name="Rectangle 2"/>
          <p:cNvSpPr/>
          <p:nvPr/>
        </p:nvSpPr>
        <p:spPr>
          <a:xfrm>
            <a:off x="143831" y="89978"/>
            <a:ext cx="11880899" cy="6832640"/>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የማርቆስ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እሉ ኪሩቤል ወሱራፌል ያዐርጉ ሎቱ ስብሐ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እንዘ ይብሉ ቅዱስ ቅዱስ ቅዱስ አንተ እግዚአብሔር አብ ወወልድ ወመንፈስ ቅዱስ።</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እሊህ ኪሩቤልና ሱራፌል ምስጋናን ያቀርቡለታል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አብ ወልድ መንፈስ ቅዱስን ቅዱስ ቅዱስ ቅዱስ አንተ እግዚአብሔር ነህ እያሉ።</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Those cherubim and seraphim offer to Him glory saying; Holy Holy Holy art thou God, Father, Son and the Holy Spirit.</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14986401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202</a:t>
            </a:fld>
            <a:endParaRPr lang="en-US"/>
          </a:p>
        </p:txBody>
      </p:sp>
      <p:sp>
        <p:nvSpPr>
          <p:cNvPr id="3" name="Rectangle 2"/>
          <p:cNvSpPr/>
          <p:nvPr/>
        </p:nvSpPr>
        <p:spPr>
          <a:xfrm>
            <a:off x="289006" y="-95346"/>
            <a:ext cx="11686575" cy="7032694"/>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የሉቃስ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መኑ ይመስለከ እምነ አማልክት እግዚኦ አን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ውእቱ ዘትገብር መንክረ አርአይኮሙ ለሕዝብከ ኃይለከ ወአድኃንኮሙ ለሕዝብከ በመዝራእትከ።</a:t>
            </a:r>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ከአማልክት ወገን የሚምስልህ ማነው</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ምራ</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የምታደርግ አንተ ነህ፤ ለወገኖችህ ኃይልህን አሳየ</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 ወገኖችህንም በክንድህ አዳን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a:t>
            </a: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is like unto Thee, O Lord, among the gods? Thou art the God that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doest</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wonders, Thou hast declared Thy strength among the people. Thou hast with Thine arm redeemed Thy people.</a:t>
            </a:r>
            <a:endPar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71656424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203</a:t>
            </a:fld>
            <a:endParaRPr lang="en-US"/>
          </a:p>
        </p:txBody>
      </p:sp>
      <p:sp>
        <p:nvSpPr>
          <p:cNvPr id="3" name="Rectangle 2"/>
          <p:cNvSpPr/>
          <p:nvPr/>
        </p:nvSpPr>
        <p:spPr>
          <a:xfrm>
            <a:off x="289006" y="152401"/>
            <a:ext cx="11686576" cy="6848029"/>
          </a:xfrm>
          <a:prstGeom prst="rect">
            <a:avLst/>
          </a:prstGeom>
        </p:spPr>
        <p:txBody>
          <a:bodyPr wrap="square">
            <a:spAutoFit/>
          </a:bodyPr>
          <a:lstStyle/>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ሖርከ ውስተ ሲኦል ወአዕረገ ፄዋ እምህየ ወጸጎከነ ምዕረ ዳግመ ግዕዛነ እስመ መጻእከ ወአድኀንከነ በእንተ ዝንቱ ንሴብሐከ ወንጸርሕ ኀቤከ እንዘ ንብል</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ሲኦል ሄደህ ከዚያ ምርኮን አወጣህ፤ ዳግመኛም አንድ ጊዜ ነጻነትን ሰጠኸን፤ መጥተህ አድነኸናልና ስለዚህ እናመሰግንሃለን።</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didst went into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Kades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 captives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rose up</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from there, and Thou didst grant us again to be set free, for Thou didst come and saved us. For this cause we glorify thee and cry unto thee saying,</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13309896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204</a:t>
            </a:fld>
            <a:endParaRPr lang="en-US"/>
          </a:p>
        </p:txBody>
      </p:sp>
      <p:sp>
        <p:nvSpPr>
          <p:cNvPr id="3" name="Rectangle 2"/>
          <p:cNvSpPr/>
          <p:nvPr/>
        </p:nvSpPr>
        <p:spPr>
          <a:xfrm>
            <a:off x="361593" y="228600"/>
            <a:ext cx="11541402" cy="6351867"/>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አንተ እግዚኦ ኢየሱስ ክርስቶስ እስመ መጻእከ ወአድኃንከነ።</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ኢየሱስ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ቡሩክ ነህ እያልን እንጮኻለን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መጥተህ አድነኸናልና።</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art thou, Lord Jesus Christ, for thou didst come and save us</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7920267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205</a:t>
            </a:fld>
            <a:endParaRPr lang="en-US"/>
          </a:p>
        </p:txBody>
      </p:sp>
      <p:sp>
        <p:nvSpPr>
          <p:cNvPr id="3" name="Rectangle 2"/>
          <p:cNvSpPr/>
          <p:nvPr/>
        </p:nvSpPr>
        <p:spPr>
          <a:xfrm>
            <a:off x="216419" y="89978"/>
            <a:ext cx="11759163" cy="6986528"/>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የዮሐንስ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ቀዳሚሁ ቃል ውእቱ ቃል ቃለ እግዚአብሔር ውእቱ ቃል ሥጋ ኮነ ወኀደረ ላዕሌነ ወርኢነ ስብሐቲሁ ከመ ስብሐተ ፩</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ዋሕድ ለአቡሁ</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 በቅድሚያ ነበር፤ ይህ ቃል የእግዚአብሔር አብ ቃል ነው፤ ያ ቃል ሥጋ ሆነ፤ ባሕርያችንን ተዋሐደ፤ ለአባቱ እንደ አንድ ልጅ የሚሆን ክብሩንም አየን።</a:t>
            </a:r>
            <a:endPar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beginning was the Word, the Word was the Word of God, The Word was made flesh, and dwelt among us, and we he held His glory, the glory as of the only begotten of the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a:t>
            </a:r>
            <a:endParaRPr lang="en-US"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0618781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206</a:t>
            </a:fld>
            <a:endParaRPr lang="en-US"/>
          </a:p>
        </p:txBody>
      </p:sp>
      <p:sp>
        <p:nvSpPr>
          <p:cNvPr id="3" name="Rectangle 2"/>
          <p:cNvSpPr/>
          <p:nvPr/>
        </p:nvSpPr>
        <p:spPr>
          <a:xfrm>
            <a:off x="216418" y="23891"/>
            <a:ext cx="11686576" cy="7169912"/>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ቃለ አብ ሕያው ወቃል ማሕየዊ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ቃለ እግዚአብሔር ተንሥአ ወሥጋሁኒ ኢማሰነ።</a:t>
            </a:r>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የሕያው የአብ ቃል ነው፤ ያ ቃልም መድኃኒት ነው፤ እግዚአብሔር ቃል ተነሣ፤ ሥጋውም አ</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ልጠፋ</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Word of the living Father, and the life-giving Word, the Word of God, rose again and His flesh was not corrupted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3577771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207</a:t>
            </a:fld>
            <a:endParaRPr lang="en-US"/>
          </a:p>
        </p:txBody>
      </p:sp>
      <p:sp>
        <p:nvSpPr>
          <p:cNvPr id="3" name="Rectangle 2"/>
          <p:cNvSpPr/>
          <p:nvPr/>
        </p:nvSpPr>
        <p:spPr>
          <a:xfrm>
            <a:off x="216418" y="23891"/>
            <a:ext cx="11686576" cy="6924973"/>
          </a:xfrm>
          <a:prstGeom prst="rect">
            <a:avLst/>
          </a:prstGeom>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የሚሆን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የወንጌልን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እንሰማ</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እንሳለመውም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በእርሱም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ለዚህ</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የበቃን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ያደረግኸን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ኹሉን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የያዝህ</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ላንተ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ክቡር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የሚሆን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የወንጌልህን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በልቡናችን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ትጽፍ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እንለምናለን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እንማልዳለንም</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thee, Lord our God almighty, who hast made us meet to hear the word of thee holy Gospel And greet it and rejoice in it, again we ask and beseech that thou shoulders write the word of thy holy Gospel in our hearts, and accept our prayers</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342864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186" y="421482"/>
            <a:ext cx="11468814" cy="4970591"/>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32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ፃኡ ን</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ኡ</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 ክርስቲያን። </a:t>
            </a: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የክርስቲያን ታና</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ሾች ውጡ።</a:t>
            </a:r>
          </a:p>
          <a:p>
            <a:r>
              <a:rPr lang="am-ET"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 forth, Ye catechumens.</a:t>
            </a:r>
            <a:r>
              <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18153817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5684" y="227069"/>
            <a:ext cx="11987993" cy="6322436"/>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en-US" sz="5716" b="1" dirty="0">
                <a:solidFill>
                  <a:srgbClr val="7030A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en-US"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0819111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406" y="154370"/>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en-US"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210</a:t>
            </a:fld>
            <a:endParaRPr lang="en-US" dirty="0"/>
          </a:p>
        </p:txBody>
      </p:sp>
    </p:spTree>
    <p:extLst>
      <p:ext uri="{BB962C8B-B14F-4D97-AF65-F5344CB8AC3E}">
        <p14:creationId xmlns:p14="http://schemas.microsoft.com/office/powerpoint/2010/main" val="324681548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211</a:t>
            </a:fld>
            <a:endParaRPr lang="en-US"/>
          </a:p>
        </p:txBody>
      </p:sp>
      <p:sp>
        <p:nvSpPr>
          <p:cNvPr id="3" name="Rectangle 2"/>
          <p:cNvSpPr/>
          <p:nvPr/>
        </p:nvSpPr>
        <p:spPr>
          <a:xfrm>
            <a:off x="289006" y="28225"/>
            <a:ext cx="11613988" cy="6201698"/>
          </a:xfrm>
          <a:prstGeom prst="rect">
            <a:avLst/>
          </a:prstGeom>
        </p:spPr>
        <p:txBody>
          <a:bodyPr wrap="square">
            <a:spAutoFit/>
          </a:bodyPr>
          <a:lstStyle/>
          <a:p>
            <a:pPr defTabSz="914436">
              <a:defRPr/>
            </a:pPr>
            <a:endParaRPr lang="am-ET" sz="3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ሁሉን የሚይዝ የጌታችንና የመድኃኒታችን የኢየሱስ ክርስቶስ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አባት እግዚአብሔርን እንማልዳለን፤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 ወዳጅ ሆይ ከቸርነትህ እንሻለን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እንለምናለን።</a:t>
            </a:r>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Again we beseech the almighty God, the Father of our Lord and Savior, Jesus Christ, we ask and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entereat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of thy goodness. O lover of man.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6209562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212</a:t>
            </a:fld>
            <a:endParaRPr lang="en-US"/>
          </a:p>
        </p:txBody>
      </p:sp>
      <p:sp>
        <p:nvSpPr>
          <p:cNvPr id="3" name="Rectangle 2"/>
          <p:cNvSpPr/>
          <p:nvPr/>
        </p:nvSpPr>
        <p:spPr>
          <a:xfrm>
            <a:off x="216419" y="152401"/>
            <a:ext cx="11686575" cy="6309420"/>
          </a:xfrm>
          <a:prstGeom prst="rect">
            <a:avLst/>
          </a:prstGeom>
        </p:spPr>
        <p:txBody>
          <a:bodyPr wrap="square">
            <a:spAutoFit/>
          </a:bodyPr>
          <a:lstStyle/>
          <a:p>
            <a:pPr defTabSz="914436">
              <a:defRPr/>
            </a:pPr>
            <a:endParaRPr lang="am-ET" sz="4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ሐዋርያት የሰበሰቧትን አንዲት የምትሆን የቅድስት ቤተ ክርስቲያንን ሰላም አስብ፤ ከዳርቻ እስከ ዳርቻ ድረስ ያለች።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peace of the one holy apostolic Church which reaches from one end of the world to the other.</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6036383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878" y="0"/>
            <a:ext cx="11875285" cy="5395195"/>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ሰላመ ቤተ ክርስቲያን አሐቲ ቅድስት ጉባኤ እንተ ሐዋርያት ርትዕት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 እግዚአብሔር።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 ለሰበሰቧት በእግዚአብሔር ዘንድ ስለቀናች ክብርት ስለምትሆን አንዲት ቤተ ክርስቲያን ጸልዩ።</a:t>
            </a:r>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 for the peace of the one holy apostolic church orthodox in the Lord.</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p:cNvSpPr txBox="1"/>
          <p:nvPr/>
        </p:nvSpPr>
        <p:spPr>
          <a:xfrm>
            <a:off x="205878" y="4740102"/>
            <a:ext cx="11686576" cy="1815882"/>
          </a:xfrm>
          <a:prstGeom prst="rect">
            <a:avLst/>
          </a:prstGeom>
          <a:noFill/>
        </p:spPr>
        <p:txBody>
          <a:bodyPr wrap="square" rtlCol="0">
            <a:spAutoFit/>
          </a:bodyPr>
          <a:lstStyle/>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Kyrieleison.</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3870527911"/>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0005" y="271645"/>
            <a:ext cx="11175316" cy="6586355"/>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am-ET" sz="4572" dirty="0">
                <a:solidFill>
                  <a:srgbClr val="FFFF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859"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425023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406" y="105808"/>
            <a:ext cx="11613988" cy="6703630"/>
          </a:xfrm>
          <a:prstGeom prst="rect">
            <a:avLst/>
          </a:prstGeom>
          <a:noFill/>
        </p:spPr>
        <p:txBody>
          <a:bodyPr wrap="square" rtlCol="0">
            <a:spAutoFit/>
          </a:bodyPr>
          <a:lstStyle/>
          <a:p>
            <a:r>
              <a:rPr lang="en-US" sz="381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215</a:t>
            </a:fld>
            <a:endParaRPr lang="en-US" dirty="0"/>
          </a:p>
        </p:txBody>
      </p:sp>
    </p:spTree>
    <p:extLst>
      <p:ext uri="{BB962C8B-B14F-4D97-AF65-F5344CB8AC3E}">
        <p14:creationId xmlns:p14="http://schemas.microsoft.com/office/powerpoint/2010/main" val="155583607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787692"/>
          </a:xfrm>
          <a:prstGeom prst="rect">
            <a:avLst/>
          </a:prstGeom>
          <a:noFill/>
        </p:spPr>
        <p:txBody>
          <a:bodyPr wrap="square" rtlCol="0">
            <a:spAutoFit/>
          </a:bodyPr>
          <a:lstStyle/>
          <a:p>
            <a:endParaRPr lang="en-AE" sz="105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Deacon</a:t>
            </a:r>
          </a:p>
          <a:p>
            <a:r>
              <a:rPr lang="en-US" sz="4000" b="1" dirty="0" err="1">
                <a:solidFill>
                  <a:prstClr val="white"/>
                </a:solidFill>
                <a:latin typeface="Abyssinica SIL (Connected)" panose="02000000000000000000" pitchFamily="2" charset="0"/>
              </a:rPr>
              <a:t>ጸልዩ</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በእንተ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ርእሰ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ሊቃነ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ጳጳሳት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አባ</a:t>
            </a:r>
            <a:r>
              <a:rPr lang="en-US" sz="4000" b="1" dirty="0">
                <a:solidFill>
                  <a:prstClr val="white"/>
                </a:solidFill>
                <a:latin typeface="Abyssinica SIL (Connected)" panose="02000000000000000000" pitchFamily="2" charset="0"/>
              </a:rPr>
              <a:t>...</a:t>
            </a:r>
            <a:r>
              <a:rPr lang="en-US" sz="4000" b="1" dirty="0" err="1">
                <a:solidFill>
                  <a:prstClr val="white"/>
                </a:solidFill>
                <a:latin typeface="Abyssinica SIL (Connected)" panose="02000000000000000000" pitchFamily="2" charset="0"/>
              </a:rPr>
              <a:t>ፓትርያርክ</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ርእሰ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ሊቃነ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ጳጳሳት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ዘሀገር</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ዐባይ</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ኢትዮጵያ</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ወዲበ</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ርእሰ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ሀገረ</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አበዊነ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ብፁዕ</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ሊቀ</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ጳጳስነ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አባ</a:t>
            </a:r>
            <a:r>
              <a:rPr lang="en-US" sz="2400" b="1" dirty="0">
                <a:solidFill>
                  <a:prstClr val="white"/>
                </a:solidFill>
                <a:latin typeface="Abyssinica SIL (Connected)" panose="02000000000000000000" pitchFamily="2" charset="0"/>
              </a:rPr>
              <a:t>...</a:t>
            </a:r>
            <a:r>
              <a:rPr lang="en-US" sz="4000" b="1" dirty="0" err="1">
                <a:solidFill>
                  <a:prstClr val="white"/>
                </a:solidFill>
                <a:latin typeface="Abyssinica SIL (Connected)" panose="02000000000000000000" pitchFamily="2" charset="0"/>
              </a:rPr>
              <a:t>ወኵሎሙ</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ኤጲስ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ቆጶሳት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ቀሳውስት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ወዲያቆናት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ርቱዐነ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ሃይማኖት</a:t>
            </a:r>
            <a:r>
              <a:rPr lang="en-US" sz="4000" b="1" dirty="0">
                <a:solidFill>
                  <a:prstClr val="white"/>
                </a:solidFill>
                <a:latin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የደገኛዪቱ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የኢትዮጵያ</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የኤጲስ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በአባቶቻችን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ሀገርም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ብጹዕ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ሃይማኖታቸው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ስለቀና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ዲያቆናቱም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03491414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8605" y="105149"/>
            <a:ext cx="11053396" cy="6586355"/>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am-ET" sz="4572" dirty="0">
                <a:solidFill>
                  <a:srgbClr val="FFFF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859"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8546331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012" y="105808"/>
            <a:ext cx="1121774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218</a:t>
            </a:fld>
            <a:endParaRPr lang="en-US" dirty="0"/>
          </a:p>
        </p:txBody>
      </p:sp>
    </p:spTree>
    <p:extLst>
      <p:ext uri="{BB962C8B-B14F-4D97-AF65-F5344CB8AC3E}">
        <p14:creationId xmlns:p14="http://schemas.microsoft.com/office/powerpoint/2010/main" val="373288606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9"/>
            <a:ext cx="11759164" cy="7001917"/>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በኀበ ዛቲ ቤተ ክርስቲያን ቅድስት ወማኅበርነ ውስቴታ።</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ስለምትሆን ስለዚች ቤተ ክርስቲያን በውስጧ ስላለ አንድነታችን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ጸልዩ።</a:t>
            </a: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this Holy church and our congregation there in.</a:t>
            </a:r>
            <a:r>
              <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en-US" sz="9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ማኅበረነ ባርክ ዕቀብ በሰላም። </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በፍቅር ጠብቅ።</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our congregation and keep them in peace.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8652395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461296-EFB0-4E41-A980-826B23E6E4D6}"/>
              </a:ext>
            </a:extLst>
          </p:cNvPr>
          <p:cNvSpPr/>
          <p:nvPr/>
        </p:nvSpPr>
        <p:spPr>
          <a:xfrm>
            <a:off x="216419" y="304800"/>
            <a:ext cx="11759163" cy="6146876"/>
          </a:xfrm>
          <a:prstGeom prst="rect">
            <a:avLst/>
          </a:prstGeom>
        </p:spPr>
        <p:txBody>
          <a:bodyPr wrap="square">
            <a:spAutoFit/>
          </a:bodyPr>
          <a:lstStyle/>
          <a:p>
            <a:pPr defTabSz="914436">
              <a:defRPr/>
            </a:pPr>
            <a:r>
              <a:rPr lang="am-ET" sz="514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14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342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ንበል ኩልነ በጥበበ እግዚአብሔር </a:t>
            </a:r>
            <a:r>
              <a:rPr lang="en-US" sz="5716"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አውሥኡ</a:t>
            </a:r>
            <a:r>
              <a:rPr lang="en-US"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ሃይማኖት። </a:t>
            </a:r>
            <a:endParaRPr lang="en-AE"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48"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ጥበብ ሁነን በሰላም ሁላችን የሃይማኖት</a:t>
            </a:r>
            <a:r>
              <a:rPr lang="en-US"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ጸሎት እንበል።</a:t>
            </a:r>
            <a:endParaRPr lang="am-ET" sz="228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all say, in the wisdom of God, the prayer of faith.</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25731621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6488" y="426720"/>
            <a:ext cx="10744352" cy="1797928"/>
          </a:xfrm>
          <a:prstGeom prst="rect">
            <a:avLst/>
          </a:prstGeom>
        </p:spPr>
        <p:txBody>
          <a:bodyPr wrap="none">
            <a:spAutoFit/>
          </a:bodyPr>
          <a:lstStyle/>
          <a:p>
            <a:pPr marL="11144" marR="4457">
              <a:lnSpc>
                <a:spcPct val="124600"/>
              </a:lnSpc>
              <a:spcBef>
                <a:spcPts val="88"/>
              </a:spcBef>
            </a:pPr>
            <a:r>
              <a:rPr lang="am-ET" sz="2800" b="1" u="sng" spc="-254" dirty="0">
                <a:solidFill>
                  <a:srgbClr val="FFFF00"/>
                </a:solidFill>
                <a:uFill>
                  <a:solidFill>
                    <a:srgbClr val="35353C"/>
                  </a:solidFill>
                </a:uFill>
                <a:latin typeface="Abyssinica SIL" pitchFamily="2" charset="0"/>
                <a:ea typeface="Abyssinica SIL" pitchFamily="2" charset="0"/>
                <a:cs typeface="Abyssinica SIL" pitchFamily="2" charset="0"/>
              </a:rPr>
              <a:t> </a:t>
            </a:r>
            <a:r>
              <a:rPr lang="am-ET"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ቅዳሴው </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ሐዋርያት</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እግዚእ</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p>
          <a:p>
            <a:pPr marL="11144" marR="4457">
              <a:lnSpc>
                <a:spcPct val="124600"/>
              </a:lnSpc>
              <a:spcBef>
                <a:spcPts val="88"/>
              </a:spcBef>
            </a:pP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ማርያም</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እና</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ወልደ</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ነጐድጓድ</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ሲሆን</a:t>
            </a:r>
            <a:endParaRPr lang="am-ET" sz="4400" b="1" u="sng" spc="-254" dirty="0">
              <a:solidFill>
                <a:srgbClr val="00B0F0"/>
              </a:solidFill>
              <a:uFill>
                <a:solidFill>
                  <a:srgbClr val="35353C"/>
                </a:solidFill>
              </a:uFill>
              <a:latin typeface="Abyssinica SIL" pitchFamily="2" charset="0"/>
              <a:ea typeface="Abyssinica SIL" pitchFamily="2" charset="0"/>
              <a:cs typeface="Abyssinica SIL" pitchFamily="2" charset="0"/>
            </a:endParaRPr>
          </a:p>
        </p:txBody>
      </p:sp>
      <p:sp>
        <p:nvSpPr>
          <p:cNvPr id="5" name="Rectangle 4"/>
          <p:cNvSpPr/>
          <p:nvPr/>
        </p:nvSpPr>
        <p:spPr>
          <a:xfrm>
            <a:off x="289003" y="2433571"/>
            <a:ext cx="11663137" cy="3490699"/>
          </a:xfrm>
          <a:prstGeom prst="rect">
            <a:avLst/>
          </a:prstGeom>
        </p:spPr>
        <p:txBody>
          <a:bodyPr wrap="square">
            <a:spAutoFit/>
          </a:bodyPr>
          <a:lstStyle/>
          <a:p>
            <a:pPr marL="11144" marR="4457">
              <a:lnSpc>
                <a:spcPct val="124600"/>
              </a:lnSpc>
              <a:spcBef>
                <a:spcPts val="88"/>
              </a:spcBef>
            </a:pPr>
            <a:r>
              <a:rPr lang="en-US" sz="4400" b="1" dirty="0">
                <a:solidFill>
                  <a:srgbClr val="FFFF00"/>
                </a:solidFill>
                <a:latin typeface="Abyssinica SIL" pitchFamily="2" charset="0"/>
                <a:ea typeface="Abyssinica SIL" pitchFamily="2" charset="0"/>
                <a:cs typeface="Abyssinica SIL" pitchFamily="2" charset="0"/>
              </a:rPr>
              <a:t>When it is the Anaphora of the Apostles, </a:t>
            </a:r>
          </a:p>
          <a:p>
            <a:pPr marL="11144" marR="4457">
              <a:lnSpc>
                <a:spcPct val="124600"/>
              </a:lnSpc>
              <a:spcBef>
                <a:spcPts val="88"/>
              </a:spcBef>
            </a:pPr>
            <a:r>
              <a:rPr lang="en-US" sz="4400" b="1" dirty="0">
                <a:solidFill>
                  <a:srgbClr val="FFFF00"/>
                </a:solidFill>
                <a:latin typeface="Abyssinica SIL" pitchFamily="2" charset="0"/>
                <a:ea typeface="Abyssinica SIL" pitchFamily="2" charset="0"/>
                <a:cs typeface="Abyssinica SIL" pitchFamily="2" charset="0"/>
              </a:rPr>
              <a:t>Anaphora of Lord,  Anaphora of St Mary and Anaphora of </a:t>
            </a:r>
            <a:r>
              <a:rPr lang="en-US" sz="4400" b="1" dirty="0" err="1">
                <a:solidFill>
                  <a:srgbClr val="FFFF00"/>
                </a:solidFill>
                <a:latin typeface="Abyssinica SIL" pitchFamily="2" charset="0"/>
                <a:ea typeface="Abyssinica SIL" pitchFamily="2" charset="0"/>
                <a:cs typeface="Abyssinica SIL" pitchFamily="2" charset="0"/>
              </a:rPr>
              <a:t>woldenegodguad</a:t>
            </a:r>
            <a:r>
              <a:rPr lang="en-US" sz="4400" b="1" dirty="0">
                <a:solidFill>
                  <a:srgbClr val="FFFF00"/>
                </a:solidFill>
                <a:latin typeface="Abyssinica SIL" pitchFamily="2" charset="0"/>
                <a:ea typeface="Abyssinica SIL" pitchFamily="2" charset="0"/>
                <a:cs typeface="Abyssinica SIL" pitchFamily="2" charset="0"/>
              </a:rPr>
              <a:t> the following is recited </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221</a:t>
            </a:fld>
            <a:endParaRPr lang="en-US"/>
          </a:p>
        </p:txBody>
      </p:sp>
    </p:spTree>
    <p:extLst>
      <p:ext uri="{BB962C8B-B14F-4D97-AF65-F5344CB8AC3E}">
        <p14:creationId xmlns:p14="http://schemas.microsoft.com/office/powerpoint/2010/main" val="259658808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0149" y="138493"/>
            <a:ext cx="11759164" cy="6001643"/>
          </a:xfrm>
          <a:prstGeom prst="rect">
            <a:avLst/>
          </a:prstGeom>
          <a:noFill/>
        </p:spPr>
        <p:txBody>
          <a:bodyPr wrap="square" rtlCol="0">
            <a:spAutoFit/>
          </a:bodyPr>
          <a:lstStyle/>
          <a:p>
            <a:pPr algn="ct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በ፩ዱ አምላክ ገባሬ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ፍጥረት አብ ለእግዚእነ</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 ወመድኃኒነ ኢየሱስ ክርስቶስ እስመ አልቦ ውስተ ህላዌሁ</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አመክንዮ።</a:t>
            </a:r>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 የአምላካችን የመድኃኒታችን የኢየሱስ ክርስቶስ አባት በሚሆን ፍጥረቱን ሁሉ በፈጠረ በአንድ አምላክ እናምናለን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በባሕርዩ ምክንያት የለበትም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in one God, maker of all creation. Father of our Lord and our God our </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Jesus Christ, because his nature is unsearchable.</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5523419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1593" y="548696"/>
            <a:ext cx="11468814" cy="2800767"/>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አስቀድመን እንደተናገርን በዘመኑ ሁሉ ይኖራል እንጂ ጥንት ወይም ፍጻሜ የለውምና፤</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የማይጠፋ ብርሃን አለው፤ ወደ</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ርሱም መቅረብ የሚቻለው የለም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5" name="Rectangle 4"/>
          <p:cNvSpPr/>
          <p:nvPr/>
        </p:nvSpPr>
        <p:spPr>
          <a:xfrm>
            <a:off x="225116" y="3509334"/>
            <a:ext cx="11468813" cy="1754326"/>
          </a:xfrm>
          <a:prstGeom prst="rect">
            <a:avLst/>
          </a:prstGeom>
        </p:spPr>
        <p:txBody>
          <a:bodyPr wrap="square">
            <a:spAutoFit/>
          </a:bodyPr>
          <a:lstStyle/>
          <a:p>
            <a:r>
              <a:rPr lang="en-US" sz="3600" b="1" dirty="0">
                <a:solidFill>
                  <a:srgbClr val="FFFF00"/>
                </a:solidFill>
                <a:latin typeface="Abyssinica SIL" pitchFamily="2" charset="0"/>
                <a:ea typeface="Abyssinica SIL" pitchFamily="2" charset="0"/>
                <a:cs typeface="Abyssinica SIL" pitchFamily="2" charset="0"/>
              </a:rPr>
              <a:t>As we have before declared, he is without beginning and without end, but he is ever living, and he has light which is never extinguished, and he can never be approached.</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223</a:t>
            </a:fld>
            <a:endParaRPr lang="en-US"/>
          </a:p>
        </p:txBody>
      </p:sp>
    </p:spTree>
    <p:extLst>
      <p:ext uri="{BB962C8B-B14F-4D97-AF65-F5344CB8AC3E}">
        <p14:creationId xmlns:p14="http://schemas.microsoft.com/office/powerpoint/2010/main" val="184742227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18" y="3777760"/>
            <a:ext cx="11759164" cy="2203167"/>
          </a:xfrm>
          <a:prstGeom prst="rect">
            <a:avLst/>
          </a:prstGeom>
        </p:spPr>
        <p:txBody>
          <a:bodyPr wrap="square">
            <a:spAutoFit/>
          </a:bodyPr>
          <a:lstStyle/>
          <a:p>
            <a:r>
              <a:rPr lang="en-US" sz="3429" b="1" dirty="0">
                <a:solidFill>
                  <a:srgbClr val="FFFF00"/>
                </a:solidFill>
                <a:latin typeface="Abyssinica SIL" pitchFamily="2" charset="0"/>
                <a:ea typeface="Abyssinica SIL" pitchFamily="2" charset="0"/>
                <a:cs typeface="Abyssinica SIL" pitchFamily="2" charset="0"/>
              </a:rPr>
              <a:t>He is not two or three, and no addition can be made to him, but he is only one, living for ever, because he is not hidden that he cannot be known, but we know him perfectly through the law and the prophets, that he is almighty and has authority over all the creation.</a:t>
            </a:r>
          </a:p>
        </p:txBody>
      </p:sp>
      <p:sp>
        <p:nvSpPr>
          <p:cNvPr id="5" name="Rectangle 4"/>
          <p:cNvSpPr/>
          <p:nvPr/>
        </p:nvSpPr>
        <p:spPr>
          <a:xfrm>
            <a:off x="216418" y="-6444"/>
            <a:ext cx="11759164"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ሁለተኛ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ሦስተኛም አይደለም፤ </a:t>
            </a:r>
            <a:r>
              <a:rPr lang="x-non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ይጨመርበትም፤ ብቻውን ለዘላለሙ የሚኖር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አንድ ነው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የማይታወቅ የተሰወረ አያደለምና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ሁሉን የያዘና ከፍጥረቱም ሁሉ በላይ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የሠለጠነ መሆኑን በኦሪትና በነቢያት ፈጽመን አወቅነው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224</a:t>
            </a:fld>
            <a:endParaRPr lang="en-US"/>
          </a:p>
        </p:txBody>
      </p:sp>
    </p:spTree>
    <p:extLst>
      <p:ext uri="{BB962C8B-B14F-4D97-AF65-F5344CB8AC3E}">
        <p14:creationId xmlns:p14="http://schemas.microsoft.com/office/powerpoint/2010/main" val="221239539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9006" y="162566"/>
            <a:ext cx="11613989" cy="2554545"/>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 የመድኃኒታችን የኢየሱስ ክርስቶስ አባት እግዚአብሔር አንድ ነው፤ ዓለም ሳይፈጠር የተወለደ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ከርሱ ጋራ የተካከለ የሚሆን አንድ ልጅ፤ ሠራዊትንና ሢመታትን ሥልጣናትንም ሁሉ የፈጠረ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225</a:t>
            </a:fld>
            <a:endParaRPr lang="en-US"/>
          </a:p>
        </p:txBody>
      </p:sp>
      <p:sp>
        <p:nvSpPr>
          <p:cNvPr id="5" name="Rectangle 4"/>
          <p:cNvSpPr/>
          <p:nvPr/>
        </p:nvSpPr>
        <p:spPr>
          <a:xfrm>
            <a:off x="361593" y="2775114"/>
            <a:ext cx="11468814" cy="2308324"/>
          </a:xfrm>
          <a:prstGeom prst="rect">
            <a:avLst/>
          </a:prstGeom>
        </p:spPr>
        <p:txBody>
          <a:bodyPr wrap="square">
            <a:spAutoFit/>
          </a:bodyPr>
          <a:lstStyle/>
          <a:p>
            <a:r>
              <a:rPr lang="en-US" sz="3600" b="1" dirty="0">
                <a:solidFill>
                  <a:srgbClr val="FFFF00"/>
                </a:solidFill>
                <a:latin typeface="Abyssinica SIL" pitchFamily="2" charset="0"/>
                <a:ea typeface="Abyssinica SIL" pitchFamily="2" charset="0"/>
                <a:cs typeface="Abyssinica SIL" pitchFamily="2" charset="0"/>
              </a:rPr>
              <a:t>One God, Father of our Lord and our Savior Jesus Christ, who was begotten before the creation of the world, the only</a:t>
            </a:r>
            <a:r>
              <a:rPr lang="x-none" sz="3600" b="1" dirty="0">
                <a:solidFill>
                  <a:srgbClr val="FFFF00"/>
                </a:solidFill>
                <a:latin typeface="Abyssinica SIL" pitchFamily="2" charset="0"/>
                <a:ea typeface="Abyssinica SIL" pitchFamily="2" charset="0"/>
                <a:cs typeface="Abyssinica SIL" pitchFamily="2" charset="0"/>
              </a:rPr>
              <a:t> </a:t>
            </a:r>
            <a:r>
              <a:rPr lang="en-US" sz="3600" b="1" dirty="0">
                <a:solidFill>
                  <a:srgbClr val="FFFF00"/>
                </a:solidFill>
                <a:latin typeface="Abyssinica SIL" pitchFamily="2" charset="0"/>
                <a:ea typeface="Abyssinica SIL" pitchFamily="2" charset="0"/>
                <a:cs typeface="Abyssinica SIL" pitchFamily="2" charset="0"/>
              </a:rPr>
              <a:t>begotten Son coequal with him, creator of all the hosts, the principalities and the dominions:</a:t>
            </a:r>
          </a:p>
        </p:txBody>
      </p:sp>
    </p:spTree>
    <p:extLst>
      <p:ext uri="{BB962C8B-B14F-4D97-AF65-F5344CB8AC3E}">
        <p14:creationId xmlns:p14="http://schemas.microsoft.com/office/powerpoint/2010/main" val="154531718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4318" y="3328980"/>
            <a:ext cx="11613988" cy="2437590"/>
          </a:xfrm>
          <a:prstGeom prst="rect">
            <a:avLst/>
          </a:prstGeom>
        </p:spPr>
        <p:txBody>
          <a:bodyPr wrap="square">
            <a:spAutoFit/>
          </a:bodyPr>
          <a:lstStyle/>
          <a:p>
            <a:r>
              <a:rPr lang="en-US" sz="3810" b="1" dirty="0">
                <a:solidFill>
                  <a:srgbClr val="FFFF00"/>
                </a:solidFill>
                <a:latin typeface="Abyssinica SIL" pitchFamily="2" charset="0"/>
                <a:ea typeface="Abyssinica SIL" pitchFamily="2" charset="0"/>
                <a:cs typeface="Abyssinica SIL" pitchFamily="2" charset="0"/>
              </a:rPr>
              <a:t>Who in the last days was pleased to become man, and took flesh from our Lady Mary, the holy Virgin, without Me seed of man, and grew like men yet without sin or evil; neither was guile found in his mouth.</a:t>
            </a:r>
          </a:p>
        </p:txBody>
      </p:sp>
      <p:sp>
        <p:nvSpPr>
          <p:cNvPr id="5" name="Rectangle 4"/>
          <p:cNvSpPr/>
          <p:nvPr/>
        </p:nvSpPr>
        <p:spPr>
          <a:xfrm>
            <a:off x="314317" y="158881"/>
            <a:ext cx="11613989"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በኋለኛው ዘመን ሰው ይሆን ዘንድ የወደደ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ያለ ዘርዐ ብእሲ ቅድስት ከምትሆን ከእመቤታችን ከድንግል ማርያም ሥጋን ነሣ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ያለ ኃጢአትና ያለ በደል እንደ ሰው አደገ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በአንደበቱም ሐሰት የለበትም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226</a:t>
            </a:fld>
            <a:endParaRPr lang="en-US"/>
          </a:p>
        </p:txBody>
      </p:sp>
    </p:spTree>
    <p:extLst>
      <p:ext uri="{BB962C8B-B14F-4D97-AF65-F5344CB8AC3E}">
        <p14:creationId xmlns:p14="http://schemas.microsoft.com/office/powerpoint/2010/main" val="234041638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3470" y="3762645"/>
            <a:ext cx="11613988" cy="2437527"/>
          </a:xfrm>
          <a:prstGeom prst="rect">
            <a:avLst/>
          </a:prstGeom>
        </p:spPr>
        <p:txBody>
          <a:bodyPr wrap="square">
            <a:spAutoFit/>
          </a:bodyPr>
          <a:lstStyle/>
          <a:p>
            <a:r>
              <a:rPr lang="en-US" sz="3048" b="1" dirty="0">
                <a:solidFill>
                  <a:srgbClr val="FFFF00"/>
                </a:solidFill>
                <a:latin typeface="Abyssinica SIL" pitchFamily="2" charset="0"/>
                <a:ea typeface="Abyssinica SIL" pitchFamily="2" charset="0"/>
                <a:cs typeface="Abyssinica SIL" pitchFamily="2" charset="0"/>
              </a:rPr>
              <a:t>Then he suffered, died in the flesh, rose from the dead on the third day, ascended unto heaven to the Father who sent him, sat down at the right hand of Power, sent to us the </a:t>
            </a:r>
            <a:r>
              <a:rPr lang="en-US" sz="3048" b="1" dirty="0" err="1">
                <a:solidFill>
                  <a:srgbClr val="FFFF00"/>
                </a:solidFill>
                <a:latin typeface="Abyssinica SIL" pitchFamily="2" charset="0"/>
                <a:ea typeface="Abyssinica SIL" pitchFamily="2" charset="0"/>
                <a:cs typeface="Abyssinica SIL" pitchFamily="2" charset="0"/>
              </a:rPr>
              <a:t>Paraclete</a:t>
            </a:r>
            <a:r>
              <a:rPr lang="en-US" sz="3048" b="1" dirty="0">
                <a:solidFill>
                  <a:srgbClr val="FFFF00"/>
                </a:solidFill>
                <a:latin typeface="Abyssinica SIL" pitchFamily="2" charset="0"/>
                <a:ea typeface="Abyssinica SIL" pitchFamily="2" charset="0"/>
                <a:cs typeface="Abyssinica SIL" pitchFamily="2" charset="0"/>
              </a:rPr>
              <a:t>, the Holy Spirit, who proceeds from the Father, and saved all the world, and who is co-eternal with the Father and the Son.</a:t>
            </a:r>
          </a:p>
        </p:txBody>
      </p:sp>
      <p:sp>
        <p:nvSpPr>
          <p:cNvPr id="5" name="Rectangle 4"/>
          <p:cNvSpPr/>
          <p:nvPr/>
        </p:nvSpPr>
        <p:spPr>
          <a:xfrm>
            <a:off x="289006" y="76200"/>
            <a:ext cx="11613988"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ከዚህ በኋላ በሥጋ ታመመ፤ ሞተም፤ በሦስተኛውም ቀን ከሙታን ተለይቶ ተነሣ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ወደ ላከውም ወደ አብ ወደ ሰማይ ዐረገ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ኃይል ባለውም ቀኝ ተቀመጠ፤ ከአብ የሠረፀ ጰራቅሊጦስ መንፈስ ቅዱስን ሰደደልን፤ ዓለሙንም ሁሉ አዳነ፤ ከአብና ከወልድ ጋራ ህልው የሚሆን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227</a:t>
            </a:fld>
            <a:endParaRPr lang="en-US" dirty="0"/>
          </a:p>
        </p:txBody>
      </p:sp>
    </p:spTree>
    <p:extLst>
      <p:ext uri="{BB962C8B-B14F-4D97-AF65-F5344CB8AC3E}">
        <p14:creationId xmlns:p14="http://schemas.microsoft.com/office/powerpoint/2010/main" val="312630537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9006" y="197347"/>
            <a:ext cx="11686576"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የእግዚአብሔር ፍጥረት ሁሉ በጎ እንደ ሆነ የሚጣልም እንደ ሌለ እንናገራለን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የሥጋ ሕይወት የምትሆን ነፍስ ግን ንጽሕት ቅድስት ናት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እኛስ ጋብቻ ንጹሕ እንደ ሆነ ልደትም ርኵሰት እንደሌለበት እንናገራለን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ሕዝቡ ይበዙ ዘንድ እግዚአብሔር አዳምንና ሔዋንን ፈጥሯቸዋልና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Rectangle 4"/>
          <p:cNvSpPr/>
          <p:nvPr/>
        </p:nvSpPr>
        <p:spPr>
          <a:xfrm>
            <a:off x="289006" y="3919478"/>
            <a:ext cx="11686576" cy="1968488"/>
          </a:xfrm>
          <a:prstGeom prst="rect">
            <a:avLst/>
          </a:prstGeom>
        </p:spPr>
        <p:txBody>
          <a:bodyPr wrap="square">
            <a:spAutoFit/>
          </a:bodyPr>
          <a:lstStyle/>
          <a:p>
            <a:r>
              <a:rPr lang="en-US" sz="3048" b="1" dirty="0">
                <a:solidFill>
                  <a:srgbClr val="FFFF00"/>
                </a:solidFill>
                <a:latin typeface="Abyssinica SIL" pitchFamily="2" charset="0"/>
                <a:ea typeface="Abyssinica SIL" pitchFamily="2" charset="0"/>
                <a:cs typeface="Abyssinica SIL" pitchFamily="2" charset="0"/>
              </a:rPr>
              <a:t>We say further that all the creatures of God are good and there is nothing to be repented of, and the spirit, the life of the body, is pure and holy in all.</a:t>
            </a:r>
            <a:r>
              <a:rPr lang="x-none" sz="3048" b="1" dirty="0">
                <a:solidFill>
                  <a:srgbClr val="FFFF00"/>
                </a:solidFill>
                <a:latin typeface="Abyssinica SIL" pitchFamily="2" charset="0"/>
                <a:ea typeface="Abyssinica SIL" pitchFamily="2" charset="0"/>
                <a:cs typeface="Abyssinica SIL" pitchFamily="2" charset="0"/>
              </a:rPr>
              <a:t> </a:t>
            </a:r>
            <a:r>
              <a:rPr lang="en-US" sz="3048" b="1" dirty="0">
                <a:solidFill>
                  <a:srgbClr val="FFFF00"/>
                </a:solidFill>
                <a:latin typeface="Abyssinica SIL" pitchFamily="2" charset="0"/>
                <a:ea typeface="Abyssinica SIL" pitchFamily="2" charset="0"/>
                <a:cs typeface="Abyssinica SIL" pitchFamily="2" charset="0"/>
              </a:rPr>
              <a:t>And we say that marriage is pure and childbirth is undefiled because God created Adam and Eve to multiply. </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228</a:t>
            </a:fld>
            <a:endParaRPr lang="en-US"/>
          </a:p>
        </p:txBody>
      </p:sp>
    </p:spTree>
    <p:extLst>
      <p:ext uri="{BB962C8B-B14F-4D97-AF65-F5344CB8AC3E}">
        <p14:creationId xmlns:p14="http://schemas.microsoft.com/office/powerpoint/2010/main" val="252653848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19" y="3558125"/>
            <a:ext cx="11759163" cy="2203167"/>
          </a:xfrm>
          <a:prstGeom prst="rect">
            <a:avLst/>
          </a:prstGeom>
        </p:spPr>
        <p:txBody>
          <a:bodyPr wrap="square">
            <a:spAutoFit/>
          </a:bodyPr>
          <a:lstStyle/>
          <a:p>
            <a:r>
              <a:rPr lang="en-US" sz="3429" b="1" dirty="0">
                <a:solidFill>
                  <a:srgbClr val="FFFF00"/>
                </a:solidFill>
                <a:latin typeface="Abyssinica SIL" pitchFamily="2" charset="0"/>
                <a:ea typeface="Abyssinica SIL" pitchFamily="2" charset="0"/>
                <a:cs typeface="Abyssinica SIL" pitchFamily="2" charset="0"/>
              </a:rPr>
              <a:t>We understand further that there is in our body a soul which is immortal and does not perish with the body.</a:t>
            </a:r>
            <a:r>
              <a:rPr lang="x-none" sz="3429" b="1" dirty="0">
                <a:solidFill>
                  <a:srgbClr val="FFFF00"/>
                </a:solidFill>
                <a:latin typeface="Abyssinica SIL" pitchFamily="2" charset="0"/>
                <a:ea typeface="Abyssinica SIL" pitchFamily="2" charset="0"/>
                <a:cs typeface="Abyssinica SIL" pitchFamily="2" charset="0"/>
              </a:rPr>
              <a:t> </a:t>
            </a:r>
            <a:r>
              <a:rPr lang="en-US" sz="3429" b="1" dirty="0">
                <a:solidFill>
                  <a:srgbClr val="FFFF00"/>
                </a:solidFill>
                <a:latin typeface="Abyssinica SIL" pitchFamily="2" charset="0"/>
                <a:ea typeface="Abyssinica SIL" pitchFamily="2" charset="0"/>
                <a:cs typeface="Abyssinica SIL" pitchFamily="2" charset="0"/>
              </a:rPr>
              <a:t>We repudiate all the works of heretics and all schisms and transgression of the law, because they are for us impure.</a:t>
            </a:r>
          </a:p>
        </p:txBody>
      </p:sp>
      <p:sp>
        <p:nvSpPr>
          <p:cNvPr id="5" name="Rectangle 4"/>
          <p:cNvSpPr/>
          <p:nvPr/>
        </p:nvSpPr>
        <p:spPr>
          <a:xfrm>
            <a:off x="216418" y="126425"/>
            <a:ext cx="11759164" cy="3600986"/>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ከሥጋ ጋራ የማትሞትና የማትበሰብስ ነፍስ በሥጋችን እንዳለን እናስተውል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እኛስ የሃይማኖት ለዋጮችን ሥራቸውን እንጸየፋለን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መለየታቸውንም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መለወጣቸውንም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እነርሱ በኛ ዘንድ የረከሱ ናቸውና</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229</a:t>
            </a:fld>
            <a:endParaRPr lang="en-US" dirty="0"/>
          </a:p>
        </p:txBody>
      </p:sp>
    </p:spTree>
    <p:extLst>
      <p:ext uri="{BB962C8B-B14F-4D97-AF65-F5344CB8AC3E}">
        <p14:creationId xmlns:p14="http://schemas.microsoft.com/office/powerpoint/2010/main" val="165552121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6760" y="3282141"/>
            <a:ext cx="11468813" cy="1851276"/>
          </a:xfrm>
          <a:prstGeom prst="rect">
            <a:avLst/>
          </a:prstGeom>
        </p:spPr>
        <p:txBody>
          <a:bodyPr wrap="square">
            <a:spAutoFit/>
          </a:bodyPr>
          <a:lstStyle/>
          <a:p>
            <a:r>
              <a:rPr lang="en-US" sz="3810" b="1" dirty="0">
                <a:solidFill>
                  <a:srgbClr val="FFFF00"/>
                </a:solidFill>
                <a:latin typeface="Abyssinica SIL" pitchFamily="2" charset="0"/>
                <a:ea typeface="Abyssinica SIL" pitchFamily="2" charset="0"/>
                <a:cs typeface="Abyssinica SIL" pitchFamily="2" charset="0"/>
              </a:rPr>
              <a:t>We also believe in the resurrection of the dead, the righteous and sinners; and in the day of judgment, when everyone will be recompensed according to his deeds.</a:t>
            </a:r>
          </a:p>
        </p:txBody>
      </p:sp>
      <p:sp>
        <p:nvSpPr>
          <p:cNvPr id="5" name="Rectangle 4"/>
          <p:cNvSpPr/>
          <p:nvPr/>
        </p:nvSpPr>
        <p:spPr>
          <a:xfrm>
            <a:off x="434180" y="235153"/>
            <a:ext cx="11468814" cy="3046988"/>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የሞቱ የጻድቃንና የኃጥኣን ትንሣኤ እንዳለ እናምናለን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ሁሉ እንደ ሥራው ፍዳውን የሚቀበልበት የፍርድ ቀንም እንዳለ እናምናለን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230</a:t>
            </a:fld>
            <a:endParaRPr lang="en-US" dirty="0"/>
          </a:p>
        </p:txBody>
      </p:sp>
    </p:spTree>
    <p:extLst>
      <p:ext uri="{BB962C8B-B14F-4D97-AF65-F5344CB8AC3E}">
        <p14:creationId xmlns:p14="http://schemas.microsoft.com/office/powerpoint/2010/main" val="401267717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1434" y="162566"/>
            <a:ext cx="11541401" cy="329320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ክርስቶስ ሰው ከመሆኑ የተነሣ ምን ምን ሕፀ</a:t>
            </a:r>
            <a:r>
              <a:rPr lang="x-non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እንደሌለበት እናምናለን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በእውነት ሰው የሆነ የእግዚአብሔር ቃል ነው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የአብ ሊቀ ካህናት የሚሆን እርሱ የሰውን</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ባሕርይ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ከእግዚአብሔር</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en-AE"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አስታረቀ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Rectangle 4"/>
          <p:cNvSpPr/>
          <p:nvPr/>
        </p:nvSpPr>
        <p:spPr>
          <a:xfrm>
            <a:off x="260018" y="3489278"/>
            <a:ext cx="11788151" cy="2308324"/>
          </a:xfrm>
          <a:prstGeom prst="rect">
            <a:avLst/>
          </a:prstGeom>
        </p:spPr>
        <p:txBody>
          <a:bodyPr wrap="square">
            <a:spAutoFit/>
          </a:bodyPr>
          <a:lstStyle/>
          <a:p>
            <a:r>
              <a:rPr lang="en-US" sz="3600" b="1" dirty="0">
                <a:solidFill>
                  <a:srgbClr val="FFFF00"/>
                </a:solidFill>
                <a:latin typeface="Abyssinica SIL" pitchFamily="2" charset="0"/>
                <a:ea typeface="Abyssinica SIL" pitchFamily="2" charset="0"/>
                <a:cs typeface="Abyssinica SIL" pitchFamily="2" charset="0"/>
              </a:rPr>
              <a:t>We also believe that Christ is not in the least degree inferior because of his incarnation, but he is God the Word who truly became man, and reconciled mankind to God being the High-Priest of the Father.</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231</a:t>
            </a:fld>
            <a:endParaRPr lang="en-US"/>
          </a:p>
        </p:txBody>
      </p:sp>
    </p:spTree>
    <p:extLst>
      <p:ext uri="{BB962C8B-B14F-4D97-AF65-F5344CB8AC3E}">
        <p14:creationId xmlns:p14="http://schemas.microsoft.com/office/powerpoint/2010/main" val="344285416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0481" y="3692160"/>
            <a:ext cx="11759164" cy="2800767"/>
          </a:xfrm>
          <a:prstGeom prst="rect">
            <a:avLst/>
          </a:prstGeom>
        </p:spPr>
        <p:txBody>
          <a:bodyPr wrap="square">
            <a:spAutoFit/>
          </a:bodyPr>
          <a:lstStyle/>
          <a:p>
            <a:r>
              <a:rPr lang="en-US" sz="4400" b="1" dirty="0">
                <a:solidFill>
                  <a:srgbClr val="FFFF00"/>
                </a:solidFill>
                <a:latin typeface="Abyssinica SIL" pitchFamily="2" charset="0"/>
                <a:ea typeface="Abyssinica SIL" pitchFamily="2" charset="0"/>
                <a:cs typeface="Abyssinica SIL" pitchFamily="2" charset="0"/>
              </a:rPr>
              <a:t>Henceforth let us not be circumcised like the Jews. We know that he who had to fulfill the law and the prophets has already come.</a:t>
            </a:r>
          </a:p>
        </p:txBody>
      </p:sp>
      <p:sp>
        <p:nvSpPr>
          <p:cNvPr id="5" name="Rectangle 4"/>
          <p:cNvSpPr/>
          <p:nvPr/>
        </p:nvSpPr>
        <p:spPr>
          <a:xfrm>
            <a:off x="383069" y="961028"/>
            <a:ext cx="11613989" cy="2731132"/>
          </a:xfrm>
          <a:prstGeom prst="rect">
            <a:avLst/>
          </a:prstGeom>
        </p:spPr>
        <p:txBody>
          <a:bodyPr wrap="square">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እንደ አይሁድ አንገዘር</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ኦሪትንና 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ያትን የሚፈጽማቸው እንደመጣ</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እናውቃለን።</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232</a:t>
            </a:fld>
            <a:endParaRPr lang="en-US"/>
          </a:p>
        </p:txBody>
      </p:sp>
    </p:spTree>
    <p:extLst>
      <p:ext uri="{BB962C8B-B14F-4D97-AF65-F5344CB8AC3E}">
        <p14:creationId xmlns:p14="http://schemas.microsoft.com/office/powerpoint/2010/main" val="380781249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18" y="1431883"/>
            <a:ext cx="11759164" cy="2308324"/>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አሕዛብ ሁሉ የርሱን መምጣት ተስፋ የሚያደርጉት ኢየሱስ ክርስቶስ ከይሁዳ ከ</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እሴ</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ይም ሥር የተገኘ</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Rectangle 4"/>
          <p:cNvSpPr/>
          <p:nvPr/>
        </p:nvSpPr>
        <p:spPr>
          <a:xfrm>
            <a:off x="216418" y="3592868"/>
            <a:ext cx="11759164" cy="1938992"/>
          </a:xfrm>
          <a:prstGeom prst="rect">
            <a:avLst/>
          </a:prstGeom>
        </p:spPr>
        <p:txBody>
          <a:bodyPr wrap="square">
            <a:spAutoFit/>
          </a:bodyPr>
          <a:lstStyle/>
          <a:p>
            <a:r>
              <a:rPr lang="en-US" sz="4000" b="1" dirty="0">
                <a:solidFill>
                  <a:srgbClr val="FFFF00"/>
                </a:solidFill>
                <a:latin typeface="Abyssinica SIL" pitchFamily="2" charset="0"/>
                <a:ea typeface="Abyssinica SIL" pitchFamily="2" charset="0"/>
                <a:cs typeface="Abyssinica SIL" pitchFamily="2" charset="0"/>
              </a:rPr>
              <a:t>To him, for whose coming all people looked forward, Jesus Christ, who is descended from Judah, from the root of Jesse,</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233</a:t>
            </a:fld>
            <a:endParaRPr lang="en-US" dirty="0"/>
          </a:p>
        </p:txBody>
      </p:sp>
    </p:spTree>
    <p:extLst>
      <p:ext uri="{BB962C8B-B14F-4D97-AF65-F5344CB8AC3E}">
        <p14:creationId xmlns:p14="http://schemas.microsoft.com/office/powerpoint/2010/main" val="387741261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35153"/>
            <a:ext cx="11686576" cy="6678751"/>
          </a:xfrm>
          <a:prstGeom prst="rect">
            <a:avLst/>
          </a:prstGeom>
          <a:noFill/>
        </p:spPr>
        <p:txBody>
          <a:bodyPr wrap="square" rtlCol="0">
            <a:spAutoFit/>
          </a:bodyPr>
          <a:lstStyle/>
          <a:p>
            <a:pPr algn="ctr"/>
            <a:r>
              <a:rPr lang="en-US" sz="40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በዜማ</a:t>
            </a:r>
            <a:endParaRPr lang="en-AE" sz="40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ዘሥልጣኑ ዲበ መትከፍቱ ሎቱ ስብሐት ወአኮቴት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በይ ወባርኮት ውዳሴ ወማኅሌት ይእዜኒ ወዘልፈኒ ወለዓለመ ዓለም።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ሥልጣኑ በትከሻው ላይ የሆነ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ክብር ምስጋናና ገናንነት መመስገን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ለርሱ ይገባዋል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ለዘላላሙ</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Whose government is upon his shoulder: to Him be glory, thanksgiving, greatness,, blessing, praise, song, both now and ever and world without end</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Slide Number Placeholder 6">
            <a:extLst>
              <a:ext uri="{FF2B5EF4-FFF2-40B4-BE49-F238E27FC236}">
                <a16:creationId xmlns:a16="http://schemas.microsoft.com/office/drawing/2014/main" id="{6D18F590-6516-6ED9-D2B4-BE46EA7251A3}"/>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234</a:t>
            </a:fld>
            <a:endParaRPr lang="en-US" dirty="0"/>
          </a:p>
        </p:txBody>
      </p:sp>
    </p:spTree>
    <p:extLst>
      <p:ext uri="{BB962C8B-B14F-4D97-AF65-F5344CB8AC3E}">
        <p14:creationId xmlns:p14="http://schemas.microsoft.com/office/powerpoint/2010/main" val="3196889902"/>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8B2518-65BB-313F-0F42-342CBD46F4A3}"/>
              </a:ext>
            </a:extLst>
          </p:cNvPr>
          <p:cNvSpPr/>
          <p:nvPr/>
        </p:nvSpPr>
        <p:spPr>
          <a:xfrm>
            <a:off x="216418" y="17391"/>
            <a:ext cx="11613989" cy="9199441"/>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የሆነ ከቍርባኑ ይቀበል፤ ንጹሕ ያልሆነ ግን አይቀበል፤ ለሰይጣንና ለመ</a:t>
            </a:r>
            <a:r>
              <a:rPr lang="en-US" sz="40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ልእ</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ክተኞቹ በተዘጋጀ በመለኮት እሳት እንዳይቃጠል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በልቡናው ቂምን የያዘ ልዩ አሳብና ዝሙትም ያለበት ቢኖር አይቅረብ</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that is pure let him receive of oblation and he that is not pure let him not receive it, that he may not be consumed by the fire of the godhead which is prepared for the devil and his angles. Who so hath in him strange thoughts and fornication let him not draw nigh.</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1CB19257-2FB1-18F4-1AFC-F54455235F85}"/>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235</a:t>
            </a:fld>
            <a:endParaRPr lang="en-US" dirty="0"/>
          </a:p>
        </p:txBody>
      </p:sp>
    </p:spTree>
    <p:extLst>
      <p:ext uri="{BB962C8B-B14F-4D97-AF65-F5344CB8AC3E}">
        <p14:creationId xmlns:p14="http://schemas.microsoft.com/office/powerpoint/2010/main" val="1615341128"/>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44061"/>
            <a:ext cx="11686576" cy="6309420"/>
          </a:xfrm>
          <a:prstGeom prst="rect">
            <a:avLst/>
          </a:prstGeom>
        </p:spPr>
        <p:txBody>
          <a:bodyPr wrap="square">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እጄን ከአፈአዊ እድፍ ንጹሕ እንዳዳረግሁ እንደዚሁም ከሁላችሁ ደም ንጹሕ ነኝ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ደፍራችሁ ወደ ክርስቶስ ሥጋና ደም ብትቀርቡ ከርሱ ለመቀበላችሁ መተላለፍ የለብኝም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I have cleansed my hands from outward pollution, so also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am pure from the blood of you all. If you presumptuously draw night to the body and blood of Christ I will not be responsible for your reception thereof.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664AB3F1-9036-C3F4-ABBB-68BD0C85A34C}"/>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236</a:t>
            </a:fld>
            <a:endParaRPr lang="en-US" dirty="0"/>
          </a:p>
        </p:txBody>
      </p:sp>
    </p:spTree>
    <p:extLst>
      <p:ext uri="{BB962C8B-B14F-4D97-AF65-F5344CB8AC3E}">
        <p14:creationId xmlns:p14="http://schemas.microsoft.com/office/powerpoint/2010/main" val="489276210"/>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ABBFC9-78F5-5D74-843D-5A5E8CCC0925}"/>
              </a:ext>
            </a:extLst>
          </p:cNvPr>
          <p:cNvSpPr txBox="1"/>
          <p:nvPr/>
        </p:nvSpPr>
        <p:spPr>
          <a:xfrm>
            <a:off x="216418" y="264750"/>
            <a:ext cx="11759164" cy="5262979"/>
          </a:xfrm>
          <a:prstGeom prst="rect">
            <a:avLst/>
          </a:prstGeom>
          <a:noFill/>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ኃጢአታችሁ በራሳችሁ ይመለሳል እንጂ፤ በንጽሕና ሆናችሁ ባትቀርቡ እኔ ከበደላችሁ ንጹሕ ነኝ።</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 am pure of your wickedness, but your sin will return upon your head if you do not draw night in purity.</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6">
            <a:extLst>
              <a:ext uri="{FF2B5EF4-FFF2-40B4-BE49-F238E27FC236}">
                <a16:creationId xmlns:a16="http://schemas.microsoft.com/office/drawing/2014/main" id="{1F982410-29FC-816E-3254-2521D0E41885}"/>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237</a:t>
            </a:fld>
            <a:endParaRPr lang="en-US" dirty="0"/>
          </a:p>
        </p:txBody>
      </p:sp>
    </p:spTree>
    <p:extLst>
      <p:ext uri="{BB962C8B-B14F-4D97-AF65-F5344CB8AC3E}">
        <p14:creationId xmlns:p14="http://schemas.microsoft.com/office/powerpoint/2010/main" val="4026153625"/>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5" y="17391"/>
            <a:ext cx="11808312" cy="7001917"/>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የካህኑን ቃል ያቃለለ ወይም የሳቀና የተነጋገረ ወይም በቤተ ክርስቲያን ውስጥ በክፋት የቆመ ቢኖር ጌታችንን ኢየሱስ ክርስቶስን እንዳሳዘነው በእርሱም እንደተነሳሳ ይወቅ ይረዳ</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 there be any who disdains this word of the priest or laughs or speaks or stands in the church in an evil manner, let him know and understand that he is provoking to wrath our Lord Jesus Christ,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9F9D02DE-7AEC-FB1D-601B-69E6C99955E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238</a:t>
            </a:fld>
            <a:endParaRPr lang="en-US" dirty="0"/>
          </a:p>
        </p:txBody>
      </p:sp>
    </p:spTree>
    <p:extLst>
      <p:ext uri="{BB962C8B-B14F-4D97-AF65-F5344CB8AC3E}">
        <p14:creationId xmlns:p14="http://schemas.microsoft.com/office/powerpoint/2010/main" val="388806667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A801A6B-6F5D-AAB6-E33D-3F125D12E523}"/>
              </a:ext>
            </a:extLst>
          </p:cNvPr>
          <p:cNvSpPr txBox="1"/>
          <p:nvPr/>
        </p:nvSpPr>
        <p:spPr>
          <a:xfrm>
            <a:off x="216419" y="235153"/>
            <a:ext cx="11759163" cy="5447645"/>
          </a:xfrm>
          <a:prstGeom prst="rect">
            <a:avLst/>
          </a:prstGeom>
          <a:noFill/>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በረከት ፈንታ መርገምን ስለ ኃጢአት ሥርየት ፈንታም ገሃነመ እሳትን ከእግዚአብሔር ዘንድ ይቀበላል።</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bringing upon himself a curse instead of a blessing, and will get from God the fire of hell instead of the remission of sin.</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dirty="0">
              <a:solidFill>
                <a:srgbClr val="00B0F0"/>
              </a:solidFill>
            </a:endParaRPr>
          </a:p>
        </p:txBody>
      </p:sp>
      <p:sp>
        <p:nvSpPr>
          <p:cNvPr id="5" name="Slide Number Placeholder 6">
            <a:extLst>
              <a:ext uri="{FF2B5EF4-FFF2-40B4-BE49-F238E27FC236}">
                <a16:creationId xmlns:a16="http://schemas.microsoft.com/office/drawing/2014/main" id="{30E4480B-C1E2-AAC3-D680-CE0CBE405476}"/>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239</a:t>
            </a:fld>
            <a:endParaRPr lang="en-US" dirty="0"/>
          </a:p>
        </p:txBody>
      </p:sp>
    </p:spTree>
    <p:extLst>
      <p:ext uri="{BB962C8B-B14F-4D97-AF65-F5344CB8AC3E}">
        <p14:creationId xmlns:p14="http://schemas.microsoft.com/office/powerpoint/2010/main" val="61888381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18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en-US"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en-US"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240</a:t>
            </a:fld>
            <a:endParaRPr lang="en-US" dirty="0"/>
          </a:p>
        </p:txBody>
      </p:sp>
    </p:spTree>
    <p:extLst>
      <p:ext uri="{BB962C8B-B14F-4D97-AF65-F5344CB8AC3E}">
        <p14:creationId xmlns:p14="http://schemas.microsoft.com/office/powerpoint/2010/main" val="164654329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6686" y="154370"/>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en-US"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241</a:t>
            </a:fld>
            <a:endParaRPr lang="en-US" dirty="0"/>
          </a:p>
        </p:txBody>
      </p:sp>
    </p:spTree>
    <p:extLst>
      <p:ext uri="{BB962C8B-B14F-4D97-AF65-F5344CB8AC3E}">
        <p14:creationId xmlns:p14="http://schemas.microsoft.com/office/powerpoint/2010/main" val="379535640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2FC304-F688-8084-C82D-32EC0E0A405D}"/>
              </a:ext>
            </a:extLst>
          </p:cNvPr>
          <p:cNvSpPr txBox="1"/>
          <p:nvPr/>
        </p:nvSpPr>
        <p:spPr>
          <a:xfrm>
            <a:off x="1740754" y="1178790"/>
            <a:ext cx="8697895" cy="5556970"/>
          </a:xfrm>
          <a:prstGeom prst="rect">
            <a:avLst/>
          </a:prstGeom>
          <a:noFill/>
        </p:spPr>
        <p:txBody>
          <a:bodyPr wrap="square">
            <a:spAutoFit/>
          </a:bodyPr>
          <a:lstStyle/>
          <a:p>
            <a:pPr algn="ctr"/>
            <a:r>
              <a:rPr lang="am-ET" sz="9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አምኃ</a:t>
            </a:r>
            <a:endParaRPr lang="en-AE" sz="9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11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የስጦታ ጸሎት</a:t>
            </a:r>
            <a:endParaRPr lang="en-AE"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Salutation</a:t>
            </a:r>
            <a:endParaRPr lang="am-ET"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6">
            <a:extLst>
              <a:ext uri="{FF2B5EF4-FFF2-40B4-BE49-F238E27FC236}">
                <a16:creationId xmlns:a16="http://schemas.microsoft.com/office/drawing/2014/main" id="{A9337B7B-7F63-3CD0-0095-097689818BD8}"/>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242</a:t>
            </a:fld>
            <a:endParaRPr lang="en-US" dirty="0"/>
          </a:p>
        </p:txBody>
      </p:sp>
    </p:spTree>
    <p:extLst>
      <p:ext uri="{BB962C8B-B14F-4D97-AF65-F5344CB8AC3E}">
        <p14:creationId xmlns:p14="http://schemas.microsoft.com/office/powerpoint/2010/main" val="98816801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504844"/>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D56563-995C-49F2-1B36-1653C68FEE4F}"/>
              </a:ext>
            </a:extLst>
          </p:cNvPr>
          <p:cNvSpPr txBox="1"/>
          <p:nvPr/>
        </p:nvSpPr>
        <p:spPr>
          <a:xfrm>
            <a:off x="216418" y="170726"/>
            <a:ext cx="11686576" cy="7171194"/>
          </a:xfrm>
          <a:prstGeom prst="rect">
            <a:avLst/>
          </a:prstGeom>
          <a:noFill/>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 ዘለዓለም ዘለሐኮ ለሰብእ እንበለ ሙስና ሞተ ዘቦአ ቀዳሚ በቅን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 ሰይጣን አብጠልከ በምጽአቱ ለሕያው ወልድከ እግዚእነ</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 ወመድኃኒነ</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 ክርስቶስ።</a:t>
            </a:r>
          </a:p>
          <a:p>
            <a:pPr defTabSz="914436">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ገናና የምትሆን እግዚአብሔር ሆይ! ያለጥፋት ሰውን የፈጠርኸው አስቀድሞ በሰይጣን ቅን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የገባውን ሞት ሕያው በሚሆን ልጅህ በጌታችን መድኃኒታችን በኢየሱስ ክርስቶስ መምጣት አጠፋህ።</a:t>
            </a:r>
          </a:p>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great eternal, who did form man incorrupt, Thou did abolish death that came first through the envy of Satan, by the advent of Thy living Son our Lord, God, and Saviour Jesus Christ.</a:t>
            </a:r>
          </a:p>
        </p:txBody>
      </p:sp>
      <p:sp>
        <p:nvSpPr>
          <p:cNvPr id="5" name="Slide Number Placeholder 6">
            <a:extLst>
              <a:ext uri="{FF2B5EF4-FFF2-40B4-BE49-F238E27FC236}">
                <a16:creationId xmlns:a16="http://schemas.microsoft.com/office/drawing/2014/main" id="{3E4B2446-2ACA-3420-9764-2CB20880454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244</a:t>
            </a:fld>
            <a:endParaRPr lang="en-US" dirty="0"/>
          </a:p>
        </p:txBody>
      </p:sp>
    </p:spTree>
    <p:extLst>
      <p:ext uri="{BB962C8B-B14F-4D97-AF65-F5344CB8AC3E}">
        <p14:creationId xmlns:p14="http://schemas.microsoft.com/office/powerpoint/2010/main" val="241166099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6BBAC7-5725-088E-25EA-7102B4A3412D}"/>
              </a:ext>
            </a:extLst>
          </p:cNvPr>
          <p:cNvSpPr txBox="1"/>
          <p:nvPr/>
        </p:nvSpPr>
        <p:spPr>
          <a:xfrm>
            <a:off x="216418" y="17391"/>
            <a:ext cx="11686576" cy="7498463"/>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ወመላዕከ ኵላ ምድረ ሰላመከ እንተ እም ሰማያ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እንተ ባቲ ሠራዊተ ሰማያት ይሴብሑከ እንዘ ይብሉ ስብሐት ለእግዚአብሔር በሰማያት፤ ወሰላም በምድር ሥምረቱ ለሰብእ።</a:t>
            </a:r>
          </a:p>
          <a:p>
            <a:pPr defTabSz="914436">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የሰማይ ሠራዊት እንዲህ እያሉ አንተን ያመሰገኑባትን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ከሰማይ የተገኘች ሰላምን በምድር ሁሉ መላህ</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ለእግዚአብሔር ምስጋና ይገባል፤ በምድርም ሰላም የሰው ፈቃድ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Thou did fill all the earth with Thy peace which is from heaven wherein the armies of heaven glorify Thee saying: Glory to God in heaven and on earth peace, His goodwill toward men</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6">
            <a:extLst>
              <a:ext uri="{FF2B5EF4-FFF2-40B4-BE49-F238E27FC236}">
                <a16:creationId xmlns:a16="http://schemas.microsoft.com/office/drawing/2014/main" id="{D802AA75-F348-9071-960B-21F7ADD8996A}"/>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245</a:t>
            </a:fld>
            <a:endParaRPr lang="en-US" dirty="0"/>
          </a:p>
        </p:txBody>
      </p:sp>
    </p:spTree>
    <p:extLst>
      <p:ext uri="{BB962C8B-B14F-4D97-AF65-F5344CB8AC3E}">
        <p14:creationId xmlns:p14="http://schemas.microsoft.com/office/powerpoint/2010/main" val="358373147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
            <a:ext cx="11759164" cy="6309420"/>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ለእግዚአብሔር በሰማያት </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ወሰላም በምድር ሥምረቱ ለሰብእ</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ለእግዚአብሔር ምስጋና 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በምድርም ሰላም የሰው ፈቃድ።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to God in heaven and on earth peace, His goodwill toward men.</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C2FCEEDD-455B-53CF-3103-81FFE453D61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246</a:t>
            </a:fld>
            <a:endParaRPr lang="en-US" dirty="0"/>
          </a:p>
        </p:txBody>
      </p:sp>
    </p:spTree>
    <p:extLst>
      <p:ext uri="{BB962C8B-B14F-4D97-AF65-F5344CB8AC3E}">
        <p14:creationId xmlns:p14="http://schemas.microsoft.com/office/powerpoint/2010/main" val="3133690339"/>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439475"/>
            <a:ext cx="11759164" cy="6617196"/>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ሰላም ፍጽምት ወፍቅር ተአምኁ በበይናቲክሙ በአምኃ ቅድሳት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ፍጽምት ስለምትሆን ሰላምና ፍቅር ጸልዩ</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እርስ በርሳችሁ በተለየች ሰላምታ እጅ ተነሳሱ</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 perfect peace and love. Salute one another with a holy salutation.</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0CA93707-D08F-6DF5-4C4B-D7EAB8D28F42}"/>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247</a:t>
            </a:fld>
            <a:endParaRPr lang="en-US" dirty="0"/>
          </a:p>
        </p:txBody>
      </p:sp>
    </p:spTree>
    <p:extLst>
      <p:ext uri="{BB962C8B-B14F-4D97-AF65-F5344CB8AC3E}">
        <p14:creationId xmlns:p14="http://schemas.microsoft.com/office/powerpoint/2010/main" val="380491464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89978"/>
            <a:ext cx="11686576" cy="6771084"/>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አምላክነ ረስየነ ድልዋነ ከመ ንትአ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 በበይናቲነ በአምኃ ቅድሳት።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እርስ በርሳችን በተለየች ሰላምታ እጅ እንነሳሳ ዘንድ የበቃን አድርገን።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 our God, make us meet to salute one another with a holy salutation.</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76D77A4D-7C22-6A11-E9E5-C7049E95E92F}"/>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248</a:t>
            </a:fld>
            <a:endParaRPr lang="en-US" dirty="0"/>
          </a:p>
        </p:txBody>
      </p:sp>
    </p:spTree>
    <p:extLst>
      <p:ext uri="{BB962C8B-B14F-4D97-AF65-F5344CB8AC3E}">
        <p14:creationId xmlns:p14="http://schemas.microsoft.com/office/powerpoint/2010/main" val="27448875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65E956-E6A2-4BCE-9FFC-6419BD70BEBE}"/>
              </a:ext>
            </a:extLst>
          </p:cNvPr>
          <p:cNvSpPr/>
          <p:nvPr/>
        </p:nvSpPr>
        <p:spPr>
          <a:xfrm>
            <a:off x="216418" y="188142"/>
            <a:ext cx="11686576" cy="6755696"/>
          </a:xfrm>
          <a:prstGeom prst="rect">
            <a:avLst/>
          </a:prstGeom>
        </p:spPr>
        <p:txBody>
          <a:bodyPr wrap="square">
            <a:spAutoFit/>
          </a:bodyPr>
          <a:lstStyle/>
          <a:p>
            <a:pPr defTabSz="914436">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ወንትመጦ እንበለ ኩነኔ እምሀብትከ ቅድስት እንተ ይእቲ እንበለ ሞት ሰማያዊት በኢየሱስ ክርስቶስ እግዚእነ ዘቦቱ ለከ ምስሌሁ ወምስለ ቅዱስ መንፈስ ስብሐት ወእ</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ኂ</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ዝ ይእዜኒ ወዘልፈኒ ወለዓለመ ዓለም አሜን።</a:t>
            </a:r>
          </a:p>
          <a:p>
            <a:pPr defTabSz="914436">
              <a:defRPr/>
            </a:pPr>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ከምትሆን ስጦታህ ሳይፈረድብን እንቀበል፤ ይህችውም የማታልፍ ሰማያዊት ናት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በጌታችን በኢየሱስ ክርስቶስ በርሱ ያለ ክብር ጽንዕ ከርሱ ጋራ ከመንፈስ ቅዱስም ጋራ ለአንተ ይገባል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p>
          <a:p>
            <a:pPr defTabSz="914436">
              <a:defRPr/>
            </a:pP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to partake, without condemnation, of Thy holy immortal heavenly gift, through Jesus Christ our Lord: Through whom to Thee with Him and with the Holy Spirit be glory and dominion, both now and ever and unto the ages of ages. Amen.</a:t>
            </a:r>
          </a:p>
        </p:txBody>
      </p:sp>
      <p:sp>
        <p:nvSpPr>
          <p:cNvPr id="4" name="Slide Number Placeholder 6">
            <a:extLst>
              <a:ext uri="{FF2B5EF4-FFF2-40B4-BE49-F238E27FC236}">
                <a16:creationId xmlns:a16="http://schemas.microsoft.com/office/drawing/2014/main" id="{FB2A5D83-14D1-C998-7EC3-678426C9C970}"/>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249</a:t>
            </a:fld>
            <a:endParaRPr lang="en-US" dirty="0"/>
          </a:p>
        </p:txBody>
      </p:sp>
    </p:spTree>
    <p:extLst>
      <p:ext uri="{BB962C8B-B14F-4D97-AF65-F5344CB8AC3E}">
        <p14:creationId xmlns:p14="http://schemas.microsoft.com/office/powerpoint/2010/main" val="4145651011"/>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250</a:t>
            </a:fld>
            <a:endParaRPr lang="en-US"/>
          </a:p>
        </p:txBody>
      </p:sp>
      <p:sp>
        <p:nvSpPr>
          <p:cNvPr id="3" name="Rectangle 2"/>
          <p:cNvSpPr/>
          <p:nvPr/>
        </p:nvSpPr>
        <p:spPr>
          <a:xfrm>
            <a:off x="216418" y="23891"/>
            <a:ext cx="11686576" cy="6567311"/>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በገባበት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በዚህ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በመሠዊያህ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ልመናችንን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በእኛም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በወገኖቻችንም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ይቅርታህንና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ቸርነትህን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በአንድ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ልጅህ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ከሃሊነትም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ይገባሃልና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this thy Temple wherein our Lord Jesus Christ Hath entered, and send thy mercy and thy compassion upon us and upon thy people, though thy only begotten Son, for thin is the glory and power, world without end. Amen.</a:t>
            </a:r>
          </a:p>
        </p:txBody>
      </p:sp>
    </p:spTree>
    <p:extLst>
      <p:ext uri="{BB962C8B-B14F-4D97-AF65-F5344CB8AC3E}">
        <p14:creationId xmlns:p14="http://schemas.microsoft.com/office/powerpoint/2010/main" val="789133113"/>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861028"/>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4691" y="65061"/>
            <a:ext cx="11956473" cy="7109639"/>
          </a:xfrm>
          <a:prstGeom prst="rect">
            <a:avLst/>
          </a:prstGeom>
        </p:spPr>
        <p:txBody>
          <a:bodyPr wrap="square">
            <a:spAutoFit/>
          </a:bodyPr>
          <a:lstStyle/>
          <a:p>
            <a:pPr>
              <a:defRPr/>
            </a:pP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ኰ</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ቴተ </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ቍ</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ርባን ዘእግዝእትነ ማርያም ድንግል ወላዲተ አምላክ ዘደረሰ </a:t>
            </a:r>
            <a:r>
              <a:rPr lang="en-US" sz="32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ላቲ</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በመንፈስ ቅዱስ አባ ሕርያቆስ ኤጲስ ቆጶስ ዘሀገረ ብ</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ንሳ </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ሎታ ወበረከታ ወምሕረተ ፍቁር ወልዳ የ</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ምስለ ርእሰ ሊቃነ ጳጳሳ</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አባ ማ</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ያስ ወምስለ </a:t>
            </a:r>
            <a:r>
              <a:rPr lang="en-US" sz="32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ብፁዕ</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ሊቀ ጳጳስነ አባ ድሜጥሮስ ወምስለ </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ልነ ሕዝበ ክርስቲያን ወይዕቀባ ለሀገሪትነ ኢትዮጵያ ለዓለመ ዓለም አሜን።</a:t>
            </a:r>
          </a:p>
          <a:p>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የብ</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ንሳ ኤጲስ</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ቆጶስ አባ ሕርያቆስ አምላክን ስለወለደች ስለ እመቤታችን ድንግል ማርያም በመንፈስ ቅዱስ የደረሰው የቍርባን ምስጋና ይህ ነው፤ ልመናዋ</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በረከትዋ ከጳጳሳቱ አለቃ... እና ከጳጳሳችን... ከሁላችንም ጋራ ይሁን፤ አገራችን ኢትዮጵያንም ይጠብቃት ለዘለዓለሙ አሜን።</a:t>
            </a:r>
          </a:p>
          <a:p>
            <a:endParaRPr lang="en-AE" sz="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anaphora of Our Lady, the Virgin Mary, mother of God, which Abba </a:t>
            </a:r>
            <a:r>
              <a:rPr lang="en-AE" sz="2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Heryacos</a:t>
            </a:r>
            <a:r>
              <a:rPr lang="en-AE"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Bishop of the Province of </a:t>
            </a:r>
            <a:r>
              <a:rPr lang="en-AE" sz="2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Behnesa</a:t>
            </a:r>
            <a:r>
              <a:rPr lang="en-AE"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Composed through the Holy Spirit. May her prayer, her blessing and the mercy of her beloved Son be with our Patriarch, our Archbishop, with all Christian people and our country Ethiopia, world without end. Amen.</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6">
            <a:extLst>
              <a:ext uri="{FF2B5EF4-FFF2-40B4-BE49-F238E27FC236}">
                <a16:creationId xmlns:a16="http://schemas.microsoft.com/office/drawing/2014/main" id="{F92E11DF-DDD7-E1BB-C1A3-C367F836B9B9}"/>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5FD450-81D4-4709-8A82-AEB20659DD6C}" type="slidenum">
              <a:rPr lang="en-US" smtClean="0"/>
              <a:pPr/>
              <a:t>252</a:t>
            </a:fld>
            <a:endParaRPr lang="en-US" dirty="0"/>
          </a:p>
        </p:txBody>
      </p:sp>
    </p:spTree>
    <p:extLst>
      <p:ext uri="{BB962C8B-B14F-4D97-AF65-F5344CB8AC3E}">
        <p14:creationId xmlns:p14="http://schemas.microsoft.com/office/powerpoint/2010/main" val="4165304620"/>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0139" y="96426"/>
            <a:ext cx="11806989" cy="6617196"/>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 </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000" dirty="0">
                <a:solidFill>
                  <a:srgbClr val="00B0F0"/>
                </a:solidFill>
                <a:latin typeface="Arial" panose="020B0604020202020204" pitchFamily="34"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all.</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1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000" dirty="0">
                <a:solidFill>
                  <a:srgbClr val="00B0F0"/>
                </a:solidFill>
                <a:latin typeface="Arial" panose="020B0604020202020204" pitchFamily="34"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036961192"/>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2545" y="0"/>
            <a:ext cx="11210355" cy="6894195"/>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አእ</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ትዎ</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ለአምላክነ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አምላካችንን አመስግኑት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ርቱዕ ይደሉ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 ነው 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3251444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2345"/>
            <a:ext cx="11526982" cy="6771084"/>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አልዕሉ አልባቢክሙ </a:t>
            </a: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ናችሁን ከፍ ከፍ አድርጉ</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Lift up your hearts.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ብነ ኀበ እግዚአብሔር አምላክነ</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በአምላካችን በእግዚአብሔር ዘንድ አለን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lifted them up unto </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2"/>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our God.</a:t>
            </a:r>
          </a:p>
        </p:txBody>
      </p:sp>
    </p:spTree>
    <p:extLst>
      <p:ext uri="{BB962C8B-B14F-4D97-AF65-F5344CB8AC3E}">
        <p14:creationId xmlns:p14="http://schemas.microsoft.com/office/powerpoint/2010/main" val="2611958785"/>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20992" y="1"/>
            <a:ext cx="60195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090" y="332510"/>
            <a:ext cx="5527965" cy="6179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6040583" y="-6927"/>
            <a:ext cx="615141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680" y="471055"/>
            <a:ext cx="5659793" cy="6040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996656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CDA305-281F-AC71-8813-E90970FEF340}"/>
              </a:ext>
            </a:extLst>
          </p:cNvPr>
          <p:cNvSpPr>
            <a:spLocks noGrp="1"/>
          </p:cNvSpPr>
          <p:nvPr>
            <p:ph type="sldNum" sz="quarter" idx="12"/>
          </p:nvPr>
        </p:nvSpPr>
        <p:spPr/>
        <p:txBody>
          <a:bodyPr/>
          <a:lstStyle/>
          <a:p>
            <a:fld id="{699901B4-B23A-4C08-AC45-D9E49F2C10AE}" type="slidenum">
              <a:rPr lang="en-US" smtClean="0"/>
              <a:t>257</a:t>
            </a:fld>
            <a:endParaRPr lang="en-US"/>
          </a:p>
        </p:txBody>
      </p:sp>
      <p:sp>
        <p:nvSpPr>
          <p:cNvPr id="3" name="TextBox 2">
            <a:extLst>
              <a:ext uri="{FF2B5EF4-FFF2-40B4-BE49-F238E27FC236}">
                <a16:creationId xmlns:a16="http://schemas.microsoft.com/office/drawing/2014/main" id="{05C27544-5907-DB66-A6E1-6D52AA6191D3}"/>
              </a:ext>
            </a:extLst>
          </p:cNvPr>
          <p:cNvSpPr txBox="1"/>
          <p:nvPr/>
        </p:nvSpPr>
        <p:spPr>
          <a:xfrm>
            <a:off x="103910" y="5053866"/>
            <a:ext cx="12039599" cy="1754326"/>
          </a:xfrm>
          <a:prstGeom prst="rect">
            <a:avLst/>
          </a:prstGeom>
          <a:noFill/>
        </p:spPr>
        <p:txBody>
          <a:bodyPr wrap="square" rtlCol="0">
            <a:spAutoFit/>
          </a:bodyPr>
          <a:lstStyle/>
          <a:p>
            <a:pPr marL="12700" marR="1101090">
              <a:spcBef>
                <a:spcPts val="1985"/>
              </a:spcBef>
              <a:tabLst>
                <a:tab pos="793750" algn="l"/>
                <a:tab pos="2361565" algn="l"/>
                <a:tab pos="4279900" algn="l"/>
                <a:tab pos="4304030" algn="l"/>
                <a:tab pos="6317615" algn="l"/>
                <a:tab pos="7098665" algn="l"/>
                <a:tab pos="8997950"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heart exclaims a</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good</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deliberation, my heart pours forth a worthy concept, my heart gushes a  noble oracle.</a:t>
            </a:r>
          </a:p>
        </p:txBody>
      </p:sp>
      <p:sp>
        <p:nvSpPr>
          <p:cNvPr id="4" name="TextBox 3">
            <a:extLst>
              <a:ext uri="{FF2B5EF4-FFF2-40B4-BE49-F238E27FC236}">
                <a16:creationId xmlns:a16="http://schemas.microsoft.com/office/drawing/2014/main" id="{309CA8D9-43E4-DF35-1F66-77E4ACEBE6D5}"/>
              </a:ext>
            </a:extLst>
          </p:cNvPr>
          <p:cNvSpPr txBox="1"/>
          <p:nvPr/>
        </p:nvSpPr>
        <p:spPr>
          <a:xfrm>
            <a:off x="124691" y="2694706"/>
            <a:ext cx="11942618" cy="2554545"/>
          </a:xfrm>
          <a:prstGeom prst="rect">
            <a:avLst/>
          </a:prstGeom>
          <a:noFill/>
        </p:spPr>
        <p:txBody>
          <a:bodyPr wrap="square" rtlCol="0">
            <a:spAutoFit/>
          </a:bodyPr>
          <a:lstStyle/>
          <a:p>
            <a:pPr algn="l"/>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ናዬ በጎ ነገርን አወጣ፤ 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ናዬ በጎ ነገርን አወጣ፤ 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ናዬ በጎ ነገርን አወጣ፤ እኔም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የማርያምን ቅዳሴ እናገራለሁ</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በማብዛት አይደለም በማሳነስ ነው እንጂ።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37ADF208-AB97-65DF-9C65-6056F7F72514}"/>
              </a:ext>
            </a:extLst>
          </p:cNvPr>
          <p:cNvSpPr txBox="1"/>
          <p:nvPr/>
        </p:nvSpPr>
        <p:spPr>
          <a:xfrm>
            <a:off x="3077794" y="35381"/>
            <a:ext cx="4607168" cy="769441"/>
          </a:xfrm>
          <a:prstGeom prst="rect">
            <a:avLst/>
          </a:prstGeom>
          <a:noFill/>
        </p:spPr>
        <p:txBody>
          <a:bodyPr wrap="square">
            <a:spAutoFit/>
          </a:bodyPr>
          <a:lstStyle/>
          <a:p>
            <a:pPr>
              <a:defRPr/>
            </a:pPr>
            <a:r>
              <a:rPr lang="am-ET" sz="4400" b="1" u="sng">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D6215A12-47C9-95B5-C548-C5441C539122}"/>
              </a:ext>
            </a:extLst>
          </p:cNvPr>
          <p:cNvSpPr txBox="1"/>
          <p:nvPr/>
        </p:nvSpPr>
        <p:spPr>
          <a:xfrm>
            <a:off x="152401" y="663728"/>
            <a:ext cx="11942618" cy="2123658"/>
          </a:xfrm>
          <a:prstGeom prst="rect">
            <a:avLst/>
          </a:prstGeom>
          <a:noFill/>
        </p:spPr>
        <p:txBody>
          <a:bodyPr wrap="square" rtlCol="0">
            <a:spAutoFit/>
          </a:bodyPr>
          <a:lstStyle/>
          <a:p>
            <a:pPr algn="l"/>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ጐሥዐ ልብየ ቃለ ሠናየ ጐሥዐ ልብየ ቃለ ሠናየ ጐሥዐ ልብየ ቃለ ሠናየ ወአነ አየድዕ ቅዳሴሃ ለማርያም አኮ በአብዝኆ አላ በአውሕዶ።</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39359360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221671" y="184053"/>
            <a:ext cx="11859491" cy="3046988"/>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እኔም የድንግልን ውዳሴ እናገራለሁ</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መዘንጋት ባለበት ቃል በማስረዘም አይደለም</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በማሳጠር ነው እንጂ</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እኔም የድንግልን ገናንነትዋን እናገራለሁ።</a:t>
            </a:r>
          </a:p>
        </p:txBody>
      </p:sp>
      <p:sp>
        <p:nvSpPr>
          <p:cNvPr id="4" name="TextBox 3">
            <a:extLst>
              <a:ext uri="{FF2B5EF4-FFF2-40B4-BE49-F238E27FC236}">
                <a16:creationId xmlns:a16="http://schemas.microsoft.com/office/drawing/2014/main" id="{A638E4ED-9635-25C1-DF7D-0B9D26204D46}"/>
              </a:ext>
            </a:extLst>
          </p:cNvPr>
          <p:cNvSpPr txBox="1"/>
          <p:nvPr/>
        </p:nvSpPr>
        <p:spPr>
          <a:xfrm>
            <a:off x="110834" y="3072348"/>
            <a:ext cx="11970328" cy="3785652"/>
          </a:xfrm>
          <a:prstGeom prst="rect">
            <a:avLst/>
          </a:prstGeom>
          <a:noFill/>
        </p:spPr>
        <p:txBody>
          <a:bodyPr wrap="square">
            <a:spAutoFit/>
          </a:bodyPr>
          <a:lstStyle/>
          <a:p>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I speak of the Anaphora of Mary, not at length but briefly. And I speak the praise of the virgin, not in many words, which would be forgotten, but in few. And I speak of the exaltation of the virgin</a:t>
            </a:r>
            <a:r>
              <a:rPr lang="en-US" sz="40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264245132"/>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52400" y="133097"/>
            <a:ext cx="11887200" cy="3493264"/>
          </a:xfrm>
          <a:prstGeom prst="rect">
            <a:avLst/>
          </a:prstGeom>
        </p:spPr>
        <p:txBody>
          <a:bodyPr wrap="square">
            <a:spAutoFit/>
          </a:bodyPr>
          <a:lstStyle/>
          <a:p>
            <a:pPr>
              <a:defRPr/>
            </a:pPr>
            <a:endParaRPr lang="en-AE" sz="5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ዛሬ በዚህች ቀን በፍቅርና በት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ትና ግሩም በሚሆን በዚህ ምስጢር ፊት እቆማለሁ</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በዚህም ማዕድና ቁርባን ፊት</a:t>
            </a:r>
          </a:p>
        </p:txBody>
      </p:sp>
      <p:sp>
        <p:nvSpPr>
          <p:cNvPr id="3" name="Rectangle 2">
            <a:extLst>
              <a:ext uri="{FF2B5EF4-FFF2-40B4-BE49-F238E27FC236}">
                <a16:creationId xmlns:a16="http://schemas.microsoft.com/office/drawing/2014/main" id="{32DC1881-F692-80EB-5C79-E9BC6704154B}"/>
              </a:ext>
            </a:extLst>
          </p:cNvPr>
          <p:cNvSpPr/>
          <p:nvPr/>
        </p:nvSpPr>
        <p:spPr>
          <a:xfrm>
            <a:off x="207817" y="3678394"/>
            <a:ext cx="11633422" cy="2308324"/>
          </a:xfrm>
          <a:prstGeom prst="rect">
            <a:avLst/>
          </a:prstGeom>
        </p:spPr>
        <p:txBody>
          <a:bodyPr wrap="square">
            <a:spAutoFit/>
          </a:bodyPr>
          <a:lstStyle/>
          <a:p>
            <a:pPr>
              <a:defRPr/>
            </a:pPr>
            <a:r>
              <a:rPr lang="en-US" sz="4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today I stand, this very day, in humility and love before this mighty mystery and before this table and offering.</a:t>
            </a:r>
            <a:endParaRPr lang="am-ET" sz="4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70637540"/>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52400" y="76201"/>
            <a:ext cx="11887200" cy="347787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መንፈሳቸውን ያረከሱ ሰዎች ከርሱ ሊቀምሱ የማይቻላቸው በእውነት ቁርባን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በበግ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በጊደርና በላም ደም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እንደነበረው እንደ ቀደሙት አባቶች መሥዋዕት አይደለም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እሳት ነው እንጂ</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Rectangle 2">
            <a:extLst>
              <a:ext uri="{FF2B5EF4-FFF2-40B4-BE49-F238E27FC236}">
                <a16:creationId xmlns:a16="http://schemas.microsoft.com/office/drawing/2014/main" id="{A88B2C62-CFDC-C02C-A02E-F0D80CA58E1A}"/>
              </a:ext>
            </a:extLst>
          </p:cNvPr>
          <p:cNvSpPr/>
          <p:nvPr/>
        </p:nvSpPr>
        <p:spPr>
          <a:xfrm>
            <a:off x="152400" y="3554076"/>
            <a:ext cx="11887200" cy="2862322"/>
          </a:xfrm>
          <a:prstGeom prst="rect">
            <a:avLst/>
          </a:prstGeom>
        </p:spPr>
        <p:txBody>
          <a:bodyPr wrap="square">
            <a:spAutoFit/>
          </a:bodyPr>
          <a:lstStyle/>
          <a:p>
            <a:pPr>
              <a:defRPr/>
            </a:pP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Truly this is the offering which those whose spirits are defiled cannot taste. It is not like the sacrifice of the fore-fathers which depended upon the blood of sheep and oxen and cows, but it is fire.</a:t>
            </a:r>
            <a:endParaRPr lang="am-ET"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9485718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C7F456-D624-C38D-81A4-5B4FBC1408C6}"/>
              </a:ext>
            </a:extLst>
          </p:cNvPr>
          <p:cNvSpPr>
            <a:spLocks noGrp="1"/>
          </p:cNvSpPr>
          <p:nvPr>
            <p:ph type="sldNum" sz="quarter" idx="12"/>
          </p:nvPr>
        </p:nvSpPr>
        <p:spPr/>
        <p:txBody>
          <a:bodyPr/>
          <a:lstStyle/>
          <a:p>
            <a:fld id="{699901B4-B23A-4C08-AC45-D9E49F2C10AE}" type="slidenum">
              <a:rPr lang="en-US" smtClean="0"/>
              <a:t>261</a:t>
            </a:fld>
            <a:endParaRPr lang="en-US"/>
          </a:p>
        </p:txBody>
      </p:sp>
      <p:sp>
        <p:nvSpPr>
          <p:cNvPr id="4" name="TextBox 3">
            <a:extLst>
              <a:ext uri="{FF2B5EF4-FFF2-40B4-BE49-F238E27FC236}">
                <a16:creationId xmlns:a16="http://schemas.microsoft.com/office/drawing/2014/main" id="{331B9050-11B5-FB08-E602-3B62B5D1C680}"/>
              </a:ext>
            </a:extLst>
          </p:cNvPr>
          <p:cNvSpPr txBox="1"/>
          <p:nvPr/>
        </p:nvSpPr>
        <p:spPr>
          <a:xfrm>
            <a:off x="138545" y="89199"/>
            <a:ext cx="11928764" cy="3477875"/>
          </a:xfrm>
          <a:prstGeom prst="rect">
            <a:avLst/>
          </a:prstGeom>
          <a:noFill/>
        </p:spPr>
        <p:txBody>
          <a:bodyPr wrap="square">
            <a:spAutoFit/>
          </a:bodyPr>
          <a:lstStyle/>
          <a:p>
            <a:pPr>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ፈቃዱን ለሚሰሩ 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ናቸውን ላቀኑ ሰዎች የሚያድን እሳት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ስሙን ለሚክዱ ለ</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መፀኞች ሰዎች የሚባላ እሳት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እሳታውያን የሚሆኑ ሱራፌልና ኪሩቤል ሊነኩት የማይቻላቸው በእውነት እሳት ነው።</a:t>
            </a:r>
          </a:p>
        </p:txBody>
      </p:sp>
      <p:sp>
        <p:nvSpPr>
          <p:cNvPr id="5" name="TextBox 4">
            <a:extLst>
              <a:ext uri="{FF2B5EF4-FFF2-40B4-BE49-F238E27FC236}">
                <a16:creationId xmlns:a16="http://schemas.microsoft.com/office/drawing/2014/main" id="{4A8BE09E-8AC9-3A7E-A359-25C6C564E5A8}"/>
              </a:ext>
            </a:extLst>
          </p:cNvPr>
          <p:cNvSpPr txBox="1"/>
          <p:nvPr/>
        </p:nvSpPr>
        <p:spPr>
          <a:xfrm>
            <a:off x="33770" y="3302669"/>
            <a:ext cx="12243955" cy="3785652"/>
          </a:xfrm>
          <a:prstGeom prst="rect">
            <a:avLst/>
          </a:prstGeom>
          <a:noFill/>
        </p:spPr>
        <p:txBody>
          <a:bodyPr wrap="square">
            <a:spAutoFit/>
          </a:bodyPr>
          <a:lstStyle/>
          <a:p>
            <a:pPr>
              <a:defRPr/>
            </a:pP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fire, giver of life to the upright in heart who fulfil His will. It is a consuming fire to the unrighteous who deny his name. Truly it is fire which the fire robed Cherubim and Seraphim, who are the flame of fire, cannot touch.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62522895"/>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83124" y="78619"/>
            <a:ext cx="11998039" cy="4339650"/>
          </a:xfrm>
          <a:prstGeom prst="rect">
            <a:avLst/>
          </a:prstGeom>
        </p:spPr>
        <p:txBody>
          <a:bodyPr wrap="square">
            <a:spAutoFit/>
          </a:bodyPr>
          <a:lstStyle/>
          <a:p>
            <a:r>
              <a:rPr lang="am-ET"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rPr>
              <a:t>ኦ ማርያም በእንተዝ ናፈቅረኪ ወናዐብየኪ እስመ</a:t>
            </a:r>
            <a:r>
              <a:rPr lang="en-US"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rPr>
              <a:t> </a:t>
            </a:r>
            <a:r>
              <a:rPr lang="am-ET"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rPr>
              <a:t>ወለድኪ ለነ መብልዐ ጽድቅ ዘበአማን ወስቴ ሕይወት ዘበአማን።</a:t>
            </a:r>
            <a:endParaRPr lang="en-US"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ስለዚህ እንወድሻለን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ከፍ ከፍም እናደርግሻለን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እውነተኛ 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ድቅ መብልንና እውነተኛ የሕይወት መጠጥን ወልደሽልናልና።</a:t>
            </a:r>
            <a:endParaRPr lang="am-ET" sz="4400" b="1" dirty="0">
              <a:solidFill>
                <a:srgbClr val="FFFF00"/>
              </a:solidFill>
              <a:latin typeface="Arial" panose="020B0604020202020204" pitchFamily="34" charset="0"/>
            </a:endParaRPr>
          </a:p>
        </p:txBody>
      </p:sp>
      <p:sp>
        <p:nvSpPr>
          <p:cNvPr id="3" name="Rectangle 2">
            <a:extLst>
              <a:ext uri="{FF2B5EF4-FFF2-40B4-BE49-F238E27FC236}">
                <a16:creationId xmlns:a16="http://schemas.microsoft.com/office/drawing/2014/main" id="{29C48CF2-E81C-8775-70FB-F9BEB23750D9}"/>
              </a:ext>
            </a:extLst>
          </p:cNvPr>
          <p:cNvSpPr/>
          <p:nvPr/>
        </p:nvSpPr>
        <p:spPr>
          <a:xfrm>
            <a:off x="83124" y="4418269"/>
            <a:ext cx="11669925" cy="1938992"/>
          </a:xfrm>
          <a:prstGeom prst="rect">
            <a:avLst/>
          </a:prstGeom>
        </p:spPr>
        <p:txBody>
          <a:bodyPr wrap="square">
            <a:spAutoFit/>
          </a:bodyPr>
          <a:lstStyle/>
          <a:p>
            <a:pPr>
              <a:defRPr/>
            </a:pP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Mary, for this we love and exalt you, because</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a:t>
            </a:r>
            <a:r>
              <a:rPr lang="en-US" sz="2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did</a:t>
            </a:r>
            <a:r>
              <a:rPr lang="en-US" sz="2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bear</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US" sz="2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US" sz="2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2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true</a:t>
            </a:r>
            <a:r>
              <a:rPr lang="en-US" sz="2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Food of righteousness and the Drink of life.</a:t>
            </a:r>
            <a:endParaRPr lang="am-ET"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36166118"/>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52400" y="99293"/>
            <a:ext cx="11928764" cy="3662541"/>
          </a:xfrm>
          <a:prstGeom prst="rect">
            <a:avLst/>
          </a:prstGeom>
        </p:spPr>
        <p:txBody>
          <a:bodyPr wrap="square">
            <a:spAutoFit/>
          </a:bodyPr>
          <a:lstStyle/>
          <a:p>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ተከታይ የሆናችሁ በአንብሮተ እድ የተሾማችሁ አባቶች ሆይ</a:t>
            </a:r>
            <a:r>
              <a:rPr lang="am-ET" sz="3200" b="1" dirty="0">
                <a:latin typeface="Ebrima"/>
                <a:ea typeface="Ebrima"/>
                <a:cs typeface="Ebrima"/>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ከእግዚአብሔር ዘንድ ለእኛ የምታማልዱ እናንተን ተቀብለናችኋል እኮን</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ከእግዚአብሔር ዘንድ ለ</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ኛ የሚያማልዱ እነዚህንም ሁለቱን የጳጳሳት አለቆች በዘመናችን ተቀብለናቸዋል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የታላቂቱን </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ገር የኢትዮጵያን </a:t>
            </a:r>
            <a:r>
              <a:rPr lang="en-US" sz="32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ፓትርያርክ</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አባ ማ</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ያስ</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በአባቶቻችንም </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ገር ከተማ ላይ </a:t>
            </a:r>
            <a:r>
              <a:rPr lang="en-US" sz="32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የተሾሙትን</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አባ ድሜጥሮስ</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p>
          <a:p>
            <a:endPar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Rectangle 2">
            <a:extLst>
              <a:ext uri="{FF2B5EF4-FFF2-40B4-BE49-F238E27FC236}">
                <a16:creationId xmlns:a16="http://schemas.microsoft.com/office/drawing/2014/main" id="{34776514-F609-B118-3ED8-5FD04C4A1A06}"/>
              </a:ext>
            </a:extLst>
          </p:cNvPr>
          <p:cNvSpPr/>
          <p:nvPr/>
        </p:nvSpPr>
        <p:spPr>
          <a:xfrm>
            <a:off x="152400" y="2980199"/>
            <a:ext cx="11555790" cy="3046988"/>
          </a:xfrm>
          <a:prstGeom prst="rect">
            <a:avLst/>
          </a:prstGeom>
        </p:spPr>
        <p:txBody>
          <a:bodyPr wrap="square">
            <a:spAutoFit/>
          </a:bodyPr>
          <a:lstStyle/>
          <a:p>
            <a:pPr>
              <a:defRPr/>
            </a:pP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our fathers, consecrated by the laying on of hands, who are the successors of the apostles, we have taken you for intercessors to wards God, and we have taken for intercessors between us and God during our days those two: The Patriarch of the great Nation of Ethiopia Abba…, and the blessed Archbishop, Abba…, the Primate of the country of our fathers.</a:t>
            </a:r>
            <a:endParaRPr lang="am-ET"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49694146"/>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96982" y="131616"/>
            <a:ext cx="11984182" cy="5124480"/>
          </a:xfrm>
          <a:prstGeom prst="rect">
            <a:avLst/>
          </a:prstGeom>
        </p:spPr>
        <p:txBody>
          <a:bodyPr wrap="square">
            <a:spAutoFit/>
          </a:bodyPr>
          <a:lstStyle/>
          <a:p>
            <a:pPr>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rPr>
              <a:t>በእንተ ብፅዕት ወፍሥ</a:t>
            </a:r>
            <a:r>
              <a:rPr lang="en-US"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rPr>
              <a:t>ሕ</a:t>
            </a:r>
            <a:r>
              <a:rPr lang="am-ET"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rPr>
              <a:t>ት ወስብሕት </a:t>
            </a:r>
            <a:r>
              <a:rPr lang="en-US" sz="4800" b="1" dirty="0" err="1">
                <a:solidFill>
                  <a:prstClr val="white"/>
                </a:solidFill>
                <a:latin typeface="Abyssinica SIL" panose="02000000000000000000" pitchFamily="2" charset="0"/>
                <a:ea typeface="Abyssinica SIL" panose="02000000000000000000" pitchFamily="2" charset="0"/>
                <a:cs typeface="Abyssinica SIL" panose="02000000000000000000" pitchFamily="2" charset="0"/>
              </a:rPr>
              <a:t>በኵ</a:t>
            </a:r>
            <a:r>
              <a:rPr lang="am-ET"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rPr>
              <a:t>ሉ ቡርክት ወን</a:t>
            </a:r>
            <a:r>
              <a:rPr lang="en-US"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rPr>
              <a:t>ጽ</a:t>
            </a:r>
            <a:r>
              <a:rPr lang="am-ET"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rPr>
              <a:t>ሕት እግዚእትነ ወላዲተ አምላክ ማርያም ድንግል።</a:t>
            </a:r>
            <a:endParaRPr lang="en-US" sz="48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endParaRPr>
          </a:p>
          <a:p>
            <a:endParaRPr lang="am-ET" sz="400" b="1" dirty="0">
              <a:solidFill>
                <a:prstClr val="white"/>
              </a:solidFill>
              <a:latin typeface="Abyssinica SIL" panose="02000000000000000000" pitchFamily="2" charset="0"/>
              <a:ea typeface="Abyssinica SIL" panose="02000000000000000000" pitchFamily="2" charset="0"/>
              <a:cs typeface="Abyssinica SIL"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ብፅዕትና ፍሥሕት በሁሉ ዘንድ የተመሰገነች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ቡርክትና ንጽሕት ስለሆነች ስለ አምላክ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እመቤታችን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4682BE2C-4912-6EE6-8C20-6EA5DE84E0D1}"/>
              </a:ext>
            </a:extLst>
          </p:cNvPr>
          <p:cNvSpPr txBox="1"/>
          <p:nvPr/>
        </p:nvSpPr>
        <p:spPr>
          <a:xfrm>
            <a:off x="13852" y="5104664"/>
            <a:ext cx="12288982" cy="1754326"/>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sake of the blessed, happy, prosperous, holy and pure Virgin Mary, our Lady, parent of God, glorified by all.</a:t>
            </a:r>
          </a:p>
        </p:txBody>
      </p:sp>
    </p:spTree>
    <p:extLst>
      <p:ext uri="{BB962C8B-B14F-4D97-AF65-F5344CB8AC3E}">
        <p14:creationId xmlns:p14="http://schemas.microsoft.com/office/powerpoint/2010/main" val="3292318656"/>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891E04-0B1E-4FC5-19E2-9B78B65140A3}"/>
              </a:ext>
            </a:extLst>
          </p:cNvPr>
          <p:cNvSpPr>
            <a:spLocks noGrp="1"/>
          </p:cNvSpPr>
          <p:nvPr>
            <p:ph type="sldNum" sz="quarter" idx="12"/>
          </p:nvPr>
        </p:nvSpPr>
        <p:spPr>
          <a:xfrm>
            <a:off x="8077200" y="6248401"/>
            <a:ext cx="2057400" cy="365125"/>
          </a:xfrm>
          <a:prstGeom prst="rect">
            <a:avLst/>
          </a:prstGeom>
        </p:spPr>
        <p:txBody>
          <a:bodyPr/>
          <a:lstStyle/>
          <a:p>
            <a:fld id="{D1A93F9C-F3AE-4C08-8BCA-376713F07AA1}" type="slidenum">
              <a:rPr lang="en-US" smtClean="0"/>
              <a:pPr/>
              <a:t>265</a:t>
            </a:fld>
            <a:endParaRPr lang="en-US" dirty="0"/>
          </a:p>
        </p:txBody>
      </p:sp>
      <p:sp>
        <p:nvSpPr>
          <p:cNvPr id="9" name="Title 2">
            <a:extLst>
              <a:ext uri="{FF2B5EF4-FFF2-40B4-BE49-F238E27FC236}">
                <a16:creationId xmlns:a16="http://schemas.microsoft.com/office/drawing/2014/main" id="{6CBB1F97-9853-E467-3EC6-B40550C64667}"/>
              </a:ext>
            </a:extLst>
          </p:cNvPr>
          <p:cNvSpPr txBox="1">
            <a:spLocks/>
          </p:cNvSpPr>
          <p:nvPr/>
        </p:nvSpPr>
        <p:spPr>
          <a:xfrm>
            <a:off x="1600258" y="1484419"/>
            <a:ext cx="8869622" cy="96680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1"/>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ቡራኬ</a:t>
            </a:r>
            <a:endParaRPr lang="am-ET" sz="1600" b="1" dirty="0"/>
          </a:p>
        </p:txBody>
      </p:sp>
      <p:sp>
        <p:nvSpPr>
          <p:cNvPr id="10" name="Rectangle 9">
            <a:extLst>
              <a:ext uri="{FF2B5EF4-FFF2-40B4-BE49-F238E27FC236}">
                <a16:creationId xmlns:a16="http://schemas.microsoft.com/office/drawing/2014/main" id="{F51B9733-70FF-B92B-612B-474C8D93722D}"/>
              </a:ext>
            </a:extLst>
          </p:cNvPr>
          <p:cNvSpPr/>
          <p:nvPr/>
        </p:nvSpPr>
        <p:spPr>
          <a:xfrm>
            <a:off x="735705" y="2761847"/>
            <a:ext cx="10598728" cy="1938992"/>
          </a:xfrm>
          <a:prstGeom prst="rect">
            <a:avLst/>
          </a:prstGeom>
        </p:spPr>
        <p:txBody>
          <a:bodyPr wrap="square">
            <a:spAutoFit/>
          </a:bodyPr>
          <a:lstStyle/>
          <a:p>
            <a:pPr algn="ctr"/>
            <a:r>
              <a:rPr lang="en-US" sz="6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a:t>
            </a:r>
            <a:r>
              <a:rPr lang="en-AE" sz="6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rayer of Benediction  </a:t>
            </a:r>
            <a:endParaRPr lang="am-ET" sz="6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0185035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80371"/>
            <a:ext cx="11887200" cy="6555641"/>
          </a:xfrm>
          <a:prstGeom prst="rect">
            <a:avLst/>
          </a:prstGeom>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ንፍቀ ካህን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Assistant Priest</a:t>
            </a:r>
          </a:p>
          <a:p>
            <a:endParaRPr lang="am-ET"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አብ ወወልድ ወመንፈስ ቅዱስ ባርክ ዲበ ሕዝብከ ፍቁራን ክርስቶሳውያን በበረከተ ሰማያውያን ወምድራውያን</a:t>
            </a:r>
          </a:p>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የምትሆን አብ ወልድ መንፈስ ቅዱስ ሆይ፣ የሚፋቀሩ የክርስቶስ ወገኖች የሚሆኑ ሕዝብህን በሰማያውያንና በምድራውያን በረከት ባርክ፤</a:t>
            </a:r>
          </a:p>
          <a:p>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 Holy Trinity, Father and Son and Holy Spirit, bless Your people Christians beloved, with blessings heavenly and earthly.</a:t>
            </a:r>
          </a:p>
        </p:txBody>
      </p:sp>
    </p:spTree>
    <p:extLst>
      <p:ext uri="{BB962C8B-B14F-4D97-AF65-F5344CB8AC3E}">
        <p14:creationId xmlns:p14="http://schemas.microsoft.com/office/powerpoint/2010/main" val="420986812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6" y="104424"/>
            <a:ext cx="11928764" cy="6586418"/>
          </a:xfrm>
          <a:prstGeom prst="rect">
            <a:avLst/>
          </a:prstGeom>
        </p:spPr>
        <p:txBody>
          <a:bodyPr wrap="square">
            <a:spAutoFit/>
          </a:bodyPr>
          <a:lstStyle/>
          <a:p>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ወፈኑ ላዕሌነ ጸጋ መንፈስ ቅዱስ ወረሲ ኀዋኅወ ቤተ ክርስቲያንከ ቅድስት ርኅዋተ ለነ በምሕረት ወአሚን፤ ወፈጽም ለነ አሚነ ሥላሴከ ቅድስት እስከ ደኃሪት እስትንፋስ</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በእኛ ላይም የመንፈስ ቅዱስን ጸጋ ላክ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የቅድስት ቤተ ክርስቲያንህንም ደጆች በምሕረትና በሃይማኖት እንዲከፈቱ አድርግልን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መጨረሻዪቱ ሕቅታም ድረስ ልዩ ሦስትነትህን ማመንን ፈጽምልን፤</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send upon us the grace of the Holy Spirit and make the doors of Your Holy Church open unto us in mercy and in faith; and perfect unto us the faith of your Holy Trinity unto our latest breath. </a:t>
            </a:r>
          </a:p>
        </p:txBody>
      </p:sp>
    </p:spTree>
    <p:extLst>
      <p:ext uri="{BB962C8B-B14F-4D97-AF65-F5344CB8AC3E}">
        <p14:creationId xmlns:p14="http://schemas.microsoft.com/office/powerpoint/2010/main" val="1814889795"/>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70" y="194117"/>
            <a:ext cx="12025748" cy="6309420"/>
          </a:xfrm>
          <a:prstGeom prst="rect">
            <a:avLst/>
          </a:prstGeom>
        </p:spPr>
        <p:txBody>
          <a:bodyPr wrap="square">
            <a:spAutoFit/>
          </a:bodyPr>
          <a:lstStyle/>
          <a:p>
            <a:endParaRPr lang="am-ET"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እግዚእየ ኢየሱስ ክርስቶስ ሐውጽ ሕሙማነ ሕዝበከ ፈውሶሙ ወምርሆሙ ለአበዊነ ወለአኃዊነ እለ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ሖ</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ሩ</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ወተአንገዱ</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ወሚጦሙ</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ማኅደሪሆሙ</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በሰላም</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ጥዒና</a:t>
            </a:r>
          </a:p>
          <a:p>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ጌታዬ ኢየሱስ ክርስቶስ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የታመሙ ወገኖችህን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ጎ</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የሄዱትንና እንግዶች የሆኑትን አባቶቻችንን ወንድሞቻችንን መርተህ በሰላምና በጤና ወደ ቤታቸው መልሳቸው፤</a:t>
            </a: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my Lord Jesus Christ visit the sick of Your people; heal them; and guide our fathers and our brothers who have gone forth and become strangers; bring them back to their dwelling places in peace and in health. </a:t>
            </a:r>
          </a:p>
        </p:txBody>
      </p:sp>
    </p:spTree>
    <p:extLst>
      <p:ext uri="{BB962C8B-B14F-4D97-AF65-F5344CB8AC3E}">
        <p14:creationId xmlns:p14="http://schemas.microsoft.com/office/powerpoint/2010/main" val="3968443058"/>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135791"/>
            <a:ext cx="11901054" cy="6855723"/>
          </a:xfrm>
          <a:prstGeom prst="rect">
            <a:avLst/>
          </a:prstGeom>
        </p:spPr>
        <p:txBody>
          <a:bodyPr wrap="square">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 ነፋሳተ ሰማይ ወዝናማተ ወፍሬያ</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ምድር ዘዛቲ ዓመት በከመ ጸጋከ ወረሲ ፍግዓ ወተድላ ወትረ ዲበ ገጻ ለምድር </a:t>
            </a: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የሰማዩን ነፋስ 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ዝናሙንም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በዚህች ዓመት የሚያፈራውን የምድሩን ፍሬ እንደ ቸርነትህ 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ዘወትር ተድላንና ደስታን አድርግ፤</a:t>
            </a: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the airs of heaven, and the rains and the fruits of the earth of this year, in accordance with Your grace, and make joy and gladness prevail perpetually on the face of the earth. </a:t>
            </a:r>
          </a:p>
        </p:txBody>
      </p:sp>
    </p:spTree>
    <p:extLst>
      <p:ext uri="{BB962C8B-B14F-4D97-AF65-F5344CB8AC3E}">
        <p14:creationId xmlns:p14="http://schemas.microsoft.com/office/powerpoint/2010/main" val="2948343631"/>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24951"/>
            <a:ext cx="11942618" cy="7186583"/>
          </a:xfrm>
          <a:prstGeom prst="rect">
            <a:avLst/>
          </a:prstGeom>
        </p:spPr>
        <p:txBody>
          <a:bodyPr wrap="square">
            <a:spAutoFit/>
          </a:bodyPr>
          <a:lstStyle/>
          <a:p>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ወአጽንዕ ለነ ሰላመከ ሚጥ ልበ</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ነገሥት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ኃያላን ለአሠንዮ ላዕሌነ በኵሉ ጊዜ ጸጉ ሰላመ ለሊቃውንተ ቤተ ክርስቲያን እለ ጉቡአን ውስተ ቤተ ክርስቲያንከ ቅድስት ኵሎ ጊዜ ለኵሉ ለለ ፩ዱ በበአስማቲሆሙ በቅድመ ኃያላን አምላክነ አንኅሎሙ</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ሰላምህን አጽናልን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ሁል ጊዜ ለ</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 በጎ ነገርን ሊያደርጉልን ጽኑዓን የሚሆኑ የኃያላኑን ልቡና መልስ፤ በቅድስት ቤተ ክርስቲያንህ ሁልጊዜ ለሚሰበሰቡ ለቤተ ክርስቲያን ሊቃውንት ፍቅርን ስጥ</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ለሁሉም ለያንዳንዱ በየስማቸው ኃያላን በሚሆኑ ፊት ሰላምን አብዛላቸው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establish for us Your peace. Turn the hearts of the mighty kings to deal kindly with us always. Grant peace to the scholars of the Church who are continually gathered in Your Holy Church; to all, to each by their own names; in the presence of powerful kings, O our God, increase your peace. </a:t>
            </a:r>
          </a:p>
        </p:txBody>
      </p:sp>
    </p:spTree>
    <p:extLst>
      <p:ext uri="{BB962C8B-B14F-4D97-AF65-F5344CB8AC3E}">
        <p14:creationId xmlns:p14="http://schemas.microsoft.com/office/powerpoint/2010/main" val="543740654"/>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27714"/>
            <a:ext cx="11914909" cy="6224781"/>
          </a:xfrm>
          <a:prstGeom prst="rect">
            <a:avLst/>
          </a:prstGeom>
        </p:spPr>
        <p:txBody>
          <a:bodyPr wrap="square">
            <a:spAutoFit/>
          </a:bodyPr>
          <a:lstStyle/>
          <a:p>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ወአዕርፍ ነፍሳተ አበዊነ ወአኃዊነ ወአኃቲነ እለ ኖሙ ወአእረፉ በርትዕት ሃይማኖት </a:t>
            </a: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በቀናች ሃይማኖት ሆነው ያንቀላፉትንና ያረፉትን የአባቶቻችንንና የወንድሞቻችንን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የእኅቶቻችንንም ነፍስ አሳርፍ፤</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Rest the souls of our fathers and our brothers and our sisters who have fallen asleep and gained their rest in the right faith. </a:t>
            </a:r>
          </a:p>
        </p:txBody>
      </p:sp>
    </p:spTree>
    <p:extLst>
      <p:ext uri="{BB962C8B-B14F-4D97-AF65-F5344CB8AC3E}">
        <p14:creationId xmlns:p14="http://schemas.microsoft.com/office/powerpoint/2010/main" val="3425278755"/>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7" y="27710"/>
            <a:ext cx="11914909" cy="7140416"/>
          </a:xfrm>
          <a:prstGeom prst="rect">
            <a:avLst/>
          </a:prstGeom>
        </p:spPr>
        <p:txBody>
          <a:bodyPr wrap="square">
            <a:spAutoFit/>
          </a:bodyPr>
          <a:lstStyle/>
          <a:p>
            <a:endParaRPr lang="am-ET"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ወባርክ ዲበ እለ ያስተነትኑ በዕጣን 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ቍ</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ርባን ወወይን ወቅብዕ ወዘይት ወመንጠዋልዕ ወመጻሕፍተ ምንባባት ወንዋያተ መቅደስ ከመ ክርስቶስ አምላክነ ይዕሥዮሙ በኢየሩሳሌም ሰማያዊት </a:t>
            </a:r>
          </a:p>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በኢየሩሳሌም ሰማያዊት ዋጋቸውን ይከፍላቸው ዘንድ ዕጣንና ቁርባን፣ ወይንና ሜሮን፣ ዘይትም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መጋረጃም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የንባብ መጻሕፍትን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የቤተ መቅደስንም</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ንዋያት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በመስጠት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የሚያገለግሉትንም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 those who give gifts of incense, and bread and wine, and ointment and lamp oil, and hangings and reading books and vessels for the sanctuary, that Christ our God may give them their reward in the heavenly Jerusalem. </a:t>
            </a:r>
          </a:p>
        </p:txBody>
      </p:sp>
    </p:spTree>
    <p:extLst>
      <p:ext uri="{BB962C8B-B14F-4D97-AF65-F5344CB8AC3E}">
        <p14:creationId xmlns:p14="http://schemas.microsoft.com/office/powerpoint/2010/main" val="2332577845"/>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89771"/>
            <a:ext cx="11887200" cy="6709529"/>
          </a:xfrm>
          <a:prstGeom prst="rect">
            <a:avLst/>
          </a:prstGeom>
        </p:spPr>
        <p:txBody>
          <a:bodyPr wrap="square">
            <a:spAutoFit/>
          </a:bodyPr>
          <a:lstStyle/>
          <a:p>
            <a:endParaRPr lang="am-ET"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ወለኵሎሙ እለ ተጋብኡ ምስሌነ ይኅሥሡ ምሕረተ ክርስቶስ አምላክነ ተሣ</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 ላዕሌሆሙ ወለኵሎሙ እለ አምጽኡ ምጽዋተ በቅድመ መንበርከ መፍርህ ወመደንገጽ ተወከፎሙ </a:t>
            </a: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ይቅርታን ያገኙ ዘንድ ከእኛ ጋራ የተሰበሰቡትንም ሁሉ አምላክችን ክርስቶስ ሆይ ይቅር በላቸው፤ በሚያስፈራና በሚያስደነግጥ በመንበርህ ፊት ምጽዋት ያመጡትንም ሁሉ ተቀበላቸው፤</a:t>
            </a: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them that are assembled with us to entreat for mercy; Christ our God have mercy upon them; and all them that give alms before Your awful and terrifying throne, receive.</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1494411019"/>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185896"/>
            <a:ext cx="11887200" cy="6632585"/>
          </a:xfrm>
          <a:prstGeom prst="rect">
            <a:avLst/>
          </a:prstGeom>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ወአንኂ ለኵላ ነፍስ ዕፅብት ወእለ እሡራን በመዋቅሕት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ወእለ</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ሀለዉ</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ስደት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ወፄዋዌ</a:t>
            </a: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የተጨነቀችዪቱን ነፍስ ሁሉ አሳርፍ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በሰንሰለት የታሠሩትን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በስደትና በምርኮ ያሉትንም፤</a:t>
            </a: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comfort every straitened soul, and them that are in chains and them that are in </a:t>
            </a:r>
            <a:r>
              <a:rPr lang="en-US" sz="40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exileor</a:t>
            </a:r>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captivity. </a:t>
            </a:r>
          </a:p>
        </p:txBody>
      </p:sp>
    </p:spTree>
    <p:extLst>
      <p:ext uri="{BB962C8B-B14F-4D97-AF65-F5344CB8AC3E}">
        <p14:creationId xmlns:p14="http://schemas.microsoft.com/office/powerpoint/2010/main" val="3101173494"/>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100675"/>
            <a:ext cx="11887199" cy="6986528"/>
          </a:xfrm>
          <a:prstGeom prst="rect">
            <a:avLst/>
          </a:prstGeom>
        </p:spPr>
        <p:txBody>
          <a:bodyPr wrap="square">
            <a:spAutoFit/>
          </a:bodyPr>
          <a:lstStyle/>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ወእለ እኁዛን በቅኔ መሪር አምላክነ አድኅኖሙ በምሕረትከ ኦ ሊቅነ ኢየሱስ ክርስቶስ ለኵሎሙ እለ አዘዙነ ከመ ንዘከሮሙ በጊዜ አስተብቍዖትነ ኀቤከ ተዘከሮሙ በመንግሥትከ ሰማያዊት ወሊተኒ ለኃጥእ ገብርከ ተዘከረኒ </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መሪር በሆነ አገዛዝ የተያዙትንም አምላካችን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በቸርነትህ አድናቸው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መምህራችን ኢየሱስ ክርስቶስ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ወዳንተ በምንማልድበት ጊዜ እንድናስባቸው ያዘዙንን ሁሉ በሰማያዊት መንግሥትህ አስባቸው</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ኃጥእ አገልጋይህን እኔንም አስበኝ፤</a:t>
            </a:r>
            <a:endPar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them that are held in bitter servitude; our God, deliver them in Your mercy. And all them that have entrusted it to us to remember them in our supplication to You; O our Master Jesus Christ, remember them in Your heavenly kingdom, and remember me, Your sinful servant.  </a:t>
            </a:r>
          </a:p>
        </p:txBody>
      </p:sp>
    </p:spTree>
    <p:extLst>
      <p:ext uri="{BB962C8B-B14F-4D97-AF65-F5344CB8AC3E}">
        <p14:creationId xmlns:p14="http://schemas.microsoft.com/office/powerpoint/2010/main" val="317424890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882" y="145317"/>
            <a:ext cx="12095018" cy="6278642"/>
          </a:xfrm>
          <a:prstGeom prst="rect">
            <a:avLst/>
          </a:prstGeom>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እግዚኦ አድኅን ሕዝበከ ወባርክ ርስተከ ረዓዮሙ ወአልዕሎሙ እስከ ለዓለም</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ሕዝብህን አድን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ርስትህንም ባርክ</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ጠብቃቸው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ዘለዓለምም ከፍ ከፍ አድርጋቸው፤</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save Your people and bless Your inheritance, feed them and lift them up forever.</a:t>
            </a:r>
            <a:endParaRPr lang="en-US" sz="4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57285735"/>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277</a:t>
            </a:fld>
            <a:endParaRPr lang="en-US" dirty="0"/>
          </a:p>
        </p:txBody>
      </p:sp>
      <p:sp>
        <p:nvSpPr>
          <p:cNvPr id="3" name="Rectangle 2"/>
          <p:cNvSpPr/>
          <p:nvPr/>
        </p:nvSpPr>
        <p:spPr>
          <a:xfrm>
            <a:off x="180125" y="89979"/>
            <a:ext cx="11831751" cy="6247864"/>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መሐሮሙ እግዚኦ ወተሣ</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ሎሙ ለሊቃነ ጳጳሳት ጳጳሳት ኤጲስ ቆጶሳት ቀሳውስት ወዲያቆናት ወ</a:t>
            </a:r>
            <a:r>
              <a:rPr lang="am-ET" sz="44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ሎሙ ሕዝበ ክርስቲያን።</a:t>
            </a:r>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የጳጳሳቱን አለቃ</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ጳጳሳቱን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ኤጲስ ቆጶሳቱን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ቀሳውስቱንና ዲያቆናቱን፤ የክርስቲያን</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ወገኖች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ማራቸው፤ ይቅርም በላቸው።</a:t>
            </a:r>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pity and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the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patriarchs, archbishops, bishops, </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priests, </a:t>
            </a:r>
            <a:r>
              <a:rPr lang="en-US" sz="3600" b="1" spc="-88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deacons</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Christian</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people.</a:t>
            </a:r>
            <a:endParaRPr lang="en-US" sz="36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84126061"/>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278</a:t>
            </a:fld>
            <a:endParaRPr lang="en-US"/>
          </a:p>
        </p:txBody>
      </p:sp>
      <p:sp>
        <p:nvSpPr>
          <p:cNvPr id="3" name="Rectangle 2"/>
          <p:cNvSpPr/>
          <p:nvPr/>
        </p:nvSpPr>
        <p:spPr>
          <a:xfrm>
            <a:off x="124691" y="38870"/>
            <a:ext cx="11956473" cy="4093428"/>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አማላጅቱ ሆይ እሊህንም ሁሉንም ከልጅሽ ዘንድ አማልጂ፤ የጳጳሳትንና የሊቃነ ጳጳሳትን የኤጲስ ቆጶሳትንም ሁሉ ነፍስ ያሳርፍ ዘንድ የቀሳውስትንና የዲያቆናትንም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ውነተኛውን የቃል ጎዳና የሚያቀኑ፤</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5F844704-797F-3A36-92A2-813C54C6A847}"/>
              </a:ext>
            </a:extLst>
          </p:cNvPr>
          <p:cNvSpPr txBox="1"/>
          <p:nvPr/>
        </p:nvSpPr>
        <p:spPr>
          <a:xfrm>
            <a:off x="124691" y="4004457"/>
            <a:ext cx="11956473" cy="2862322"/>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intercessor, Intercede with your Son of the sake of each and all, to give rest to the souls of all the patriarchs, archbishops, bishops, priests and deacons who keep straight the way of the true word</a:t>
            </a:r>
            <a:r>
              <a:rPr lang="am-ET"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5085984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6" y="56280"/>
            <a:ext cx="11970328" cy="3785652"/>
          </a:xfrm>
          <a:prstGeom prst="rect">
            <a:avLst/>
          </a:prstGeom>
        </p:spPr>
        <p:txBody>
          <a:bodyPr wrap="square">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ነገሥታትና መኳንንቱን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መሳፍንቱንም</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በሥልጣን የሚኖሩትን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ወራዙትንና ደናግልን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መነኮሳትንም</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ባለጠጋውንና ድሀውን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ታላቁንና ታናሹን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ባልቴቱንና አባት እናት የሞቱበትን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መጻተኛውንና ችግረኛውን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አስቀድሞ ከቤተ</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 ማኅበር ተለይተው ያረፉትን የክርስቲያንንም ወገኖች ሁሉ።</a:t>
            </a:r>
          </a:p>
        </p:txBody>
      </p:sp>
      <p:sp>
        <p:nvSpPr>
          <p:cNvPr id="3" name="TextBox 2">
            <a:extLst>
              <a:ext uri="{FF2B5EF4-FFF2-40B4-BE49-F238E27FC236}">
                <a16:creationId xmlns:a16="http://schemas.microsoft.com/office/drawing/2014/main" id="{03E009D3-51E0-C48A-ED06-875A64AFAF4F}"/>
              </a:ext>
            </a:extLst>
          </p:cNvPr>
          <p:cNvSpPr txBox="1"/>
          <p:nvPr/>
        </p:nvSpPr>
        <p:spPr>
          <a:xfrm>
            <a:off x="110836" y="3736406"/>
            <a:ext cx="11970328" cy="3046988"/>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Kings, rulers, princes, those in authority, young men, virgins, monks, rich, poor, great, small, old women, orphans, sojourners, miserable, and all Christian people from the congregation of the church who in days gone by have gone to their rest.</a:t>
            </a:r>
          </a:p>
        </p:txBody>
      </p:sp>
    </p:spTree>
    <p:extLst>
      <p:ext uri="{BB962C8B-B14F-4D97-AF65-F5344CB8AC3E}">
        <p14:creationId xmlns:p14="http://schemas.microsoft.com/office/powerpoint/2010/main" val="210744151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89" y="0"/>
            <a:ext cx="11970328" cy="3416320"/>
          </a:xfrm>
          <a:prstGeom prst="rect">
            <a:avLst/>
          </a:prstGeom>
        </p:spPr>
        <p:txBody>
          <a:bodyPr wrap="square">
            <a:spAutoFit/>
          </a:bodyPr>
          <a:lstStyle/>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ይልቁንም በዚች ቦታ ስለሞቱ አንቺ ስለ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እነርሱ ተግተሽ አማልጂ</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ነፍሳቸውን ዕረፍት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ሰጥቶ ያሳርፍ 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የድል ነሺዎች የሰማዕታት ቦታ በተባለ ሁሉ ዘንድ፣ በብሩካን ጻድቃን ቦታና በትጉ</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መላእክት ቦታ፣ በቦታው ሁሉ ዘንድ አንቺ ርስት ነሽ</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ስምሽም በእግዚአብሔር ዘንድ የ</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ለጠነ ነው።</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03E009D3-51E0-C48A-ED06-875A64AFAF4F}"/>
              </a:ext>
            </a:extLst>
          </p:cNvPr>
          <p:cNvSpPr txBox="1"/>
          <p:nvPr/>
        </p:nvSpPr>
        <p:spPr>
          <a:xfrm>
            <a:off x="13853" y="3182219"/>
            <a:ext cx="12081164" cy="4031873"/>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Make earnest intercession for those who have fallen asleep in this place that He(Thy Son) may give their souls a quiet rest, in every place which is called the place of the victorious martyrs, in the place of the blessed righteous, in the place of the watchful angles. You are the inheritance in every place, and your name is acceptable before God.</a:t>
            </a:r>
          </a:p>
        </p:txBody>
      </p:sp>
    </p:spTree>
    <p:extLst>
      <p:ext uri="{BB962C8B-B14F-4D97-AF65-F5344CB8AC3E}">
        <p14:creationId xmlns:p14="http://schemas.microsoft.com/office/powerpoint/2010/main" val="244173530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964" y="990601"/>
            <a:ext cx="11471563" cy="5921493"/>
          </a:xfrm>
          <a:prstGeom prst="rect">
            <a:avLst/>
          </a:prstGeom>
        </p:spPr>
        <p:txBody>
          <a:bodyPr vert="horz" wrap="square" lIns="0" tIns="12065" rIns="0" bIns="0" rtlCol="0">
            <a:spAutoFit/>
          </a:bodyPr>
          <a:lstStyle/>
          <a:p>
            <a:pPr marL="12700">
              <a:spcBef>
                <a:spcPts val="95"/>
              </a:spcBef>
              <a:buClr>
                <a:srgbClr val="33CC33"/>
              </a:buClr>
              <a:tabLst>
                <a:tab pos="477520" algn="l"/>
              </a:tabLst>
            </a:pPr>
            <a:r>
              <a:rPr sz="72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እለ</a:t>
            </a:r>
            <a:r>
              <a:rPr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ትነብሩ ተንሥኡ።</a:t>
            </a:r>
          </a:p>
          <a:p>
            <a:pPr>
              <a:spcBef>
                <a:spcPts val="5"/>
              </a:spcBef>
            </a:pPr>
            <a:endParaRPr sz="4800" dirty="0">
              <a:latin typeface="Ebrima"/>
              <a:cs typeface="Ebrima"/>
            </a:endParaRPr>
          </a:p>
          <a:p>
            <a:pPr marL="12065">
              <a:buClr>
                <a:srgbClr val="FFFF66"/>
              </a:buClr>
              <a:tabLst>
                <a:tab pos="478155" algn="l"/>
              </a:tabLst>
            </a:pPr>
            <a:r>
              <a:rPr sz="7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የተቀመጣችሁ</a:t>
            </a:r>
            <a:r>
              <a:rPr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ተነ</a:t>
            </a:r>
            <a:r>
              <a:rPr lang="am-ET"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ሡ</a:t>
            </a:r>
            <a:r>
              <a:rPr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10"/>
              </a:spcBef>
            </a:pPr>
            <a:endParaRPr sz="4800" dirty="0">
              <a:latin typeface="Ebrima"/>
              <a:cs typeface="Ebrima"/>
            </a:endParaRPr>
          </a:p>
          <a:p>
            <a:pPr marL="12700">
              <a:spcBef>
                <a:spcPts val="5"/>
              </a:spcBef>
              <a:buClr>
                <a:srgbClr val="FF0000"/>
              </a:buClr>
              <a:tabLst>
                <a:tab pos="477520" algn="l"/>
              </a:tabLst>
            </a:pPr>
            <a:r>
              <a:rPr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a:t>
            </a:r>
            <a:r>
              <a:rPr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that </a:t>
            </a:r>
            <a:r>
              <a:rPr lang="en-US"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 </a:t>
            </a:r>
            <a:r>
              <a:rPr sz="6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sitting, stand up.</a:t>
            </a:r>
            <a:endPar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9574404" y="6117413"/>
            <a:ext cx="353695" cy="232756"/>
          </a:xfrm>
          <a:prstGeom prst="rect">
            <a:avLst/>
          </a:prstGeom>
        </p:spPr>
        <p:txBody>
          <a:bodyPr vert="horz" wrap="square" lIns="0" tIns="17145" rIns="0" bIns="0" rtlCol="0">
            <a:spAutoFit/>
          </a:bodyPr>
          <a:lstStyle/>
          <a:p>
            <a:pPr marL="39370">
              <a:spcBef>
                <a:spcPts val="135"/>
              </a:spcBef>
            </a:pPr>
            <a:fld id="{81D60167-4931-47E6-BA6A-407CBD079E47}" type="slidenum">
              <a:rPr sz="1400" spc="-35" dirty="0">
                <a:solidFill>
                  <a:srgbClr val="DEDEDE"/>
                </a:solidFill>
                <a:latin typeface="Ebrima"/>
                <a:cs typeface="Ebrima"/>
              </a:rPr>
              <a:pPr marL="39370">
                <a:spcBef>
                  <a:spcPts val="135"/>
                </a:spcBef>
              </a:pPr>
              <a:t>281</a:t>
            </a:fld>
            <a:endParaRPr sz="1400">
              <a:latin typeface="Ebrima"/>
              <a:cs typeface="Ebrima"/>
            </a:endParaRPr>
          </a:p>
        </p:txBody>
      </p:sp>
      <p:sp>
        <p:nvSpPr>
          <p:cNvPr id="4" name="Rectangle 3"/>
          <p:cNvSpPr/>
          <p:nvPr/>
        </p:nvSpPr>
        <p:spPr>
          <a:xfrm>
            <a:off x="1752600" y="-27714"/>
            <a:ext cx="4572000" cy="830997"/>
          </a:xfrm>
          <a:prstGeom prst="rect">
            <a:avLst/>
          </a:prstGeom>
        </p:spPr>
        <p:txBody>
          <a:bodyPr>
            <a:spAutoFit/>
          </a:bodyPr>
          <a:lstStyle/>
          <a:p>
            <a:pPr marL="12700">
              <a:spcBef>
                <a:spcPts val="95"/>
              </a:spcBef>
              <a:buClr>
                <a:srgbClr val="33CC33"/>
              </a:buClr>
              <a:tabLst>
                <a:tab pos="477520" algn="l"/>
              </a:tabLst>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78873087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5" y="152400"/>
            <a:ext cx="11956473" cy="4539704"/>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እግዚአብሔርን በመፍራት እንነሣ</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ምስጋናን የተመላች እርስዋን ከፍ ከፍ እናደርጋት ዘንድ እንዲህም እያልን እናመሰግናት ዘንድ ጸጋን የተሞላሽ ሆይ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የደስታ መፍሰሻ ሆይ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ይኖቻቸው ብዙዎች ከሆኑ ከኪሩቤል ክንፎቻ</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 ስድስት ከሚሆኑ ከሱራፌል ይልቅ የሚበልጥ የመልክ ግርማ አለሽ።</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95B2C5DB-83BC-E2E0-7FFA-86EB94A13D8B}"/>
              </a:ext>
            </a:extLst>
          </p:cNvPr>
          <p:cNvSpPr txBox="1"/>
          <p:nvPr/>
        </p:nvSpPr>
        <p:spPr>
          <a:xfrm>
            <a:off x="110835" y="4521178"/>
            <a:ext cx="11956473" cy="2246769"/>
          </a:xfrm>
          <a:prstGeom prst="rect">
            <a:avLst/>
          </a:prstGeom>
          <a:noFill/>
        </p:spPr>
        <p:txBody>
          <a:bodyPr wrap="square">
            <a:spAutoFit/>
          </a:bodyPr>
          <a:lstStyle/>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stand up in the fear of God to exalt and glorify her who is full of glory saying, O you who are full of grace, O you who are the channel of joy, you have a countenance more beautiful than the many-eyed cherubim and the six-winged seraphim.</a:t>
            </a:r>
            <a:endPar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001314264"/>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7817" y="1849582"/>
            <a:ext cx="11804073" cy="4223592"/>
          </a:xfrm>
          <a:prstGeom prst="rect">
            <a:avLst/>
          </a:prstGeom>
        </p:spPr>
        <p:txBody>
          <a:bodyPr vert="horz" wrap="square" lIns="0" tIns="12065" rIns="0" bIns="0" rtlCol="0">
            <a:spAutoFit/>
          </a:bodyPr>
          <a:lstStyle/>
          <a:p>
            <a:pPr marL="12700">
              <a:spcBef>
                <a:spcPts val="95"/>
              </a:spcBef>
              <a:buClr>
                <a:srgbClr val="33CC33"/>
              </a:buClr>
              <a:tabLst>
                <a:tab pos="477520" algn="l"/>
              </a:tabLst>
            </a:pPr>
            <a:r>
              <a:rPr sz="80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ጽባ</a:t>
            </a:r>
            <a:r>
              <a:rPr lang="am-ET"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ነጽሩ።</a:t>
            </a:r>
          </a:p>
          <a:p>
            <a:pPr marL="12065">
              <a:spcBef>
                <a:spcPts val="2545"/>
              </a:spcBef>
              <a:buClr>
                <a:srgbClr val="FFFF66"/>
              </a:buClr>
              <a:tabLst>
                <a:tab pos="478155" algn="l"/>
              </a:tabLst>
            </a:pPr>
            <a:r>
              <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ምሥራቅ ተመልከቱ።</a:t>
            </a:r>
          </a:p>
          <a:p>
            <a:pPr marL="12700">
              <a:spcBef>
                <a:spcPts val="2545"/>
              </a:spcBef>
              <a:buClr>
                <a:srgbClr val="FF0000"/>
              </a:buClr>
              <a:tabLst>
                <a:tab pos="477520" algn="l"/>
              </a:tabLst>
            </a:pP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Look </a:t>
            </a:r>
            <a:r>
              <a:rPr lang="en-US"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towards</a:t>
            </a: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east.</a:t>
            </a:r>
          </a:p>
        </p:txBody>
      </p:sp>
      <p:sp>
        <p:nvSpPr>
          <p:cNvPr id="3" name="object 3"/>
          <p:cNvSpPr txBox="1"/>
          <p:nvPr/>
        </p:nvSpPr>
        <p:spPr>
          <a:xfrm>
            <a:off x="9574404" y="6117413"/>
            <a:ext cx="353695" cy="232756"/>
          </a:xfrm>
          <a:prstGeom prst="rect">
            <a:avLst/>
          </a:prstGeom>
        </p:spPr>
        <p:txBody>
          <a:bodyPr vert="horz" wrap="square" lIns="0" tIns="17145" rIns="0" bIns="0" rtlCol="0">
            <a:spAutoFit/>
          </a:bodyPr>
          <a:lstStyle/>
          <a:p>
            <a:pPr marL="39370">
              <a:spcBef>
                <a:spcPts val="135"/>
              </a:spcBef>
            </a:pPr>
            <a:fld id="{81D60167-4931-47E6-BA6A-407CBD079E47}" type="slidenum">
              <a:rPr sz="1400" spc="-35" dirty="0">
                <a:solidFill>
                  <a:srgbClr val="DEDEDE"/>
                </a:solidFill>
                <a:latin typeface="Ebrima"/>
                <a:cs typeface="Ebrima"/>
              </a:rPr>
              <a:pPr marL="39370">
                <a:spcBef>
                  <a:spcPts val="135"/>
                </a:spcBef>
              </a:pPr>
              <a:t>283</a:t>
            </a:fld>
            <a:endParaRPr sz="1400">
              <a:latin typeface="Ebrima"/>
              <a:cs typeface="Ebrima"/>
            </a:endParaRPr>
          </a:p>
        </p:txBody>
      </p:sp>
      <p:sp>
        <p:nvSpPr>
          <p:cNvPr id="4" name="Rectangle 3"/>
          <p:cNvSpPr/>
          <p:nvPr/>
        </p:nvSpPr>
        <p:spPr>
          <a:xfrm>
            <a:off x="1752600" y="332512"/>
            <a:ext cx="4572000" cy="769441"/>
          </a:xfrm>
          <a:prstGeom prst="rect">
            <a:avLst/>
          </a:prstGeom>
        </p:spPr>
        <p:txBody>
          <a:bodyPr>
            <a:spAutoFit/>
          </a:bodyPr>
          <a:lstStyle/>
          <a:p>
            <a:pPr marL="12700">
              <a:spcBef>
                <a:spcPts val="95"/>
              </a:spcBef>
              <a:buClr>
                <a:srgbClr val="33CC33"/>
              </a:buClr>
              <a:tabLst>
                <a:tab pos="477520" algn="l"/>
              </a:tabLst>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1177614188"/>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05" y="69831"/>
            <a:ext cx="12067313" cy="3508653"/>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አብ በሰማይ ሆኖ ምሥራቅንና ምዕራብን ሰሜንና ደቡብን ዳርቻዎችንም ሁሉ በእውነት ተመለከተ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ተነፈሰ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አሻተተም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እንደ አንቺ ያለ አላገኘም፤ የአንቺን መ</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 ወደደ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ደምግባትሽንም ወደደ፤ የሚወደውን ልጁን ወደ አንቺ ሰደደ።</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24789FCA-2EE4-FDB6-0BE4-2938A22FFB33}"/>
              </a:ext>
            </a:extLst>
          </p:cNvPr>
          <p:cNvSpPr txBox="1"/>
          <p:nvPr/>
        </p:nvSpPr>
        <p:spPr>
          <a:xfrm>
            <a:off x="-121920" y="3628266"/>
            <a:ext cx="11956473" cy="2062103"/>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Truly God the Father looked down from heaven towards the east, the west, the north and the south, and towards all the ends(of the earth). He breathed in every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savour</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found none like unto you. He approved your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savour</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loved your beauty and so sent to you His beloved Son.</a:t>
            </a:r>
          </a:p>
        </p:txBody>
      </p:sp>
    </p:spTree>
    <p:extLst>
      <p:ext uri="{BB962C8B-B14F-4D97-AF65-F5344CB8AC3E}">
        <p14:creationId xmlns:p14="http://schemas.microsoft.com/office/powerpoint/2010/main" val="1730295246"/>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964" y="1066800"/>
            <a:ext cx="11734800" cy="4346703"/>
          </a:xfrm>
          <a:prstGeom prst="rect">
            <a:avLst/>
          </a:prstGeom>
        </p:spPr>
        <p:txBody>
          <a:bodyPr vert="horz" wrap="square" lIns="0" tIns="12065" rIns="0" bIns="0" rtlCol="0">
            <a:spAutoFit/>
          </a:bodyPr>
          <a:lstStyle/>
          <a:p>
            <a:pPr marL="12700">
              <a:spcBef>
                <a:spcPts val="95"/>
              </a:spcBef>
              <a:buClr>
                <a:srgbClr val="33CC33"/>
              </a:buClr>
              <a:tabLst>
                <a:tab pos="477520" algn="l"/>
              </a:tabLst>
            </a:pPr>
            <a:r>
              <a:rPr lang="en-US"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ንነጽር</a:t>
            </a:r>
            <a:r>
              <a:rPr lang="en-US"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a:spcBef>
                <a:spcPts val="2545"/>
              </a:spcBef>
              <a:buClr>
                <a:srgbClr val="FFFF66"/>
              </a:buClr>
              <a:tabLst>
                <a:tab pos="478155" algn="l"/>
              </a:tabLst>
            </a:pP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እናስተውል</a:t>
            </a:r>
            <a:r>
              <a:rPr lang="en-US"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2545"/>
              </a:spcBef>
              <a:buClr>
                <a:srgbClr val="FF0000"/>
              </a:buClr>
              <a:tabLst>
                <a:tab pos="477520" algn="l"/>
              </a:tabLst>
            </a:pPr>
            <a:r>
              <a:rPr lang="am-ET" sz="7200" b="1" spc="-5"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give heed.</a:t>
            </a: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285</a:t>
            </a:fld>
            <a:endParaRPr sz="1400">
              <a:latin typeface="Ebrima"/>
              <a:cs typeface="Ebrima"/>
            </a:endParaRPr>
          </a:p>
        </p:txBody>
      </p:sp>
      <p:sp>
        <p:nvSpPr>
          <p:cNvPr id="4" name="Rectangle 3"/>
          <p:cNvSpPr/>
          <p:nvPr/>
        </p:nvSpPr>
        <p:spPr>
          <a:xfrm>
            <a:off x="1752600" y="152401"/>
            <a:ext cx="4572000" cy="830997"/>
          </a:xfrm>
          <a:prstGeom prst="rect">
            <a:avLst/>
          </a:prstGeom>
        </p:spPr>
        <p:txBody>
          <a:bodyPr>
            <a:spAutoFit/>
          </a:bodyPr>
          <a:lstStyle/>
          <a:p>
            <a:pPr marL="12700">
              <a:spcBef>
                <a:spcPts val="95"/>
              </a:spcBef>
              <a:buClr>
                <a:srgbClr val="33CC33"/>
              </a:buClr>
              <a:tabLst>
                <a:tab pos="477520" algn="l"/>
              </a:tabLst>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2413873218"/>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103906"/>
            <a:ext cx="11887200" cy="3885679"/>
          </a:xfrm>
          <a:prstGeom prst="rect">
            <a:avLst/>
          </a:prstGeom>
        </p:spPr>
        <p:txBody>
          <a:bodyPr wrap="square">
            <a:spAutoFit/>
          </a:bodyPr>
          <a:lstStyle/>
          <a:p>
            <a:pPr>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አንቺን የወደደ እግዚአብሔር አብ ቅዱስ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ነው፤ በመ</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ፀንሽ ያደረ ወልድ ዋሕድም ቅዱስ ነው፤ ያጸናሽም የጽድቅ መንፈስ ጰራቅሊጦስም ቅዱስ ነው።</a:t>
            </a:r>
            <a:endParaRPr lang="am-ET" sz="5400" b="1" dirty="0"/>
          </a:p>
        </p:txBody>
      </p:sp>
      <p:sp>
        <p:nvSpPr>
          <p:cNvPr id="3" name="TextBox 2">
            <a:extLst>
              <a:ext uri="{FF2B5EF4-FFF2-40B4-BE49-F238E27FC236}">
                <a16:creationId xmlns:a16="http://schemas.microsoft.com/office/drawing/2014/main" id="{65905FB5-BB17-D24E-1841-7EFF98A27A6B}"/>
              </a:ext>
            </a:extLst>
          </p:cNvPr>
          <p:cNvSpPr txBox="1"/>
          <p:nvPr/>
        </p:nvSpPr>
        <p:spPr>
          <a:xfrm>
            <a:off x="124691" y="3789225"/>
            <a:ext cx="11887200" cy="3170099"/>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is God the Father Who loved you, holy is the only-begotten Son who abode in your womb, and holy is the Paraclete, the Spirit of righteousness, Who strengthened you.</a:t>
            </a:r>
          </a:p>
        </p:txBody>
      </p:sp>
    </p:spTree>
    <p:extLst>
      <p:ext uri="{BB962C8B-B14F-4D97-AF65-F5344CB8AC3E}">
        <p14:creationId xmlns:p14="http://schemas.microsoft.com/office/powerpoint/2010/main" val="3427354064"/>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7091" y="1066800"/>
            <a:ext cx="10404764" cy="5552161"/>
          </a:xfrm>
          <a:prstGeom prst="rect">
            <a:avLst/>
          </a:prstGeom>
        </p:spPr>
        <p:txBody>
          <a:bodyPr vert="horz" wrap="square" lIns="0" tIns="12065" rIns="0" bIns="0" rtlCol="0">
            <a:spAutoFit/>
          </a:bodyPr>
          <a:lstStyle/>
          <a:p>
            <a:pPr marL="12700">
              <a:spcBef>
                <a:spcPts val="95"/>
              </a:spcBef>
              <a:buClr>
                <a:srgbClr val="33CC33"/>
              </a:buClr>
              <a:tabLst>
                <a:tab pos="477520" algn="l"/>
              </a:tabLst>
            </a:pPr>
            <a:r>
              <a:rPr lang="en-US"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አውሥኡ</a:t>
            </a:r>
            <a:r>
              <a:rPr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5"/>
              </a:spcBef>
            </a:pPr>
            <a:endParaRPr sz="7200" dirty="0">
              <a:latin typeface="Ebrima"/>
              <a:cs typeface="Ebrima"/>
            </a:endParaRPr>
          </a:p>
          <a:p>
            <a:pPr marL="12065">
              <a:spcBef>
                <a:spcPts val="5"/>
              </a:spcBef>
              <a:buClr>
                <a:srgbClr val="FFFF66"/>
              </a:buClr>
              <a:tabLst>
                <a:tab pos="478155" algn="l"/>
              </a:tabLst>
            </a:pPr>
            <a:r>
              <a:rPr lang="en-US"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ተሰጥዎውን</a:t>
            </a:r>
            <a:r>
              <a:rPr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መልሱ።</a:t>
            </a:r>
          </a:p>
          <a:p>
            <a:pPr>
              <a:spcBef>
                <a:spcPts val="10"/>
              </a:spcBef>
            </a:pPr>
            <a:endParaRPr sz="7200" dirty="0">
              <a:latin typeface="Ebrima"/>
              <a:cs typeface="Ebrima"/>
            </a:endParaRPr>
          </a:p>
          <a:p>
            <a:pPr marL="12700">
              <a:buClr>
                <a:srgbClr val="FF0000"/>
              </a:buClr>
              <a:tabLst>
                <a:tab pos="477520" algn="l"/>
              </a:tabLst>
            </a:pPr>
            <a:r>
              <a:rPr lang="en-US" sz="7200" b="1" spc="-5"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Answer ye.</a:t>
            </a: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287</a:t>
            </a:fld>
            <a:endParaRPr sz="1400">
              <a:latin typeface="Ebrima"/>
              <a:cs typeface="Ebrima"/>
            </a:endParaRPr>
          </a:p>
        </p:txBody>
      </p:sp>
      <p:sp>
        <p:nvSpPr>
          <p:cNvPr id="4" name="Rectangle 3"/>
          <p:cNvSpPr/>
          <p:nvPr/>
        </p:nvSpPr>
        <p:spPr>
          <a:xfrm>
            <a:off x="1752600" y="152401"/>
            <a:ext cx="4572000" cy="830997"/>
          </a:xfrm>
          <a:prstGeom prst="rect">
            <a:avLst/>
          </a:prstGeom>
        </p:spPr>
        <p:txBody>
          <a:bodyPr>
            <a:spAutoFit/>
          </a:bodyPr>
          <a:lstStyle/>
          <a:p>
            <a:pPr marL="12700">
              <a:spcBef>
                <a:spcPts val="95"/>
              </a:spcBef>
              <a:buClr>
                <a:srgbClr val="33CC33"/>
              </a:buClr>
              <a:tabLst>
                <a:tab pos="477520" algn="l"/>
              </a:tabLst>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327370627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109" y="798732"/>
            <a:ext cx="11887199" cy="6311343"/>
          </a:xfrm>
          <a:prstGeom prst="rect">
            <a:avLst/>
          </a:prstGeom>
        </p:spPr>
        <p:txBody>
          <a:bodyPr vert="horz" wrap="square" lIns="0" tIns="12065" rIns="0" bIns="0" rtlCol="0">
            <a:spAutoFit/>
          </a:bodyPr>
          <a:lstStyle/>
          <a:p>
            <a:pPr marL="12064" marR="443865">
              <a:spcBef>
                <a:spcPts val="95"/>
              </a:spcBef>
              <a:buClr>
                <a:srgbClr val="33CC33"/>
              </a:buClr>
              <a:tabLst>
                <a:tab pos="477520" algn="l"/>
                <a:tab pos="2993390" algn="l"/>
              </a:tabLst>
            </a:pP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ጸባ</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ፍጹም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ምሉዕ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ሰማያተ</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ወምድረ</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ቅድሳተ</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ስብሐቲከ</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5"/>
              </a:spcBef>
              <a:buClr>
                <a:srgbClr val="FFFF66"/>
              </a:buClr>
              <a:tabLst>
                <a:tab pos="478155" algn="l"/>
                <a:tab pos="6406515" algn="l"/>
              </a:tabLst>
            </a:pP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ፍጹም አሸናፊ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የጌትነትህ ምስጋና</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በሰማይና</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በምድር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የመላ</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5"/>
              </a:spcBef>
              <a:buClr>
                <a:srgbClr val="FFFF66"/>
              </a:buClr>
              <a:tabLst>
                <a:tab pos="478155" algn="l"/>
                <a:tab pos="6406515" algn="l"/>
              </a:tabLst>
            </a:pPr>
            <a:r>
              <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Perfect Lord of hosts, heaven and earth are full of the holiness of Thy</a:t>
            </a:r>
            <a:r>
              <a:rPr lang="am-ET"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a:t>
            </a:r>
            <a:endParaRPr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288</a:t>
            </a:fld>
            <a:endParaRPr sz="1400">
              <a:latin typeface="Ebrima"/>
              <a:cs typeface="Ebrima"/>
            </a:endParaRPr>
          </a:p>
        </p:txBody>
      </p:sp>
      <p:sp>
        <p:nvSpPr>
          <p:cNvPr id="5" name="Rectangle 4"/>
          <p:cNvSpPr/>
          <p:nvPr/>
        </p:nvSpPr>
        <p:spPr>
          <a:xfrm>
            <a:off x="1149927" y="83126"/>
            <a:ext cx="4763193" cy="769441"/>
          </a:xfrm>
          <a:prstGeom prst="rect">
            <a:avLst/>
          </a:prstGeom>
        </p:spPr>
        <p:txBody>
          <a:bodyPr wrap="square">
            <a:spAutoFit/>
          </a:bodyPr>
          <a:lstStyle/>
          <a:p>
            <a:pPr>
              <a:defRPr/>
            </a:pPr>
            <a:r>
              <a:rPr lang="am-ET" sz="4400" b="1" u="sng" kern="0"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kern="0"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kern="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2000" kern="0" dirty="0">
              <a:solidFill>
                <a:sysClr val="windowText" lastClr="000000"/>
              </a:solidFill>
            </a:endParaRPr>
          </a:p>
        </p:txBody>
      </p:sp>
    </p:spTree>
    <p:extLst>
      <p:ext uri="{BB962C8B-B14F-4D97-AF65-F5344CB8AC3E}">
        <p14:creationId xmlns:p14="http://schemas.microsoft.com/office/powerpoint/2010/main" val="3873271553"/>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982" y="25570"/>
            <a:ext cx="11984182" cy="3631763"/>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ምስጋናን የተመላሽ ድንግል ሆይ</a:t>
            </a:r>
            <a:r>
              <a:rPr lang="am-ET" sz="3600" b="1" dirty="0">
                <a:latin typeface="Ebrima"/>
                <a:ea typeface="Ebrima"/>
                <a:cs typeface="Ebrima"/>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በማንና በማንስ ምሳሌ እንመስልሻለን? አማኑኤል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የማይተረጐም የሥጋን ልብስነት ከአንቺ የለበሳት መሥሪያ ነሽ</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ዝሐውን ከአዳም ጥንተ ሥጋ አደረገ</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ማጉም ያንቺ ሥጋ ነው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መወርወሪያውም ቃል እርሱ ኢየሱስ ክርስቶስ ነው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3" name="TextBox 2">
            <a:extLst>
              <a:ext uri="{FF2B5EF4-FFF2-40B4-BE49-F238E27FC236}">
                <a16:creationId xmlns:a16="http://schemas.microsoft.com/office/drawing/2014/main" id="{01EF4678-7277-5E8A-0903-10F2D334F783}"/>
              </a:ext>
            </a:extLst>
          </p:cNvPr>
          <p:cNvSpPr txBox="1"/>
          <p:nvPr/>
        </p:nvSpPr>
        <p:spPr>
          <a:xfrm>
            <a:off x="0" y="3635373"/>
            <a:ext cx="11984182" cy="3108543"/>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full of glory, with whom or with what likeness shall we liken you? You are the loom from which Emmanuel took his ineffable garment of flesh. He made the warp from the same flesh as that of Adam, and the woof is your flesh. The shuttle is the Word himself, Jesus Christ</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Tree>
    <p:extLst>
      <p:ext uri="{BB962C8B-B14F-4D97-AF65-F5344CB8AC3E}">
        <p14:creationId xmlns:p14="http://schemas.microsoft.com/office/powerpoint/2010/main" val="27555474"/>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07E5EF-C435-C5DF-B719-C3F35DEA043E}"/>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290</a:t>
            </a:fld>
            <a:endParaRPr lang="en-US"/>
          </a:p>
        </p:txBody>
      </p:sp>
      <p:sp>
        <p:nvSpPr>
          <p:cNvPr id="3" name="TextBox 2">
            <a:extLst>
              <a:ext uri="{FF2B5EF4-FFF2-40B4-BE49-F238E27FC236}">
                <a16:creationId xmlns:a16="http://schemas.microsoft.com/office/drawing/2014/main" id="{251B7FC1-31D7-8DBC-2FC7-B7B85B954D6E}"/>
              </a:ext>
            </a:extLst>
          </p:cNvPr>
          <p:cNvSpPr txBox="1"/>
          <p:nvPr/>
        </p:nvSpPr>
        <p:spPr>
          <a:xfrm>
            <a:off x="124691" y="63843"/>
            <a:ext cx="11942618" cy="3785652"/>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መሕኑም ከልዕልና የወረደ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የልዑል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አምሳል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ሠሪውም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ወዮ ይህ ነገር ዕፁብ ድንቅ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የቀደሙ አባቶች ከሞት ወደ ሕይወት የተሸጋገሩ</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ሽ ድልድይ ሆይ</a:t>
            </a:r>
            <a:r>
              <a:rPr lang="am-ET" sz="4000" b="1" dirty="0">
                <a:latin typeface="Ebrima"/>
                <a:ea typeface="Ebrima"/>
                <a:cs typeface="Ebrima"/>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ከምድር እስከ ሰማይ የምትደርሽ መሰላል ሆይ</a:t>
            </a:r>
            <a:r>
              <a:rPr lang="am-ET" sz="4000" b="1" dirty="0">
                <a:latin typeface="Ebrima"/>
                <a:ea typeface="Ebrima"/>
                <a:cs typeface="Ebrima"/>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የፍጥረት ሁሉ መጀመሪያ ባንቺ ታደሰ፤</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5F7572AB-0E98-CA47-1282-545E68DEF3F8}"/>
              </a:ext>
            </a:extLst>
          </p:cNvPr>
          <p:cNvSpPr txBox="1"/>
          <p:nvPr/>
        </p:nvSpPr>
        <p:spPr>
          <a:xfrm>
            <a:off x="124691" y="3876709"/>
            <a:ext cx="11942618" cy="3046988"/>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length of the warp is the shadow of God the Most High. The weaver is the Holy Spirit. How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marvellous</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wonderful is this thing! O bridge over which the ancient father crossed from death unto life! O ladder from earth to heaven, through you the first creation was renewed.</a:t>
            </a:r>
          </a:p>
        </p:txBody>
      </p:sp>
    </p:spTree>
    <p:extLst>
      <p:ext uri="{BB962C8B-B14F-4D97-AF65-F5344CB8AC3E}">
        <p14:creationId xmlns:p14="http://schemas.microsoft.com/office/powerpoint/2010/main" val="188628514"/>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291</a:t>
            </a:fld>
            <a:endParaRPr lang="en-US"/>
          </a:p>
        </p:txBody>
      </p:sp>
      <p:sp>
        <p:nvSpPr>
          <p:cNvPr id="3" name="Rectangle 2"/>
          <p:cNvSpPr/>
          <p:nvPr/>
        </p:nvSpPr>
        <p:spPr>
          <a:xfrm>
            <a:off x="83124" y="230766"/>
            <a:ext cx="12053455"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ከገነት በተሰደደ ጊዜ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አዳም ተስፋው አንቺ ነሽ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በግፍ የተገደለ የአቤል የውሃቱ አንቺ ነሽ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የሴት ቸርነት አንቺ ነሽ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ሔ</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ኖክም ሥራዎቹ</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ከጥፋት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ውሃ</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የዳነባት የኖ</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መርከብ፣ የሴም ቡራኬ ዕድል ፈንታውም አንቺ ነሽ፤</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38545" y="3266910"/>
            <a:ext cx="12053455" cy="3046988"/>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were the hope of Adam when he was driven out from paradise, the meekness of Abel who was killed through unrighteousness, the kindness of Seth, the works of Enoch, the ark of Noah through which he was saved from the evil destruction, the blessing and portion of Shem,</a:t>
            </a:r>
          </a:p>
        </p:txBody>
      </p:sp>
    </p:spTree>
    <p:extLst>
      <p:ext uri="{BB962C8B-B14F-4D97-AF65-F5344CB8AC3E}">
        <p14:creationId xmlns:p14="http://schemas.microsoft.com/office/powerpoint/2010/main" val="1278794547"/>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292</a:t>
            </a:fld>
            <a:endParaRPr lang="en-US"/>
          </a:p>
        </p:txBody>
      </p:sp>
      <p:sp>
        <p:nvSpPr>
          <p:cNvPr id="3" name="Rectangle 2"/>
          <p:cNvSpPr/>
          <p:nvPr/>
        </p:nvSpPr>
        <p:spPr>
          <a:xfrm>
            <a:off x="207818" y="-9717"/>
            <a:ext cx="11873346"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የአብርሃም እንግድነት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የይስሐቅም መ</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ዛ፣ የያዕቆብ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መሰላል አንቺ ነሽ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ዮሴፍንም የምታረጋጊው አንቺ ነሽ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የሙሴ ጽላት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ጳጦስ የተባለች የሲና ዕፅ፣ በካህን አሮን ልብስ የነበረች ጸናጽል ዳግመኛም የበቀለችና ያበበች ያፈራችም በትር አንቺ ነሽ፤</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207818" y="3564933"/>
            <a:ext cx="11873346"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tent of Abraham. Isaac’s </a:t>
            </a:r>
            <a:r>
              <a:rPr lang="en-US" sz="36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savour</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ladder of Jacob, Joseph’s comforter, the tables of Moses, the bush at Sinai, the bells on the garment of Aaron the Priest, his rod which sprouted, blossomed and bore fruit,</a:t>
            </a:r>
          </a:p>
        </p:txBody>
      </p:sp>
    </p:spTree>
    <p:extLst>
      <p:ext uri="{BB962C8B-B14F-4D97-AF65-F5344CB8AC3E}">
        <p14:creationId xmlns:p14="http://schemas.microsoft.com/office/powerpoint/2010/main" val="1489748154"/>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293</a:t>
            </a:fld>
            <a:endParaRPr lang="en-US"/>
          </a:p>
        </p:txBody>
      </p:sp>
      <p:sp>
        <p:nvSpPr>
          <p:cNvPr id="3" name="Rectangle 2"/>
          <p:cNvSpPr/>
          <p:nvPr/>
        </p:nvSpPr>
        <p:spPr>
          <a:xfrm>
            <a:off x="152400" y="45686"/>
            <a:ext cx="11873345"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የኢያሱ የምስክሩ ሐውልት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የጌዴዎን ፀምር፣ የሳሙኤል የሽቱ ሙዳይና የዘይት ቀንድ አንቺ ነሽ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እሴ</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 የተመካባት ሥር፣ የአሚና</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ዳብ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 ሠረገላ፣ የዳዊት መሰንቆ፣ የሰሎሞንም አክሊል አንቺ ነሽ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የታጠረች ተክል፣ የተዘጋች የውኃ ጕድጓድ አንቺ ነሽ፤</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52399" y="3210164"/>
            <a:ext cx="11873345"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Joshua’s stone of testimony, the fleece of Gideon, Samuel’s jar of ointment and horn of oil, Jesse’s root of which he boasted, the chariots of </a:t>
            </a:r>
            <a:r>
              <a:rPr lang="en-US" sz="36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Amminadib</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David’s harp, the crown of Solomon, the enclosed garden, the sealed spring,</a:t>
            </a:r>
          </a:p>
        </p:txBody>
      </p:sp>
    </p:spTree>
    <p:extLst>
      <p:ext uri="{BB962C8B-B14F-4D97-AF65-F5344CB8AC3E}">
        <p14:creationId xmlns:p14="http://schemas.microsoft.com/office/powerpoint/2010/main" val="1005486081"/>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294</a:t>
            </a:fld>
            <a:endParaRPr lang="en-US"/>
          </a:p>
        </p:txBody>
      </p:sp>
      <p:sp>
        <p:nvSpPr>
          <p:cNvPr id="3" name="Rectangle 2"/>
          <p:cNvSpPr/>
          <p:nvPr/>
        </p:nvSpPr>
        <p:spPr>
          <a:xfrm>
            <a:off x="110836" y="131612"/>
            <a:ext cx="11984182" cy="3416320"/>
          </a:xfrm>
          <a:prstGeom prst="rect">
            <a:avLst/>
          </a:prstGeom>
        </p:spPr>
        <p:txBody>
          <a:bodyPr wrap="square">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የኤልያስ የወርቅ መሶብ፣ የኤልሳዕ ጋን አንቺ ነሽ</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ኢሳይያስ ፅንስን ከድንግልና ጋር የተናገረልሽ፣ ዳንኤልም ያለሩካቤ መውለድን የተናገረልሽ አንቺ ነሽ፤</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10836" y="3380125"/>
            <a:ext cx="11984182" cy="3477875"/>
          </a:xfrm>
          <a:prstGeom prst="rect">
            <a:avLst/>
          </a:prstGeom>
          <a:noFill/>
        </p:spPr>
        <p:txBody>
          <a:bodyPr wrap="square">
            <a:spAutoFit/>
          </a:bodyPr>
          <a:lstStyle/>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Elijah’s golden measure, Elisha’s cruse, the conceiving virgin whom Isaiah prophesied, the first to give birth without intercourse of which Daniel (also spoke),</a:t>
            </a:r>
          </a:p>
        </p:txBody>
      </p:sp>
    </p:spTree>
    <p:extLst>
      <p:ext uri="{BB962C8B-B14F-4D97-AF65-F5344CB8AC3E}">
        <p14:creationId xmlns:p14="http://schemas.microsoft.com/office/powerpoint/2010/main" val="3563513071"/>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295</a:t>
            </a:fld>
            <a:endParaRPr lang="en-US"/>
          </a:p>
        </p:txBody>
      </p:sp>
      <p:sp>
        <p:nvSpPr>
          <p:cNvPr id="3" name="Rectangle 2"/>
          <p:cNvSpPr/>
          <p:nvPr/>
        </p:nvSpPr>
        <p:spPr>
          <a:xfrm>
            <a:off x="166255" y="161345"/>
            <a:ext cx="11901054" cy="390876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ፋራን የምትባል የዕንባቆም ተራራ፣ የተዘጋች የሕዝቅኤል ምሥራቅ፣ የቤተ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ልሔም ሕግ መውጫ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የሚክያስ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ኤፍራታ ምድር የምትባ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አንቺ ነሽ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የሲሎንዲስ ዕፀ ሕይወት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የናሆምንም ቁስል የምታድን፣ የዘካርያስ ደስታው፣</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የሚልክያስ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አዳራሽ</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አንቺ ነሽ፤</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66255" y="3811012"/>
            <a:ext cx="11901054" cy="3046988"/>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Habakkuk’s mountain of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Pharan</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Ezekiel’s closed house in the east, Micah’s place in Bethlehem from which the law goes forth, the land of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Ephratah</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Silondis</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tree of life, the healer of Nahum’s wounds, Zechariah’s rejoicing, the clean hall of Malachi.</a:t>
            </a:r>
          </a:p>
        </p:txBody>
      </p:sp>
    </p:spTree>
    <p:extLst>
      <p:ext uri="{BB962C8B-B14F-4D97-AF65-F5344CB8AC3E}">
        <p14:creationId xmlns:p14="http://schemas.microsoft.com/office/powerpoint/2010/main" val="2562964485"/>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296</a:t>
            </a:fld>
            <a:endParaRPr lang="en-US"/>
          </a:p>
        </p:txBody>
      </p:sp>
      <p:sp>
        <p:nvSpPr>
          <p:cNvPr id="3" name="Rectangle 2"/>
          <p:cNvSpPr/>
          <p:nvPr/>
        </p:nvSpPr>
        <p:spPr>
          <a:xfrm>
            <a:off x="124691" y="152407"/>
            <a:ext cx="11928764" cy="329320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000" b="1" dirty="0">
                <a:latin typeface="Ebrima"/>
                <a:ea typeface="Ebrima"/>
                <a:cs typeface="Ebrima"/>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 ትንቢትና ምሳሌ፣</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ሞገሳቸው፣</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የሰማዕታት</a:t>
            </a:r>
            <a:r>
              <a:rPr lang="en-US"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እናታቸው፣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የመላእክት እኅታቸው አንቺ ነሽ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በመዓልትና በሌሊት በበሮችዋ ደጅ የሚጠኑ የወራዙትና የደናግል</a:t>
            </a:r>
            <a:r>
              <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የመነኮሳትም</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መመኪያቸው</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አንቺ</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ነሽ።</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24691" y="3352800"/>
            <a:ext cx="11928764"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you are the ideal and the prophecy of the prophets, the </a:t>
            </a:r>
            <a:r>
              <a:rPr lang="en-US" sz="36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favour</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of the apostles, the mother of </a:t>
            </a:r>
            <a:r>
              <a:rPr lang="en-US" sz="36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Marthrs</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sister of angels; the boast of the young men and virgins and the monks who are watchful day and night at your gates.</a:t>
            </a:r>
          </a:p>
        </p:txBody>
      </p:sp>
    </p:spTree>
    <p:extLst>
      <p:ext uri="{BB962C8B-B14F-4D97-AF65-F5344CB8AC3E}">
        <p14:creationId xmlns:p14="http://schemas.microsoft.com/office/powerpoint/2010/main" val="741530441"/>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297</a:t>
            </a:fld>
            <a:endParaRPr lang="en-US"/>
          </a:p>
        </p:txBody>
      </p:sp>
      <p:sp>
        <p:nvSpPr>
          <p:cNvPr id="3" name="Rectangle 2"/>
          <p:cNvSpPr/>
          <p:nvPr/>
        </p:nvSpPr>
        <p:spPr>
          <a:xfrm>
            <a:off x="138544" y="85037"/>
            <a:ext cx="11942619"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000" b="1" dirty="0">
                <a:latin typeface="Ebrima"/>
                <a:ea typeface="Ebrima"/>
                <a:cs typeface="Ebrima"/>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በኃጢ</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 ፍትወት የተፀነስሽ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በሕግ በሆነ ሩካቤ ከሐና ከኢያቄም ተወለድሽ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dirty="0">
                <a:latin typeface="Ebrima"/>
                <a:ea typeface="Ebrima"/>
                <a:cs typeface="Ebrima"/>
              </a:rPr>
              <a:t>!</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አንገታቸውን እንደሚያገዝፉ እንደ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ዕብራውያን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ሴቶች ልጆች በዋዛ ያደግሽ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በንጽሕና በቅድስና በቤተ መቅደስ ኖርሽ እንጂ፤</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38544" y="3649123"/>
            <a:ext cx="11942619" cy="3046988"/>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you were not conceived through unclean lust, but in lawful marriage you were born from Hannah and</a:t>
            </a:r>
            <a:r>
              <a:rPr lang="am-ET"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Eliakim.</a:t>
            </a:r>
            <a:r>
              <a:rPr lang="am-ET"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you did not grow in Mirth like the Hebrew daughters who stiffened their necks, but you did live in the sanctuary in holiness and purity.</a:t>
            </a:r>
            <a:endPar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98712038"/>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298</a:t>
            </a:fld>
            <a:endParaRPr lang="en-US"/>
          </a:p>
        </p:txBody>
      </p:sp>
      <p:sp>
        <p:nvSpPr>
          <p:cNvPr id="3" name="Rectangle 2"/>
          <p:cNvSpPr/>
          <p:nvPr/>
        </p:nvSpPr>
        <p:spPr>
          <a:xfrm>
            <a:off x="138546" y="42407"/>
            <a:ext cx="11942618" cy="347787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400" b="1" dirty="0">
                <a:latin typeface="Ebrima"/>
                <a:ea typeface="Ebrima"/>
                <a:cs typeface="Ebrima"/>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ምድራዊ ኅብስትን የተመገብሽ አይደለሽም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ከሰማየ ሰማያት የበሰለ ሰማያዊ ኅብስትን ነው እንጂ፤ ድንግል ሆይ</a:t>
            </a:r>
            <a:r>
              <a:rPr lang="am-ET" sz="4400" b="1" dirty="0">
                <a:latin typeface="Ebrima"/>
                <a:ea typeface="Ebrima"/>
                <a:cs typeface="Ebrima"/>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ምድራዊ መጠጥን የጠጣሽ አይደለሽም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ከሰማየ ሰማያት የተቀዳ ሰማያዊ መጠጥን ነው እንጂ፤</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38546" y="3520282"/>
            <a:ext cx="11942618" cy="2862322"/>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you did not eat earthly bread but heavenly bread prepared in the heaven of heavens. O Virgin, you did not drink earthly drink but heavenly drink poured from the heaven of heavens.</a:t>
            </a:r>
          </a:p>
        </p:txBody>
      </p:sp>
    </p:spTree>
    <p:extLst>
      <p:ext uri="{BB962C8B-B14F-4D97-AF65-F5344CB8AC3E}">
        <p14:creationId xmlns:p14="http://schemas.microsoft.com/office/powerpoint/2010/main" val="2667251120"/>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299</a:t>
            </a:fld>
            <a:endParaRPr lang="en-US"/>
          </a:p>
        </p:txBody>
      </p:sp>
      <p:sp>
        <p:nvSpPr>
          <p:cNvPr id="3" name="Rectangle 2"/>
          <p:cNvSpPr/>
          <p:nvPr/>
        </p:nvSpPr>
        <p:spPr>
          <a:xfrm>
            <a:off x="166256" y="228600"/>
            <a:ext cx="11914908" cy="3416320"/>
          </a:xfrm>
          <a:prstGeom prst="rect">
            <a:avLst/>
          </a:prstGeom>
        </p:spPr>
        <p:txBody>
          <a:bodyPr wrap="square">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5400" b="1" dirty="0">
                <a:latin typeface="Ebrima"/>
                <a:ea typeface="Ebrima"/>
                <a:cs typeface="Ebrima"/>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ከአንቺ አስቀድሞ ከአንቺም በኋላ እንዳሉ ሴቶች እድፍ የምታውቂ አይደለሽም</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በንጽሕና በቅድስና ያጌጥሽ ነሽ እንጂ፤ </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66256" y="3676776"/>
            <a:ext cx="11914908" cy="1938992"/>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you did not know uncleanness like the women who were before you, and would come after you, but you are adorned with holiness and purity.</a:t>
            </a:r>
          </a:p>
        </p:txBody>
      </p:sp>
    </p:spTree>
    <p:extLst>
      <p:ext uri="{BB962C8B-B14F-4D97-AF65-F5344CB8AC3E}">
        <p14:creationId xmlns:p14="http://schemas.microsoft.com/office/powerpoint/2010/main" val="1055425459"/>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300</a:t>
            </a:fld>
            <a:endParaRPr lang="en-US"/>
          </a:p>
        </p:txBody>
      </p:sp>
      <p:sp>
        <p:nvSpPr>
          <p:cNvPr id="3" name="Rectangle 2"/>
          <p:cNvSpPr/>
          <p:nvPr/>
        </p:nvSpPr>
        <p:spPr>
          <a:xfrm>
            <a:off x="152400" y="269095"/>
            <a:ext cx="11942618" cy="2800767"/>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400" b="1" dirty="0">
                <a:latin typeface="Ebrima"/>
                <a:ea typeface="Ebrima"/>
                <a:cs typeface="Ebrima"/>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የሚያታልሉ ጎልማሶች ያረጋጉሽ አይደለሽም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የሰማይ መላእክት ጎበኙሽ እንጂ</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እንደተነገረ ካህናትና የካህናት አለቆች አመሰገኑሽ እንጂ፤</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27712" y="3269108"/>
            <a:ext cx="12122730" cy="3170099"/>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the wicked young men could not entice you, but the angels of heaven visited you, and, as it was said, the priests and the high priests praised you.</a:t>
            </a:r>
          </a:p>
        </p:txBody>
      </p:sp>
    </p:spTree>
    <p:extLst>
      <p:ext uri="{BB962C8B-B14F-4D97-AF65-F5344CB8AC3E}">
        <p14:creationId xmlns:p14="http://schemas.microsoft.com/office/powerpoint/2010/main" val="2009781761"/>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301</a:t>
            </a:fld>
            <a:endParaRPr lang="en-US"/>
          </a:p>
        </p:txBody>
      </p:sp>
      <p:sp>
        <p:nvSpPr>
          <p:cNvPr id="3" name="Rectangle 2"/>
          <p:cNvSpPr/>
          <p:nvPr/>
        </p:nvSpPr>
        <p:spPr>
          <a:xfrm>
            <a:off x="193963" y="297230"/>
            <a:ext cx="11859491" cy="3785652"/>
          </a:xfrm>
          <a:prstGeom prst="rect">
            <a:avLst/>
          </a:prstGeom>
        </p:spPr>
        <p:txBody>
          <a:bodyPr wrap="square">
            <a:spAutoFit/>
          </a:bodyPr>
          <a:lstStyle/>
          <a:p>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6000" b="1" dirty="0">
                <a:latin typeface="Ebrima"/>
                <a:ea typeface="Ebrima"/>
                <a:cs typeface="Ebrima"/>
              </a:rPr>
              <a:t>!</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ለዮሴፍ የታጨሽ ለመገናኘት አይደለም</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ንጹሕ ሆኖ ሊጠብቅሽ ነው እንጂ</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እንዲሁ ስለሆነ፤</a:t>
            </a:r>
            <a:endPar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93964" y="4010881"/>
            <a:ext cx="11859491" cy="2862322"/>
          </a:xfrm>
          <a:prstGeom prst="rect">
            <a:avLst/>
          </a:prstGeom>
          <a:noFill/>
        </p:spPr>
        <p:txBody>
          <a:bodyPr wrap="square">
            <a:spAutoFit/>
          </a:bodyPr>
          <a:lstStyle/>
          <a:p>
            <a:r>
              <a:rPr lang="en-US" sz="4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Virgin, you were not espoused to Joseph for coming together, but in order the he might keep you in purity and thus it was fulfilled.</a:t>
            </a:r>
          </a:p>
        </p:txBody>
      </p:sp>
    </p:spTree>
    <p:extLst>
      <p:ext uri="{BB962C8B-B14F-4D97-AF65-F5344CB8AC3E}">
        <p14:creationId xmlns:p14="http://schemas.microsoft.com/office/powerpoint/2010/main" val="3007587062"/>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302</a:t>
            </a:fld>
            <a:endParaRPr lang="en-US"/>
          </a:p>
        </p:txBody>
      </p:sp>
      <p:sp>
        <p:nvSpPr>
          <p:cNvPr id="3" name="Rectangle 2"/>
          <p:cNvSpPr/>
          <p:nvPr/>
        </p:nvSpPr>
        <p:spPr>
          <a:xfrm>
            <a:off x="180109" y="310123"/>
            <a:ext cx="11873346" cy="3785652"/>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እርሱ ቅሉ እግዚአብሔር አብ ንጽሕናሽን ባየ ጊዜ ስሙ ገብርኤል የሚባል ብርሃናዊ መልአኩን ወደ አንቺ ላከ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 በላይሽ ይመጣል የልዑል ኃይልም ይጋርድልሻል አለሽ፤</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80109" y="3928135"/>
            <a:ext cx="11873346" cy="2862322"/>
          </a:xfrm>
          <a:prstGeom prst="rect">
            <a:avLst/>
          </a:prstGeom>
          <a:noFill/>
        </p:spPr>
        <p:txBody>
          <a:bodyPr wrap="square">
            <a:spAutoFit/>
          </a:bodyPr>
          <a:lstStyle/>
          <a:p>
            <a:r>
              <a:rPr lang="en-AE"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When God the Father saw your purity he sent to you his effulgent angel, whose name is Gabriel, and he told you: The Holy Ghost shall come upon you, and the power of the Highest shall overshadow you.</a:t>
            </a:r>
            <a:endPar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31071992"/>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303</a:t>
            </a:fld>
            <a:endParaRPr lang="en-US"/>
          </a:p>
        </p:txBody>
      </p:sp>
      <p:sp>
        <p:nvSpPr>
          <p:cNvPr id="3" name="Rectangle 2"/>
          <p:cNvSpPr/>
          <p:nvPr/>
        </p:nvSpPr>
        <p:spPr>
          <a:xfrm>
            <a:off x="166255" y="105192"/>
            <a:ext cx="11845636" cy="2308324"/>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ከአባቱ አጠገብ ሳይለይ ቃል ወዳንቺ መጣ</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ሳይወሰን ፀነስሽው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በላይ ሳይጎድል በታችም ሳይጨምር በመኀፀንሽ ተወሰነ፤</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38545" y="2707859"/>
            <a:ext cx="11845636" cy="3785652"/>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word came to you without being separated from the bosom of His Father; you conceived Him without His being limited, and He stayed in your womb without making subtraction from above or addition beneath.</a:t>
            </a:r>
          </a:p>
        </p:txBody>
      </p:sp>
    </p:spTree>
    <p:extLst>
      <p:ext uri="{BB962C8B-B14F-4D97-AF65-F5344CB8AC3E}">
        <p14:creationId xmlns:p14="http://schemas.microsoft.com/office/powerpoint/2010/main" val="3649568263"/>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304</a:t>
            </a:fld>
            <a:endParaRPr lang="en-US"/>
          </a:p>
        </p:txBody>
      </p:sp>
      <p:sp>
        <p:nvSpPr>
          <p:cNvPr id="3" name="Rectangle 2"/>
          <p:cNvSpPr/>
          <p:nvPr/>
        </p:nvSpPr>
        <p:spPr>
          <a:xfrm>
            <a:off x="110835" y="142483"/>
            <a:ext cx="11942619"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መጠንና መመርመር የሌለበት እሳተ መለኮት በሆድሽ አደረ፤ በምድራዊ እሳት እንመሰለው ዘንድ አይገባም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ለእሳትስ መጠን አለው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ልክም አለው፤ መለኮት ግን ይህን ያህላል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ይህንንም ይመስላል ሊባል አይቻልም፤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80108" y="3341774"/>
            <a:ext cx="11845636"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There abode in your womb the inestimable and immeasurable fire of the godhead. It is not just to compare Him with earthly fire. Fire has limits and volume, but of the Deity, it cannot be said that it is like this or even seems to be like this</a:t>
            </a:r>
          </a:p>
        </p:txBody>
      </p:sp>
    </p:spTree>
    <p:extLst>
      <p:ext uri="{BB962C8B-B14F-4D97-AF65-F5344CB8AC3E}">
        <p14:creationId xmlns:p14="http://schemas.microsoft.com/office/powerpoint/2010/main" val="3495039705"/>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305</a:t>
            </a:fld>
            <a:endParaRPr lang="en-US"/>
          </a:p>
        </p:txBody>
      </p:sp>
      <p:sp>
        <p:nvSpPr>
          <p:cNvPr id="3" name="Rectangle 2"/>
          <p:cNvSpPr/>
          <p:nvPr/>
        </p:nvSpPr>
        <p:spPr>
          <a:xfrm>
            <a:off x="138545" y="59353"/>
            <a:ext cx="11873345" cy="3785652"/>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ለመለኮት እንደ ፀ</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ይና እንደ ጨረቃ ክበብ፣ እንደ ሰውም መጠን ያለው አይደለም</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ድንቅ ነው እንጂ</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የሰው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ሊና የመላእክትም አእምሮ በማይደርስበት በአርያሙ የሚኖር ነው እንጂ፤</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38545" y="3757418"/>
            <a:ext cx="11873345" cy="3170099"/>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Godhead has no circle like the sun and moon, nor stature like man, but He is mighty and sitting in His highest heaven which neither the thought of man nor the knowledge of angels can reach.</a:t>
            </a:r>
          </a:p>
        </p:txBody>
      </p:sp>
    </p:spTree>
    <p:extLst>
      <p:ext uri="{BB962C8B-B14F-4D97-AF65-F5344CB8AC3E}">
        <p14:creationId xmlns:p14="http://schemas.microsoft.com/office/powerpoint/2010/main" val="3254988542"/>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306</a:t>
            </a:fld>
            <a:endParaRPr lang="en-US"/>
          </a:p>
        </p:txBody>
      </p:sp>
      <p:sp>
        <p:nvSpPr>
          <p:cNvPr id="3" name="Rectangle 2"/>
          <p:cNvSpPr/>
          <p:nvPr/>
        </p:nvSpPr>
        <p:spPr>
          <a:xfrm>
            <a:off x="0" y="104053"/>
            <a:ext cx="11887200" cy="2800767"/>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ለመለኮት ወርድና ቁመት፣ ላይና ታች፣ ቀኝና ግራ ያለው አይደለም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በሁሉ የመላ ነው እንጂ፤</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ለመለኮት የሚዘረጋበትና የሚሰበሰብበት ያለው አይደለም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ግዛቱ ባገር ሁሉ ነው እንጂ፤</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0" y="2904820"/>
            <a:ext cx="11887199" cy="3785652"/>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Deity has neither above nor beneath, neither left nor right, but he always fills all things. The Deity has not place wherein to stretch or contract himself but he fills every place</a:t>
            </a:r>
          </a:p>
        </p:txBody>
      </p:sp>
    </p:spTree>
    <p:extLst>
      <p:ext uri="{BB962C8B-B14F-4D97-AF65-F5344CB8AC3E}">
        <p14:creationId xmlns:p14="http://schemas.microsoft.com/office/powerpoint/2010/main" val="2508688472"/>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307</a:t>
            </a:fld>
            <a:endParaRPr lang="en-US"/>
          </a:p>
        </p:txBody>
      </p:sp>
      <p:sp>
        <p:nvSpPr>
          <p:cNvPr id="3" name="Rectangle 2"/>
          <p:cNvSpPr/>
          <p:nvPr/>
        </p:nvSpPr>
        <p:spPr>
          <a:xfrm>
            <a:off x="124691" y="-99983"/>
            <a:ext cx="11942618"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ለመለኮት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በላይ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ጠፈር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በታችም</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መሠረት ያለው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ጠፈሩ እርሱ፣ መሠረቱም እርሱ ነው እንጂ፤ ለመለኮት ከምድር ከውስጥዋ የሆነውን ያነሣ ዘንድ ማጎንበስ፣ ራስንም ዝቅ ማድረግ ያለበት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ለጴጥሮስ እንዳሳየው ሁሉ በእጁ የተያዘ ነው እንጂ፤</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41561" y="3411349"/>
            <a:ext cx="12108877" cy="2308324"/>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Deity has neither firmament above nor foundation beneath, but He himself is the firmament and the foundation. The Deity does not stoop or bow down the head to take up that which is on earth, but all is in His hand as he showed to Peter.</a:t>
            </a:r>
          </a:p>
        </p:txBody>
      </p:sp>
    </p:spTree>
    <p:extLst>
      <p:ext uri="{BB962C8B-B14F-4D97-AF65-F5344CB8AC3E}">
        <p14:creationId xmlns:p14="http://schemas.microsoft.com/office/powerpoint/2010/main" val="2099609726"/>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308</a:t>
            </a:fld>
            <a:endParaRPr lang="en-US"/>
          </a:p>
        </p:txBody>
      </p:sp>
      <p:sp>
        <p:nvSpPr>
          <p:cNvPr id="3" name="Rectangle 2"/>
          <p:cNvSpPr/>
          <p:nvPr/>
        </p:nvSpPr>
        <p:spPr>
          <a:xfrm>
            <a:off x="83125" y="73421"/>
            <a:ext cx="11998039" cy="347787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ለመለኮት በሚታይ ገንዘብ በሚወሰንም ገንዘብ ደረትና ፊት የኋላም ጀርባ ያለው አይደለም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በነደ እሳት የተሸፈነ ነው እንጂ፤ ነደ እሳት ግን እርሱ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መለኮትስ ንጹሕና ጽሩይ</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ብሩህም ነው፤</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10834" y="3390689"/>
            <a:ext cx="11942619" cy="2862322"/>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Deity has neither chest nor back by which he can be seen, and through which He can be limited, but He is covered with the flame of fire and He is Himself the flame of fire. The Deity is clean, pure and bright.</a:t>
            </a:r>
          </a:p>
        </p:txBody>
      </p:sp>
    </p:spTree>
    <p:extLst>
      <p:ext uri="{BB962C8B-B14F-4D97-AF65-F5344CB8AC3E}">
        <p14:creationId xmlns:p14="http://schemas.microsoft.com/office/powerpoint/2010/main" val="3246398433"/>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309</a:t>
            </a:fld>
            <a:endParaRPr lang="en-US"/>
          </a:p>
        </p:txBody>
      </p:sp>
      <p:sp>
        <p:nvSpPr>
          <p:cNvPr id="3" name="Rectangle 2"/>
          <p:cNvSpPr/>
          <p:nvPr/>
        </p:nvSpPr>
        <p:spPr>
          <a:xfrm>
            <a:off x="55416" y="90496"/>
            <a:ext cx="11970330"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የላከ አብን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ላዌ አባት እንደሆነ እናምናለን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የተላከ ወልድንም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ላዌ ወልድ እንደሆነ እናምናለን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ማሕየዊ መንፈስ ቅዱስንም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ላዌ መንፈስ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እንደሆነ እናምናለን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ሦስቱ ስም አንዱ እግዚአብሔር ነው፤</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38545" y="3290255"/>
            <a:ext cx="11665527"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that the Father who sends is Father in his nature. We believe that the Son who is sent is Son in his nature. We believe that the life-giving Holy Spirit is Holy Spirit in His nature. Three names but one God.</a:t>
            </a:r>
          </a:p>
        </p:txBody>
      </p:sp>
    </p:spTree>
    <p:extLst>
      <p:ext uri="{BB962C8B-B14F-4D97-AF65-F5344CB8AC3E}">
        <p14:creationId xmlns:p14="http://schemas.microsoft.com/office/powerpoint/2010/main" val="3159576057"/>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310</a:t>
            </a:fld>
            <a:endParaRPr lang="en-US"/>
          </a:p>
        </p:txBody>
      </p:sp>
      <p:sp>
        <p:nvSpPr>
          <p:cNvPr id="3" name="Rectangle 2"/>
          <p:cNvSpPr/>
          <p:nvPr/>
        </p:nvSpPr>
        <p:spPr>
          <a:xfrm>
            <a:off x="180110" y="66923"/>
            <a:ext cx="11859490"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አብርሃም ከይስሐቅ እንደሚበልጥ ይስሐቅም ከያዕቆብ እንደሚበልጥ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ለመለኮት እንዲህ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አብ ከልጁ አይበልጥም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ወልድም ከመንፈስ ቅዱስ አይበልጥም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 ከወልድ አያንስም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ወልድም ከአባቱ አያንስም፤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80110" y="3098112"/>
            <a:ext cx="11859490" cy="3539430"/>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not with the Deity as it was Abraham who was older than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Issac</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or with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Issac</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who was older than Jacob, but the Father is not older than the Son, neither is the Son older that the Holy Spirit, and the Holy Spirit is nor younger than the Son, neither is the Son younger than his Father.</a:t>
            </a:r>
          </a:p>
        </p:txBody>
      </p:sp>
    </p:spTree>
    <p:extLst>
      <p:ext uri="{BB962C8B-B14F-4D97-AF65-F5344CB8AC3E}">
        <p14:creationId xmlns:p14="http://schemas.microsoft.com/office/powerpoint/2010/main" val="260765209"/>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311</a:t>
            </a:fld>
            <a:endParaRPr lang="en-US"/>
          </a:p>
        </p:txBody>
      </p:sp>
      <p:sp>
        <p:nvSpPr>
          <p:cNvPr id="3" name="Rectangle 2"/>
          <p:cNvSpPr/>
          <p:nvPr/>
        </p:nvSpPr>
        <p:spPr>
          <a:xfrm>
            <a:off x="27707" y="150053"/>
            <a:ext cx="12053458"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አብርሃም በፍጥረት ሥር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 ይስሐቅን እንደሚያዘው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ይስሐቅም</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ያዕቆብን</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እንደሚያዘው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መለኮት እንዲህ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ባት በመሆን አብ ልጁን አያዘውም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ወልድም ልጅ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በመሆን አይበልጥም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ትክክል ነው፤</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66255" y="3316479"/>
            <a:ext cx="11914910"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not with the Deity as it was with Abraham who gave commands to </a:t>
            </a:r>
            <a:r>
              <a:rPr lang="en-US" sz="36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Issac</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or with Isaac who gave orders to Jacob, but the Father, being Father, does not give order to the Son; and the Son, being Son, is not exalted; and the Holy spirit is equal.</a:t>
            </a:r>
          </a:p>
        </p:txBody>
      </p:sp>
    </p:spTree>
    <p:extLst>
      <p:ext uri="{BB962C8B-B14F-4D97-AF65-F5344CB8AC3E}">
        <p14:creationId xmlns:p14="http://schemas.microsoft.com/office/powerpoint/2010/main" val="119220108"/>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312</a:t>
            </a:fld>
            <a:endParaRPr lang="en-US"/>
          </a:p>
        </p:txBody>
      </p:sp>
      <p:sp>
        <p:nvSpPr>
          <p:cNvPr id="3" name="Rectangle 2"/>
          <p:cNvSpPr/>
          <p:nvPr/>
        </p:nvSpPr>
        <p:spPr>
          <a:xfrm>
            <a:off x="193965" y="304800"/>
            <a:ext cx="11859490" cy="3416320"/>
          </a:xfrm>
          <a:prstGeom prst="rect">
            <a:avLst/>
          </a:prstGeom>
        </p:spPr>
        <p:txBody>
          <a:bodyPr wrap="square">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መለኮት ግን አብ ወልድ መንፈስ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ነው፤ አንድ አምላክ</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አንዲት መንግሥት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አንዲት ሥልጣን</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አንዲት አገዛዝ ነው፤</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0" y="3754693"/>
            <a:ext cx="11859491" cy="3046988"/>
          </a:xfrm>
          <a:prstGeom prst="rect">
            <a:avLst/>
          </a:prstGeom>
          <a:noFill/>
        </p:spPr>
        <p:txBody>
          <a:bodyPr wrap="square">
            <a:spAutoFit/>
          </a:bodyPr>
          <a:lstStyle/>
          <a:p>
            <a:r>
              <a:rPr lang="en-US" sz="4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But the Divine Father, Son and Holy Spirit are one God, one kingdom, one authority and one government.</a:t>
            </a:r>
          </a:p>
        </p:txBody>
      </p:sp>
    </p:spTree>
    <p:extLst>
      <p:ext uri="{BB962C8B-B14F-4D97-AF65-F5344CB8AC3E}">
        <p14:creationId xmlns:p14="http://schemas.microsoft.com/office/powerpoint/2010/main" val="1472099302"/>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313</a:t>
            </a:fld>
            <a:endParaRPr lang="en-US"/>
          </a:p>
        </p:txBody>
      </p:sp>
      <p:sp>
        <p:nvSpPr>
          <p:cNvPr id="3" name="Rectangle 2"/>
          <p:cNvSpPr/>
          <p:nvPr/>
        </p:nvSpPr>
        <p:spPr>
          <a:xfrm>
            <a:off x="124692" y="150053"/>
            <a:ext cx="11914908" cy="3785652"/>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ያስባሉ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ይናገራሉ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ይወዳሉ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b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ይመክራሉ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ይናገራሉ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TextBox 3">
            <a:extLst>
              <a:ext uri="{FF2B5EF4-FFF2-40B4-BE49-F238E27FC236}">
                <a16:creationId xmlns:a16="http://schemas.microsoft.com/office/drawing/2014/main" id="{2594286B-B27C-1AE3-0CD1-E0CA26405A3F}"/>
              </a:ext>
            </a:extLst>
          </p:cNvPr>
          <p:cNvSpPr txBox="1"/>
          <p:nvPr/>
        </p:nvSpPr>
        <p:spPr>
          <a:xfrm>
            <a:off x="0" y="3935705"/>
            <a:ext cx="11914908" cy="3046988"/>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think. </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speak.</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approve.</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counsel.</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utter the word.</a:t>
            </a:r>
          </a:p>
        </p:txBody>
      </p:sp>
    </p:spTree>
    <p:extLst>
      <p:ext uri="{BB962C8B-B14F-4D97-AF65-F5344CB8AC3E}">
        <p14:creationId xmlns:p14="http://schemas.microsoft.com/office/powerpoint/2010/main" val="3299483166"/>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314</a:t>
            </a:fld>
            <a:endParaRPr lang="en-US"/>
          </a:p>
        </p:txBody>
      </p:sp>
      <p:sp>
        <p:nvSpPr>
          <p:cNvPr id="3" name="Rectangle 2"/>
          <p:cNvSpPr/>
          <p:nvPr/>
        </p:nvSpPr>
        <p:spPr>
          <a:xfrm>
            <a:off x="138545" y="150053"/>
            <a:ext cx="11928764" cy="347787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ይፈጽማሉ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ይሠራሉ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ያስማማሉ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ያከናውናሉ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b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ይልካሉ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dirty="0">
              <a:latin typeface="-apple-system"/>
            </a:endParaRPr>
          </a:p>
        </p:txBody>
      </p:sp>
      <p:sp>
        <p:nvSpPr>
          <p:cNvPr id="5" name="TextBox 4">
            <a:extLst>
              <a:ext uri="{FF2B5EF4-FFF2-40B4-BE49-F238E27FC236}">
                <a16:creationId xmlns:a16="http://schemas.microsoft.com/office/drawing/2014/main" id="{63E7537B-C78C-C0CC-8458-C299DE79F373}"/>
              </a:ext>
            </a:extLst>
          </p:cNvPr>
          <p:cNvSpPr txBox="1"/>
          <p:nvPr/>
        </p:nvSpPr>
        <p:spPr>
          <a:xfrm>
            <a:off x="138543" y="3495429"/>
            <a:ext cx="11554691" cy="3539430"/>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complete.</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make.</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unite.</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create</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well.</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send.</a:t>
            </a:r>
          </a:p>
        </p:txBody>
      </p:sp>
    </p:spTree>
    <p:extLst>
      <p:ext uri="{BB962C8B-B14F-4D97-AF65-F5344CB8AC3E}">
        <p14:creationId xmlns:p14="http://schemas.microsoft.com/office/powerpoint/2010/main" val="4196184300"/>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315</a:t>
            </a:fld>
            <a:endParaRPr lang="en-US"/>
          </a:p>
        </p:txBody>
      </p:sp>
      <p:sp>
        <p:nvSpPr>
          <p:cNvPr id="3" name="Rectangle 2"/>
          <p:cNvSpPr/>
          <p:nvPr/>
        </p:nvSpPr>
        <p:spPr>
          <a:xfrm>
            <a:off x="124691" y="150053"/>
            <a:ext cx="11942618" cy="347787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ያሰለጥናሉ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ምስክር ይሆናሉ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ሰውን ይስባሉ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ያለምዳሉ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ይመክራሉ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TextBox 4">
            <a:extLst>
              <a:ext uri="{FF2B5EF4-FFF2-40B4-BE49-F238E27FC236}">
                <a16:creationId xmlns:a16="http://schemas.microsoft.com/office/drawing/2014/main" id="{63E7537B-C78C-C0CC-8458-C299DE79F373}"/>
              </a:ext>
            </a:extLst>
          </p:cNvPr>
          <p:cNvSpPr txBox="1"/>
          <p:nvPr/>
        </p:nvSpPr>
        <p:spPr>
          <a:xfrm>
            <a:off x="249382" y="3496016"/>
            <a:ext cx="11942618" cy="3539430"/>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give authority.</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bear witness.</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draw.</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accustom.</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advise.</a:t>
            </a:r>
          </a:p>
        </p:txBody>
      </p:sp>
    </p:spTree>
    <p:extLst>
      <p:ext uri="{BB962C8B-B14F-4D97-AF65-F5344CB8AC3E}">
        <p14:creationId xmlns:p14="http://schemas.microsoft.com/office/powerpoint/2010/main" val="24214850"/>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316</a:t>
            </a:fld>
            <a:endParaRPr lang="en-US"/>
          </a:p>
        </p:txBody>
      </p:sp>
      <p:sp>
        <p:nvSpPr>
          <p:cNvPr id="3" name="Rectangle 2"/>
          <p:cNvSpPr/>
          <p:nvPr/>
        </p:nvSpPr>
        <p:spPr>
          <a:xfrm>
            <a:off x="221673" y="66923"/>
            <a:ext cx="10448124" cy="347787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ያነጻሉ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ያጸራሉ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ያከብራሉ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ያጸናሉ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ያስጨክናሉ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63E7537B-C78C-C0CC-8458-C299DE79F373}"/>
              </a:ext>
            </a:extLst>
          </p:cNvPr>
          <p:cNvSpPr txBox="1"/>
          <p:nvPr/>
        </p:nvSpPr>
        <p:spPr>
          <a:xfrm>
            <a:off x="221673" y="3378344"/>
            <a:ext cx="11189277" cy="3539430"/>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a:t>
            </a:r>
            <a:r>
              <a:rPr lang="am-ET"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purify. </a:t>
            </a:r>
            <a:endParaRPr lang="am-ET"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cleanse.</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hallow.</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advise.</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strengthen.</a:t>
            </a:r>
            <a:endPar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46380827"/>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317</a:t>
            </a:fld>
            <a:endParaRPr lang="en-US"/>
          </a:p>
        </p:txBody>
      </p:sp>
      <p:sp>
        <p:nvSpPr>
          <p:cNvPr id="3" name="Rectangle 2"/>
          <p:cNvSpPr/>
          <p:nvPr/>
        </p:nvSpPr>
        <p:spPr>
          <a:xfrm>
            <a:off x="221673" y="86218"/>
            <a:ext cx="10492567" cy="347787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ያስተምራሉ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b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ይጋርዳሉ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ያለብሳ</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a:t>
            </a:r>
            <a:endPar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ባለ</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ሟ</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ያደርጋሉ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63E7537B-C78C-C0CC-8458-C299DE79F373}"/>
              </a:ext>
            </a:extLst>
          </p:cNvPr>
          <p:cNvSpPr txBox="1"/>
          <p:nvPr/>
        </p:nvSpPr>
        <p:spPr>
          <a:xfrm>
            <a:off x="183570" y="3502565"/>
            <a:ext cx="11856030" cy="2554545"/>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a:t>
            </a:r>
            <a:r>
              <a:rPr lang="am-ET"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teach. </a:t>
            </a:r>
            <a:endParaRPr lang="am-ET"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crown.</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clothe.</a:t>
            </a: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grant grace.</a:t>
            </a:r>
          </a:p>
        </p:txBody>
      </p:sp>
    </p:spTree>
    <p:extLst>
      <p:ext uri="{BB962C8B-B14F-4D97-AF65-F5344CB8AC3E}">
        <p14:creationId xmlns:p14="http://schemas.microsoft.com/office/powerpoint/2010/main" val="1876273862"/>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318</a:t>
            </a:fld>
            <a:endParaRPr lang="en-US"/>
          </a:p>
        </p:txBody>
      </p:sp>
      <p:sp>
        <p:nvSpPr>
          <p:cNvPr id="3" name="Rectangle 2"/>
          <p:cNvSpPr/>
          <p:nvPr/>
        </p:nvSpPr>
        <p:spPr>
          <a:xfrm>
            <a:off x="443345" y="347008"/>
            <a:ext cx="11263745" cy="2308324"/>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ይቀመጣሉ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GB"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ይፈርዳሉ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GB"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 ይመረምራሉ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GB"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63E7537B-C78C-C0CC-8458-C299DE79F373}"/>
              </a:ext>
            </a:extLst>
          </p:cNvPr>
          <p:cNvSpPr txBox="1"/>
          <p:nvPr/>
        </p:nvSpPr>
        <p:spPr>
          <a:xfrm>
            <a:off x="277090" y="2836722"/>
            <a:ext cx="11776363" cy="4154984"/>
          </a:xfrm>
          <a:prstGeom prst="rect">
            <a:avLst/>
          </a:prstGeom>
          <a:noFill/>
        </p:spPr>
        <p:txBody>
          <a:bodyPr wrap="square">
            <a:spAutoFit/>
          </a:bodyPr>
          <a:lstStyle/>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sit.</a:t>
            </a:r>
          </a:p>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a:t>
            </a:r>
            <a:r>
              <a:rPr lang="am-ET"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judge. </a:t>
            </a:r>
            <a:endParaRPr lang="am-ET"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The son and the Holy spirit examine.</a:t>
            </a:r>
          </a:p>
        </p:txBody>
      </p:sp>
    </p:spTree>
    <p:extLst>
      <p:ext uri="{BB962C8B-B14F-4D97-AF65-F5344CB8AC3E}">
        <p14:creationId xmlns:p14="http://schemas.microsoft.com/office/powerpoint/2010/main" val="50986450"/>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319</a:t>
            </a:fld>
            <a:endParaRPr lang="en-US"/>
          </a:p>
        </p:txBody>
      </p:sp>
      <p:sp>
        <p:nvSpPr>
          <p:cNvPr id="3" name="Rectangle 2"/>
          <p:cNvSpPr/>
          <p:nvPr/>
        </p:nvSpPr>
        <p:spPr>
          <a:xfrm>
            <a:off x="221673" y="134707"/>
            <a:ext cx="11762509" cy="329320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እንዲህ እናምናለን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እንዲህም እንታመናለን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አንድነትን ሳንለይ የተለየ እንዳይሆን የተቀላቀለ እንዳይሆን እንለይ፤ እንደ አብርሃምና እንደ ይስሐቅ እንደ ያዕቆብም ሦስት የምንል አይደለንም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ሦስት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ሲሆን</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አንድ</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221672" y="3093721"/>
            <a:ext cx="11762509" cy="3970318"/>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Thus we, believe and confess without separating or dividing, the oneness and unity so that it will not be divided or separated. Let us distinguish so that it will not be confused. We don not say Three as we say Abraham, Isaac and Jacob, but one in three persons.</a:t>
            </a:r>
          </a:p>
        </p:txBody>
      </p:sp>
    </p:spTree>
    <p:extLst>
      <p:ext uri="{BB962C8B-B14F-4D97-AF65-F5344CB8AC3E}">
        <p14:creationId xmlns:p14="http://schemas.microsoft.com/office/powerpoint/2010/main" val="1127580185"/>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320</a:t>
            </a:fld>
            <a:endParaRPr lang="en-US"/>
          </a:p>
        </p:txBody>
      </p:sp>
      <p:sp>
        <p:nvSpPr>
          <p:cNvPr id="3" name="Rectangle 2"/>
          <p:cNvSpPr/>
          <p:nvPr/>
        </p:nvSpPr>
        <p:spPr>
          <a:xfrm>
            <a:off x="221673" y="115732"/>
            <a:ext cx="11762509"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ከፍጥረት ሁሉ እንደሚቀድም እንደ አዳም አንድ የምንል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በባሕርይ አንድ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ሲሆን</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ሦስት</a:t>
            </a:r>
            <a:r>
              <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ነው እንላለን እንጂ፤</a:t>
            </a:r>
            <a:r>
              <a:rPr lang="am-ET" sz="4000" b="1" dirty="0">
                <a:latin typeface="-apple-system"/>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ክፉዎች አይሁድ ባለማወቃቸው የእግዚአብሔር 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 አካል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አንድ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የሚሉ በደለኞቹን የእስማኤል ወገኖችንም እነሆ እንሰማቸዋለን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ናቸውን ያሳወሩ ናቸው፤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221673" y="3876380"/>
            <a:ext cx="11762508" cy="2554545"/>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do not say One like Adam the first creature, but three with one nature. Now we hear the wicked Jews and the unrighteous Ishmaelites, who being without understanding, say God is one person and one body; they are of a blind heart.</a:t>
            </a:r>
          </a:p>
        </p:txBody>
      </p:sp>
    </p:spTree>
    <p:extLst>
      <p:ext uri="{BB962C8B-B14F-4D97-AF65-F5344CB8AC3E}">
        <p14:creationId xmlns:p14="http://schemas.microsoft.com/office/powerpoint/2010/main" val="1117389733"/>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321</a:t>
            </a:fld>
            <a:endParaRPr lang="en-US"/>
          </a:p>
        </p:txBody>
      </p:sp>
      <p:sp>
        <p:nvSpPr>
          <p:cNvPr id="3" name="Rectangle 2"/>
          <p:cNvSpPr/>
          <p:nvPr/>
        </p:nvSpPr>
        <p:spPr>
          <a:xfrm>
            <a:off x="221673" y="162413"/>
            <a:ext cx="11776363" cy="347787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አምላኮቻቸውም ብዙ፣ አጋንንቶቻቸውም ብዙ የሆኑ በጣዖት የሚያመልኩ አረማውያንን እነሆ እናያቸዋለን፤ እኛ ግን በጎ </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ጎ</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ዳና የሚያስተምሩትን እንከተላለን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ሐዋርያት እንዲህ እያሉ እንዳስተማሩን፤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24691" y="3469767"/>
            <a:ext cx="11873345" cy="3170099"/>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Now we see the idolatrous heathen whose idols are many and whose devils are many. But we follow the leaders to the good way as the Apostles taught us saying:</a:t>
            </a:r>
          </a:p>
        </p:txBody>
      </p:sp>
    </p:spTree>
    <p:extLst>
      <p:ext uri="{BB962C8B-B14F-4D97-AF65-F5344CB8AC3E}">
        <p14:creationId xmlns:p14="http://schemas.microsoft.com/office/powerpoint/2010/main" val="3124733584"/>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322</a:t>
            </a:fld>
            <a:endParaRPr lang="en-US"/>
          </a:p>
        </p:txBody>
      </p:sp>
      <p:sp>
        <p:nvSpPr>
          <p:cNvPr id="3" name="Rectangle 2"/>
          <p:cNvSpPr/>
          <p:nvPr/>
        </p:nvSpPr>
        <p:spPr>
          <a:xfrm>
            <a:off x="38966" y="48991"/>
            <a:ext cx="12028343" cy="347787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ፀ</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ወልድ ፀ</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ቅዱስም ፀ</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ከሁሉ በላይ የሚሆን አንድ የእውነት ፀ</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 ነው፤ አብ እሳት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ወልድ እሳት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ቅዱስም እሳት ነው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በልዕልና ያለ አንድ የሕይወት እሳት ነው፤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0" y="3532424"/>
            <a:ext cx="12067309"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is the sun, the Son is the sun, and the Holy spirit is the sun: but it is one sun of righteousness over all</a:t>
            </a:r>
            <a:r>
              <a:rPr lang="am-ET"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Father is the fire, the Son is fire and the Holy Spirit is fire; but it is one fire of life in the highest heaven.</a:t>
            </a:r>
            <a:endPar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76340521"/>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323</a:t>
            </a:fld>
            <a:endParaRPr lang="en-US"/>
          </a:p>
        </p:txBody>
      </p:sp>
      <p:sp>
        <p:nvSpPr>
          <p:cNvPr id="3" name="Rectangle 2"/>
          <p:cNvSpPr/>
          <p:nvPr/>
        </p:nvSpPr>
        <p:spPr>
          <a:xfrm>
            <a:off x="166255" y="244475"/>
            <a:ext cx="11831781" cy="2308324"/>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ጎሕ ነው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ወልድ ጎሕ ነው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ቅዱስም ጎሕ ነው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በብርሃኑ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ዳል ጨለማ የራቀበት አንድ የጧት ጎሕ ነው፤</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277091" y="2552799"/>
            <a:ext cx="11720945" cy="4154984"/>
          </a:xfrm>
          <a:prstGeom prst="rect">
            <a:avLst/>
          </a:prstGeom>
          <a:noFill/>
        </p:spPr>
        <p:txBody>
          <a:bodyPr wrap="square">
            <a:spAutoFit/>
          </a:bodyPr>
          <a:lstStyle/>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is the dawn, the Son is the dawn, and the Holy spirit is the dawn: but it is one eastern dawn through which, by the ray of its light, the darkness was destroyed.</a:t>
            </a:r>
          </a:p>
        </p:txBody>
      </p:sp>
    </p:spTree>
    <p:extLst>
      <p:ext uri="{BB962C8B-B14F-4D97-AF65-F5344CB8AC3E}">
        <p14:creationId xmlns:p14="http://schemas.microsoft.com/office/powerpoint/2010/main" val="2619298190"/>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324</a:t>
            </a:fld>
            <a:endParaRPr lang="en-US"/>
          </a:p>
        </p:txBody>
      </p:sp>
      <p:sp>
        <p:nvSpPr>
          <p:cNvPr id="3" name="Rectangle 2"/>
          <p:cNvSpPr/>
          <p:nvPr/>
        </p:nvSpPr>
        <p:spPr>
          <a:xfrm>
            <a:off x="166257" y="45767"/>
            <a:ext cx="11831781"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ጒንደ ወይን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ወልድ ጒንደ ወይን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ቅዱስም ጒንደ ወይን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ዓለሙ ሁሉ የጣፈጠበት አንድ የሕይወት ወይን ነው፤ አብ ሐሊብ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ወልድ ሐሊብ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ቅዱስም ሐሊብ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ጭማሪ የሌለበት አንድ ሐሊብ እርሱ ነው፤</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41565" y="3657863"/>
            <a:ext cx="12081164"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is the vine, the Son is the vine, and the Holy spirit is the vine: but it is one vine of life from which all the world tasted. The Father is the milk, the Son is the milk, and the Holy spirit is the milk: but it is one milk without anything added. </a:t>
            </a:r>
          </a:p>
        </p:txBody>
      </p:sp>
    </p:spTree>
    <p:extLst>
      <p:ext uri="{BB962C8B-B14F-4D97-AF65-F5344CB8AC3E}">
        <p14:creationId xmlns:p14="http://schemas.microsoft.com/office/powerpoint/2010/main" val="3148374663"/>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325</a:t>
            </a:fld>
            <a:endParaRPr lang="en-US"/>
          </a:p>
        </p:txBody>
      </p:sp>
      <p:sp>
        <p:nvSpPr>
          <p:cNvPr id="3" name="Rectangle 2"/>
          <p:cNvSpPr/>
          <p:nvPr/>
        </p:nvSpPr>
        <p:spPr>
          <a:xfrm>
            <a:off x="290945" y="160067"/>
            <a:ext cx="11707091" cy="4339650"/>
          </a:xfrm>
          <a:prstGeom prst="rect">
            <a:avLst/>
          </a:prstGeom>
        </p:spPr>
        <p:txBody>
          <a:bodyPr wrap="square">
            <a:spAutoFit/>
          </a:bodyPr>
          <a:lstStyle/>
          <a:p>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እንዲህ እናምናለን፤ እንዲህም እንታመናለን፣ የሃይማኖት</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ጸሎት እንበል፤</a:t>
            </a:r>
            <a:b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en-GB"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484909" y="3562768"/>
            <a:ext cx="9903655" cy="2123658"/>
          </a:xfrm>
          <a:prstGeom prst="rect">
            <a:avLst/>
          </a:prstGeom>
          <a:noFill/>
        </p:spPr>
        <p:txBody>
          <a:bodyPr wrap="square">
            <a:spAutoFit/>
          </a:bodyPr>
          <a:lstStyle/>
          <a:p>
            <a:r>
              <a:rPr lang="en-US" sz="6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Thus we believe and thus we confess and say the creed.</a:t>
            </a:r>
          </a:p>
        </p:txBody>
      </p:sp>
    </p:spTree>
    <p:extLst>
      <p:ext uri="{BB962C8B-B14F-4D97-AF65-F5344CB8AC3E}">
        <p14:creationId xmlns:p14="http://schemas.microsoft.com/office/powerpoint/2010/main" val="48374016"/>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17391"/>
            <a:ext cx="11686576" cy="7342459"/>
          </a:xfrm>
          <a:prstGeom prst="rect">
            <a:avLst/>
          </a:prstGeom>
        </p:spPr>
        <p:txBody>
          <a:bodyPr wrap="square">
            <a:spAutoFit/>
          </a:bodyPr>
          <a:lstStyle/>
          <a:p>
            <a:pPr algn="ctr"/>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ሃይማኖት</a:t>
            </a:r>
            <a:endParaRPr lang="en-AE"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1715"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በፈጠረ በአንድ አምላክ በእግዚአብሔር አብ እናምናለን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ሰማይና ምድርን የፈጠረ የሚታየውንና የማይታየውንም፤</a:t>
            </a:r>
            <a:endParaRPr lang="am-ET" sz="4400" b="1" dirty="0">
              <a:solidFill>
                <a:srgbClr val="FFFF00"/>
              </a:solidFill>
              <a:latin typeface="Arial" panose="020B0604020202020204" pitchFamily="34" charset="0"/>
            </a:endParaRPr>
          </a:p>
          <a:p>
            <a:pPr algn="ctr"/>
            <a:r>
              <a:rPr lang="en-AE"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prayer of Faith</a:t>
            </a:r>
            <a:endParaRPr lang="am-ET"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in one God the Father almighty, maker of heaven, earth and all things visible and invisible.</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83338158"/>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958779-574F-BD13-A6ED-765DBDD625B4}"/>
              </a:ext>
            </a:extLst>
          </p:cNvPr>
          <p:cNvSpPr txBox="1"/>
          <p:nvPr/>
        </p:nvSpPr>
        <p:spPr>
          <a:xfrm>
            <a:off x="289006" y="162566"/>
            <a:ext cx="11686576" cy="7478970"/>
          </a:xfrm>
          <a:prstGeom prst="rect">
            <a:avLst/>
          </a:prstGeom>
          <a:noFill/>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ዓለም ሳይፈጠር ከርሱ ጋር በነበረ የአብ አንድ ልጁ በሚሆን በአንድ ጌታ በኢየሱስ ክርስቶስ እናምናለን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ከብርሃን የተገኘ ብርሃን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ከእውነተኛ አምላክ የተገኘ እውነተኛ</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የተወለደ እንጂ ያልተፈጠረ</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በባ</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ዩ ከአብ ጋር የሚተካከል፤</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we believe in one Lord Jesus Christ, the only-begotten son of the Father who was with Him before the creation of the World: Light from light, true God from true God, begotten not made, of one essence with the Father:</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428894653"/>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204927"/>
            <a:ext cx="11686576" cy="6801862"/>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 በርሱ የሆነ፤ በሰማይም በምድርም ባለው ያለእርሱ ምንም የሆነ የለም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ስለ እኛ ስለሰዎች እኛን ለማዳን ከሰማይ ወረደ</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በመንፈስ ቅዱስ ግብር ከቅድስት ድንግል ማርያም ፍጹም ሰው ሆነ፤</a:t>
            </a:r>
            <a:endPar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By whom all things were made, and without Him was not anything in heaven or earth made: who for us men and for our salivation came down from heaven, was made man and was incarnate from the Holy Spirit and from the holy Virgin Mary.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97413741"/>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31FEBB-3FB0-CCB4-0457-B5B628BF26E2}"/>
              </a:ext>
            </a:extLst>
          </p:cNvPr>
          <p:cNvSpPr txBox="1"/>
          <p:nvPr/>
        </p:nvSpPr>
        <p:spPr>
          <a:xfrm>
            <a:off x="216418" y="89978"/>
            <a:ext cx="11759164" cy="6494085"/>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ሰው ሆኖ በጴንጠናዊ በጲላጦስ ዘመን ስለእኛ ተሰቀለ መከራን ተቀበለ፤ ሞተ፤ ተቀበረም፤ በሦስተኛውም ቀን ከሙታን ተለይቶ ተነሣ፤ በቅዱሳት መጻሕፍት እንደተጻፈ በክብር በምስጋና ወደ ሰማይ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ረገ፤ በአባቱም ቀኝ ተቀመጠ።</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Became man, was crucified for our sakes in the days of Pontius Pilate, suffered, died, was buried and rose from the dead on the third day as was written in the holy scriptures: Ascended in glory into heaven, sat at the right hand of His Father,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96059758"/>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B2BF7E-5CF6-1C17-67EB-49A72BB9EC98}"/>
              </a:ext>
            </a:extLst>
          </p:cNvPr>
          <p:cNvSpPr txBox="1"/>
          <p:nvPr/>
        </p:nvSpPr>
        <p:spPr>
          <a:xfrm>
            <a:off x="216418" y="187266"/>
            <a:ext cx="11686576" cy="6786473"/>
          </a:xfrm>
          <a:prstGeom prst="rect">
            <a:avLst/>
          </a:prstGeom>
          <a:noFill/>
        </p:spPr>
        <p:txBody>
          <a:bodyPr wrap="square">
            <a:spAutoFit/>
          </a:bodyPr>
          <a:lstStyle/>
          <a:p>
            <a:pPr defTabSz="914436">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በሕያዋንና በሙታን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ለመፍረድ በምስጋና ይመጣል፤ ለመንግሥቱም ፍጻሜ</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የለውም፤</a:t>
            </a:r>
            <a:r>
              <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በመንፈስ</a:t>
            </a:r>
            <a:r>
              <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 እናምናለን፤ እርሱም ጌታ ሕይወትን የሚሰጥ ከአብ የ</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ሠ</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ከአብና ከወልድ ጋራ በአንድነት እንሰግድለታለን፤ እናመሰግነዋለን፤ እርሱም በነ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 አድሮ የተናገረው ነው።</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will come again in glory to judge the living and the dead; there is no end of His reign.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we believe in the Holy Spirit, the life-giving God, who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proceedeth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from the Father; we worship and glorify Him with the Father and the Son; who spoke by the prophets;</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77102361"/>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581" y="0"/>
            <a:ext cx="12223544" cy="6924973"/>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ከሁሉ በላይ በምትሆን ሐዋርያት በ</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ሠ</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ሯት በአንዲት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ቤተ ክርስቲያን እናምናለን፤ ኃጢአት በሚሠረይባት በአንዲት ጥምቀት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እናምናለን፤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የሙታንንም መነሣት ተስፋ እናደርጋለን፤ የሚመጣውንም ሕይወት ለዘለዓለሙ አሜን።</a:t>
            </a:r>
            <a:endParaRPr lang="en-AE"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we believe in one holy, universal, apostolic church; And we believe in one baptism for the remission of sins, and wait for the resurrection from the dead and the life to come, world with our end. Amen.</a:t>
            </a:r>
            <a:endParaRPr lang="am-ET" sz="3600" b="1" dirty="0">
              <a:solidFill>
                <a:srgbClr val="FFFF00"/>
              </a:solidFill>
            </a:endParaRPr>
          </a:p>
        </p:txBody>
      </p:sp>
    </p:spTree>
    <p:extLst>
      <p:ext uri="{BB962C8B-B14F-4D97-AF65-F5344CB8AC3E}">
        <p14:creationId xmlns:p14="http://schemas.microsoft.com/office/powerpoint/2010/main" val="875351538"/>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332</a:t>
            </a:fld>
            <a:endParaRPr lang="en-US"/>
          </a:p>
        </p:txBody>
      </p:sp>
      <p:sp>
        <p:nvSpPr>
          <p:cNvPr id="3" name="Rectangle 2"/>
          <p:cNvSpPr/>
          <p:nvPr/>
        </p:nvSpPr>
        <p:spPr>
          <a:xfrm>
            <a:off x="124691" y="90793"/>
            <a:ext cx="11928764"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ቀደመው ነገር እንመለስ፤ ቅድስት ድንግልንም ለሁሉ ድንቅ የሚሆን የፅንሷን ነገር እንዲህ እያልን እንመርምራት፤ ድንግል ሆይ</a:t>
            </a:r>
            <a:r>
              <a:rPr lang="am-ET" sz="4000" b="1" dirty="0">
                <a:latin typeface="Ebrima"/>
                <a:ea typeface="Ebrima"/>
                <a:cs typeface="Ebrima"/>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እሳተ መለኮት በሆድሽ ባደረ ጊዜ ፊቱ እሳት፣ ልብሱ እሳት፣ ቀሚሱ እሳት ነው፣ እንደምን አላቃጠለሽ?</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221673" y="3260893"/>
            <a:ext cx="11831782"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now return again to speak of the holy Virgin, speaking of her conception which is wonderful to all, and saying: O Virgin, when there abode in your womb the fire of the Godhead, whose face is fire, whose clothes are fire, how did it not burn you?</a:t>
            </a:r>
          </a:p>
        </p:txBody>
      </p:sp>
    </p:spTree>
    <p:extLst>
      <p:ext uri="{BB962C8B-B14F-4D97-AF65-F5344CB8AC3E}">
        <p14:creationId xmlns:p14="http://schemas.microsoft.com/office/powerpoint/2010/main" val="2154929552"/>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333</a:t>
            </a:fld>
            <a:endParaRPr lang="en-US"/>
          </a:p>
        </p:txBody>
      </p:sp>
      <p:sp>
        <p:nvSpPr>
          <p:cNvPr id="3" name="Rectangle 2"/>
          <p:cNvSpPr/>
          <p:nvPr/>
        </p:nvSpPr>
        <p:spPr>
          <a:xfrm>
            <a:off x="360219" y="38424"/>
            <a:ext cx="11831781" cy="3539430"/>
          </a:xfrm>
          <a:prstGeom prst="rect">
            <a:avLst/>
          </a:prstGeom>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ሰባት</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የእሳት</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ነበልባል</a:t>
            </a:r>
            <a:r>
              <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መጋረጃ</a:t>
            </a:r>
            <a:r>
              <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በሆድሽ</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ውስጥ</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ወዴት ተዘጋጀ</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ወዴትስ ተጋረደ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ከጎንሽ በቀኝ ነውን</a:t>
            </a:r>
            <a:r>
              <a:rPr lang="am-ET" sz="3600" b="1" dirty="0">
                <a:latin typeface="Ebrima"/>
                <a:ea typeface="Ebrima"/>
                <a:cs typeface="Ebrima"/>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ወይስ ከጎንሽ በግራ ነውን</a:t>
            </a:r>
            <a:r>
              <a:rPr lang="am-ET" sz="3600" b="1" dirty="0">
                <a:latin typeface="Ebrima"/>
                <a:ea typeface="Ebrima"/>
                <a:cs typeface="Ebrima"/>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ትንሽ አካል ስትሆኚ፤</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የሚያንፀባርቅ ነደ እሳት የሚከበው፣ ኪሩቤል የተሸከሙት ዙፋን በሆድሽ ውስጥ ወዴት ተዘጋጀ? ወዴትስ ተተከለ?</a:t>
            </a:r>
            <a:r>
              <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ታናሽ ሙሽራ</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ስትሆኚ፤</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24693" y="3364115"/>
            <a:ext cx="11942616" cy="3539430"/>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what part of your womb were the seven curtains of the flame of fire prepared and spread? Were they in the right or the left of your side while you were a small body? In what part of you womb was the glittering Cherubic throne, compassed by the flame of fire, prepared and planted while you were a young bride?</a:t>
            </a:r>
          </a:p>
        </p:txBody>
      </p:sp>
    </p:spTree>
    <p:extLst>
      <p:ext uri="{BB962C8B-B14F-4D97-AF65-F5344CB8AC3E}">
        <p14:creationId xmlns:p14="http://schemas.microsoft.com/office/powerpoint/2010/main" val="1168441017"/>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334</a:t>
            </a:fld>
            <a:endParaRPr lang="en-US"/>
          </a:p>
        </p:txBody>
      </p:sp>
      <p:sp>
        <p:nvSpPr>
          <p:cNvPr id="3" name="Rectangle 2"/>
          <p:cNvSpPr/>
          <p:nvPr/>
        </p:nvSpPr>
        <p:spPr>
          <a:xfrm>
            <a:off x="152401" y="17315"/>
            <a:ext cx="11901054" cy="3416320"/>
          </a:xfrm>
          <a:prstGeom prst="rect">
            <a:avLst/>
          </a:prstGeom>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ከገረድነት</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ጋራ እናትነት</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እንደምን</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ያለ</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am-ET" sz="3600" b="1" dirty="0">
                <a:latin typeface="Ebrima"/>
                <a:ea typeface="Ebrima"/>
                <a:cs typeface="Ebrima"/>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ከስፋት</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የሆድ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መጥበብ፣</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ንብ</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ያለ</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ሩካቤ፣ ከቃል ድምፅ የተገኘ ፅንስ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ከድንግልና ጋር አንድ የሆነ ሐሊብ፤ ይህንንም ባሰብኩ ጊዜ </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ሊናዬ የልጅሽን የባሕሩን ጥልቅነት ሊዋኝ ይወዳል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የወዳጅሽ የመሠወሪያው ማዕበልም ያማታዋል፤</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0" y="3307478"/>
            <a:ext cx="11986780" cy="4031873"/>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How wonderful it is! To be a mother and a maid at the same time; the narrowness of the womb and the infinite; conception without knowing man, as a bee conceives, from the voice of a word; milk is found with virginity. When I think of this my mind likes to swim in the depth of you Son’s nature, and the billows from the hiding-place of your Beloved sweep across it.</a:t>
            </a:r>
          </a:p>
        </p:txBody>
      </p:sp>
    </p:spTree>
    <p:extLst>
      <p:ext uri="{BB962C8B-B14F-4D97-AF65-F5344CB8AC3E}">
        <p14:creationId xmlns:p14="http://schemas.microsoft.com/office/powerpoint/2010/main" val="3732704446"/>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335</a:t>
            </a:fld>
            <a:endParaRPr lang="en-US"/>
          </a:p>
        </p:txBody>
      </p:sp>
      <p:sp>
        <p:nvSpPr>
          <p:cNvPr id="3" name="Rectangle 2"/>
          <p:cNvSpPr/>
          <p:nvPr/>
        </p:nvSpPr>
        <p:spPr>
          <a:xfrm>
            <a:off x="166255" y="69271"/>
            <a:ext cx="11928763" cy="2554545"/>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ባሰብ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ጊዜ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ሊናዬ ተሠውሮ ወደላይ ወጥቶ የሕያው መሠወሪያ የሆነውን ሊገልጥ ይወዳል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ከነደ እሳትነቱ የተነሣ ይፈራል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ከዐየራት ከርቧቸው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ሩብ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አይደርስም፤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66255" y="2623816"/>
            <a:ext cx="11928763" cy="4401205"/>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Again when I think of this my mind likes to soar and ascend secretly and draw back the curtains of the hiding places of the living One; it becomes afraid of the flame of fire and does not reach even one fourth of the way to heaven.</a:t>
            </a:r>
          </a:p>
        </p:txBody>
      </p:sp>
    </p:spTree>
    <p:extLst>
      <p:ext uri="{BB962C8B-B14F-4D97-AF65-F5344CB8AC3E}">
        <p14:creationId xmlns:p14="http://schemas.microsoft.com/office/powerpoint/2010/main" val="4038356093"/>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336</a:t>
            </a:fld>
            <a:endParaRPr lang="en-US"/>
          </a:p>
        </p:txBody>
      </p:sp>
      <p:sp>
        <p:nvSpPr>
          <p:cNvPr id="3" name="Rectangle 2"/>
          <p:cNvSpPr/>
          <p:nvPr/>
        </p:nvSpPr>
        <p:spPr>
          <a:xfrm>
            <a:off x="193964" y="61714"/>
            <a:ext cx="11845635" cy="3416320"/>
          </a:xfrm>
          <a:prstGeom prst="rect">
            <a:avLst/>
          </a:prstGeom>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ይህንንም ባሰብኩ ጊዜ ኅሊናዬ በነፋስ ትከሻ ተጭኖ በምሥራቅና</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በምዕራብ</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በሰሜንና</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በደቡብ</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በዳርቻዎችም</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 ሊበር ይወዳል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የፍጡራንን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አኗኗር ያይ ዘንድ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የአብርሕትንም</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ጥልቅነታቸውን</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ይለካ ዘንድ፣</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የሰማይን ርዝመቱን ያውቅ ዘንድ፣ በሁሉ ዘንድ በሁሉም ይዞራል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አቅቶት ወደ ቀደመ አኗኗሩ ይመለሳል፤  </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93964" y="3438664"/>
            <a:ext cx="11845635" cy="4093428"/>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When I think of this my mind likes to mount the shoulders of the winds to fly east, west, north and south to all the ends (of the world) to see the nature of the creatures, to measure the depths of the seas and to know the height of heaven, and travelling thus to every part it becomes faint and returns again to its former place</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Tree>
    <p:extLst>
      <p:ext uri="{BB962C8B-B14F-4D97-AF65-F5344CB8AC3E}">
        <p14:creationId xmlns:p14="http://schemas.microsoft.com/office/powerpoint/2010/main" val="2644396556"/>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337</a:t>
            </a:fld>
            <a:endParaRPr lang="en-US"/>
          </a:p>
        </p:txBody>
      </p:sp>
      <p:sp>
        <p:nvSpPr>
          <p:cNvPr id="3" name="Rectangle 2"/>
          <p:cNvSpPr/>
          <p:nvPr/>
        </p:nvSpPr>
        <p:spPr>
          <a:xfrm>
            <a:off x="152401" y="77299"/>
            <a:ext cx="11914908" cy="2862322"/>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ገና</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ነቱን </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ንመርምር</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ጥልቅነቱንም </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ንጠናቀቅ</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የገና</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ነቱን መጠን ለማመስገን የነ</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ያትና የሐዋርያት አንደበት የማይቻለው ነው</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62792" y="2886736"/>
            <a:ext cx="11637816" cy="3170099"/>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Now let us not further enquire or even think of the greatness and profundity of him whose grandeur can not worthily be praised, no, not by the tongues of the prophets or of the apostles.</a:t>
            </a:r>
          </a:p>
        </p:txBody>
      </p:sp>
    </p:spTree>
    <p:extLst>
      <p:ext uri="{BB962C8B-B14F-4D97-AF65-F5344CB8AC3E}">
        <p14:creationId xmlns:p14="http://schemas.microsoft.com/office/powerpoint/2010/main" val="232021991"/>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338</a:t>
            </a:fld>
            <a:endParaRPr lang="en-US"/>
          </a:p>
        </p:txBody>
      </p:sp>
      <p:sp>
        <p:nvSpPr>
          <p:cNvPr id="3" name="Rectangle 2"/>
          <p:cNvSpPr/>
          <p:nvPr/>
        </p:nvSpPr>
        <p:spPr>
          <a:xfrm>
            <a:off x="138545" y="77043"/>
            <a:ext cx="11942619"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የማይደፈር ግሩም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ኛ ዘንድ ግን ትሑት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የማይገኝ ልዑል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ኛ ዘንድ ግን አርአያ ገብርን ነሣ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የማይዳሰስ እሳት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እኛ ግን አየነው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ዳሰስነውም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ከእርሱም ጋራ በላን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ጠጣን፣ አሁንም እንዲህ እያልን እናመስግነው፤</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94286B-B27C-1AE3-0CD1-E0CA26405A3F}"/>
              </a:ext>
            </a:extLst>
          </p:cNvPr>
          <p:cNvSpPr txBox="1"/>
          <p:nvPr/>
        </p:nvSpPr>
        <p:spPr>
          <a:xfrm>
            <a:off x="138546" y="2964828"/>
            <a:ext cx="11942618" cy="3970318"/>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a:t>
            </a:r>
            <a:r>
              <a:rPr lang="en-US" sz="36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isthe</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mighty One whom none can discern by subtle device but he became humble among us; he is the most high, to whom none can attain but among us he took upon him the form of a servant; he is the impalpable fire but we saw him and felt him and ate and drank with him. Now let us praise him saying</a:t>
            </a:r>
          </a:p>
        </p:txBody>
      </p:sp>
    </p:spTree>
    <p:extLst>
      <p:ext uri="{BB962C8B-B14F-4D97-AF65-F5344CB8AC3E}">
        <p14:creationId xmlns:p14="http://schemas.microsoft.com/office/powerpoint/2010/main" val="921075302"/>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52400" y="239579"/>
            <a:ext cx="11872613" cy="6188208"/>
          </a:xfrm>
          <a:prstGeom prst="rect">
            <a:avLst/>
          </a:prstGeom>
        </p:spPr>
        <p:txBody>
          <a:bodyPr>
            <a:noAutofit/>
          </a:bodyPr>
          <a:lstStyle/>
          <a:p>
            <a:pPr defTabSz="914436">
              <a:tabLst>
                <a:tab pos="1257350"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lvl="1">
              <a:tabLst>
                <a:tab pos="1257350" algn="l"/>
              </a:tabLst>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ዘተወልደ</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እማርያም</a:t>
            </a:r>
            <a:r>
              <a:rPr lang="en-GB"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እም</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ተሣሃለነ</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የማይሞት ከቅድስት ድንግል ማርያም የተወለደ፤ አቤቱ ይቅር በለን።</a:t>
            </a:r>
          </a:p>
          <a:p>
            <a:pPr marL="51434">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Mighty,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Living, immortal, who was born from the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Virgin Mary, have mercy upon us, Lord.</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A1511977-DF66-590B-0207-EEAE4B98432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339</a:t>
            </a:fld>
            <a:endParaRPr lang="en-US"/>
          </a:p>
        </p:txBody>
      </p:sp>
    </p:spTree>
    <p:extLst>
      <p:ext uri="{BB962C8B-B14F-4D97-AF65-F5344CB8AC3E}">
        <p14:creationId xmlns:p14="http://schemas.microsoft.com/office/powerpoint/2010/main" val="2577982183"/>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9" y="241301"/>
            <a:ext cx="11686575" cy="6472731"/>
          </a:xfrm>
          <a:prstGeom prst="rect">
            <a:avLst/>
          </a:prstGeom>
        </p:spPr>
        <p:txBody>
          <a:bodyPr>
            <a:noAutofit/>
          </a:bodyPr>
          <a:lstStyle/>
          <a:p>
            <a:pPr marL="51434">
              <a:spcBef>
                <a:spcPct val="20000"/>
              </a:spcBef>
              <a:defRPr/>
            </a:pPr>
            <a:r>
              <a:rPr lang="en-GB"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እግዚአብሔር</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ዘተጠምቀ</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ርዳኖስ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ወተሰቅለ</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ዲበ</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ዕፀ</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ተሣሃለነ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endParaRPr lang="en-US"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የማይሞት</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በዮርዳኖስ የተጠመቀ በመስቀል ላይ የተሰቀለ፤ አቤቱ ይቅር በለን።</a:t>
            </a:r>
          </a:p>
          <a:p>
            <a:pPr marL="51434">
              <a:spcBef>
                <a:spcPct val="20000"/>
              </a:spcBef>
              <a:defRPr/>
            </a:pPr>
            <a:endParaRPr lang="am-ET"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was baptized in Jordan and crucified on the tree of the cross, have mercy upon us, Lord.</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A1057135-9387-33D3-EBB8-263FADD01A6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340</a:t>
            </a:fld>
            <a:endParaRPr lang="en-US"/>
          </a:p>
        </p:txBody>
      </p:sp>
    </p:spTree>
    <p:extLst>
      <p:ext uri="{BB962C8B-B14F-4D97-AF65-F5344CB8AC3E}">
        <p14:creationId xmlns:p14="http://schemas.microsoft.com/office/powerpoint/2010/main" val="2819036476"/>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89006" y="152401"/>
            <a:ext cx="11613989" cy="6306123"/>
          </a:xfrm>
          <a:prstGeom prst="rect">
            <a:avLst/>
          </a:prstGeom>
        </p:spPr>
        <p:txBody>
          <a:bodyPr>
            <a:noAutofit/>
          </a:bodyPr>
          <a:lstStyle/>
          <a:p>
            <a:pPr marL="51434">
              <a:spcBef>
                <a:spcPct val="20000"/>
              </a:spcBef>
              <a:defRPr/>
            </a:pP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እግዚአብሔር</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ዘተንሥአ</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እሙታን</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አመሣልሥት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r>
              <a:rPr lang="en-US" sz="5144"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እግዚአብሔር </a:t>
            </a:r>
            <a:r>
              <a:rPr lang="en-US" sz="5144"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የማይሞት በሦስተኛው ቀን ከሙታን ተለይቶ የተነሣ፤</a:t>
            </a:r>
          </a:p>
          <a:p>
            <a:pPr marL="51434">
              <a:spcBef>
                <a:spcPct val="20000"/>
              </a:spcBef>
              <a:defRPr/>
            </a:pP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didst rise from the dead on the third day</a:t>
            </a: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en-US" sz="5144" b="1" u="heavy" spc="225" dirty="0">
              <a:solidFill>
                <a:srgbClr val="FFFF00"/>
              </a:solidFill>
            </a:endParaRPr>
          </a:p>
          <a:p>
            <a:pPr marL="51434">
              <a:spcBef>
                <a:spcPct val="20000"/>
              </a:spcBef>
              <a:defRPr/>
            </a:pPr>
            <a:endParaRPr lang="en-US" sz="5144" b="1" spc="225" dirty="0">
              <a:solidFill>
                <a:srgbClr val="FFFF00"/>
              </a:solidFill>
            </a:endParaRPr>
          </a:p>
        </p:txBody>
      </p:sp>
      <p:sp>
        <p:nvSpPr>
          <p:cNvPr id="5" name="Slide Number Placeholder 2">
            <a:extLst>
              <a:ext uri="{FF2B5EF4-FFF2-40B4-BE49-F238E27FC236}">
                <a16:creationId xmlns:a16="http://schemas.microsoft.com/office/drawing/2014/main" id="{13853C94-20B7-AD01-D13E-B45E57E19FF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341</a:t>
            </a:fld>
            <a:endParaRPr lang="en-US"/>
          </a:p>
        </p:txBody>
      </p:sp>
    </p:spTree>
    <p:extLst>
      <p:ext uri="{BB962C8B-B14F-4D97-AF65-F5344CB8AC3E}">
        <p14:creationId xmlns:p14="http://schemas.microsoft.com/office/powerpoint/2010/main" val="1000877090"/>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2713" y="-55197"/>
            <a:ext cx="11686575" cy="6841104"/>
          </a:xfrm>
          <a:prstGeom prst="rect">
            <a:avLst/>
          </a:prstGeom>
        </p:spPr>
        <p:txBody>
          <a:bodyPr wrap="square">
            <a:spAutoFit/>
          </a:bodyPr>
          <a:lstStyle/>
          <a:p>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ዓርገ</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ወነበረ</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በየማነ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ይመጽእ</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ኰ</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ንን</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ሕያዋነ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ወሙታነ</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ተሣሃለነ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953"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በምስጋና ወደ ሰማይ ወጣ በአባቱም ቀኝ ተቀመጠ ዳግመኛም ይመጣል በሕያዋንና በሙታን ይፈርድ ዘንድ፤ አቤቱ ይቅር በለን።</a:t>
            </a:r>
            <a:endParaRPr lang="am-ET" sz="152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8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pPr>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scend into heaven in glory, sit at the right hand of </a:t>
            </a:r>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Father and agian wilt come in glory to judge the quick and the dead, have mercy upon us, Lord.</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3950055F-D60E-8419-0724-84E77332AEB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342</a:t>
            </a:fld>
            <a:endParaRPr lang="en-US"/>
          </a:p>
        </p:txBody>
      </p:sp>
    </p:spTree>
    <p:extLst>
      <p:ext uri="{BB962C8B-B14F-4D97-AF65-F5344CB8AC3E}">
        <p14:creationId xmlns:p14="http://schemas.microsoft.com/office/powerpoint/2010/main" val="2310682343"/>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8" y="304801"/>
            <a:ext cx="11686576" cy="6248399"/>
          </a:xfrm>
          <a:prstGeom prst="rect">
            <a:avLst/>
          </a:prstGeom>
        </p:spPr>
        <p:txBody>
          <a:bodyPr>
            <a:noAutofit/>
          </a:bodyPr>
          <a:lstStyle/>
          <a:p>
            <a:pPr>
              <a:spcBef>
                <a:spcPct val="20000"/>
              </a:spcBef>
              <a:defRPr/>
            </a:pP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ወዘልፈኒ</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ወለዓለመ</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ወአሜን</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ct val="20000"/>
              </a:spcBef>
              <a:defRPr/>
            </a:pPr>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ምስጋና ይሁን ለወልድም ምስጋና ይሁን ለመንፈስ ቅዱስ ምስጋና ይሁን ዛሬም ዘወትርም ለዘለዓለሙ አሜን።</a:t>
            </a:r>
            <a:endPar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am-ET" sz="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 Father, glory be to the Son, glory be to the Holy Spirit, both now and ever and World withou</a:t>
            </a:r>
            <a:r>
              <a:rPr lang="en-US"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end. Amen and amen, so be it, so be it.</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31012F8D-30FD-2640-2C35-E0EB7FD5FA3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343</a:t>
            </a:fld>
            <a:endParaRPr lang="en-US" dirty="0"/>
          </a:p>
        </p:txBody>
      </p:sp>
    </p:spTree>
    <p:extLst>
      <p:ext uri="{BB962C8B-B14F-4D97-AF65-F5344CB8AC3E}">
        <p14:creationId xmlns:p14="http://schemas.microsoft.com/office/powerpoint/2010/main" val="3674222781"/>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344</a:t>
            </a:fld>
            <a:endParaRPr lang="en-US"/>
          </a:p>
        </p:txBody>
      </p:sp>
      <p:sp>
        <p:nvSpPr>
          <p:cNvPr id="5" name="Rectangle 4">
            <a:extLst>
              <a:ext uri="{FF2B5EF4-FFF2-40B4-BE49-F238E27FC236}">
                <a16:creationId xmlns:a16="http://schemas.microsoft.com/office/drawing/2014/main" id="{D71A66E4-20D4-6F57-E88B-24B9F262AFD6}"/>
              </a:ext>
            </a:extLst>
          </p:cNvPr>
          <p:cNvSpPr/>
          <p:nvPr/>
        </p:nvSpPr>
        <p:spPr>
          <a:xfrm>
            <a:off x="166255" y="80736"/>
            <a:ext cx="11887200" cy="3046988"/>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800" b="1" dirty="0">
                <a:latin typeface="Ebrima"/>
                <a:ea typeface="Ebrima"/>
                <a:cs typeface="Ebrima"/>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የሚበላውን ያፈራሽልን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የሚጠጣውን ያስገኘሽልን</a:t>
            </a:r>
            <a:r>
              <a:rPr lang="en-GB"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ወዮ ካንቺ የተገኘ ኅብስት በማመን ከርሱ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ሚቀበሉ ሕይወትንና ደኅንነት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የሚሰጥ ነው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BB72A537-3761-09EE-2592-DC73219A7DE4}"/>
              </a:ext>
            </a:extLst>
          </p:cNvPr>
          <p:cNvSpPr txBox="1"/>
          <p:nvPr/>
        </p:nvSpPr>
        <p:spPr>
          <a:xfrm>
            <a:off x="166255" y="3276718"/>
            <a:ext cx="11776363" cy="3170099"/>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who gives the fruit that can be eaten, and the spring of that which can be drunk; O Bread got from you that gives life and salvation to those who eat of it in faith.</a:t>
            </a:r>
          </a:p>
        </p:txBody>
      </p:sp>
    </p:spTree>
    <p:extLst>
      <p:ext uri="{BB962C8B-B14F-4D97-AF65-F5344CB8AC3E}">
        <p14:creationId xmlns:p14="http://schemas.microsoft.com/office/powerpoint/2010/main" val="1834058838"/>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345</a:t>
            </a:fld>
            <a:endParaRPr lang="en-US"/>
          </a:p>
        </p:txBody>
      </p:sp>
      <p:sp>
        <p:nvSpPr>
          <p:cNvPr id="5" name="Rectangle 4">
            <a:extLst>
              <a:ext uri="{FF2B5EF4-FFF2-40B4-BE49-F238E27FC236}">
                <a16:creationId xmlns:a16="http://schemas.microsoft.com/office/drawing/2014/main" id="{D71A66E4-20D4-6F57-E88B-24B9F262AFD6}"/>
              </a:ext>
            </a:extLst>
          </p:cNvPr>
          <p:cNvSpPr/>
          <p:nvPr/>
        </p:nvSpPr>
        <p:spPr>
          <a:xfrm>
            <a:off x="55415" y="148519"/>
            <a:ext cx="12081165"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ወዮ ካንቺ የተገኘ ኅብስት በማመን 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 ለማይቀበሉ ሰዎች የማይላመጥ ጽኑ ነው፤ ይኸውም ኃያል የሚሆን የአድማስ ድንጋይ ነው፤ ወዮ ካንቺ የተገኘ ጽዋ በማመን ከእርሱ ለሚጠጡ ሰዎች ጥበብን የሚገልጽ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ሕይወትንም የሚሰጥ 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6" name="TextBox 5">
            <a:extLst>
              <a:ext uri="{FF2B5EF4-FFF2-40B4-BE49-F238E27FC236}">
                <a16:creationId xmlns:a16="http://schemas.microsoft.com/office/drawing/2014/main" id="{BB72A537-3761-09EE-2592-DC73219A7DE4}"/>
              </a:ext>
            </a:extLst>
          </p:cNvPr>
          <p:cNvSpPr txBox="1"/>
          <p:nvPr/>
        </p:nvSpPr>
        <p:spPr>
          <a:xfrm>
            <a:off x="166255" y="3287890"/>
            <a:ext cx="11804071" cy="3416320"/>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Bread got form you that is as hard as the stone of “</a:t>
            </a:r>
            <a:r>
              <a:rPr lang="en-US" sz="36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Admas</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which cannot be chewed, to those who do not eat of it in faith.</a:t>
            </a:r>
            <a:r>
              <a:rPr lang="am-ET"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Cup got from you that helps those who drink of it in faith to indite Wisdom, and that gives them life.</a:t>
            </a:r>
          </a:p>
        </p:txBody>
      </p:sp>
    </p:spTree>
    <p:extLst>
      <p:ext uri="{BB962C8B-B14F-4D97-AF65-F5344CB8AC3E}">
        <p14:creationId xmlns:p14="http://schemas.microsoft.com/office/powerpoint/2010/main" val="3825180580"/>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346</a:t>
            </a:fld>
            <a:endParaRPr lang="en-US"/>
          </a:p>
        </p:txBody>
      </p:sp>
      <p:sp>
        <p:nvSpPr>
          <p:cNvPr id="5" name="Rectangle 4">
            <a:extLst>
              <a:ext uri="{FF2B5EF4-FFF2-40B4-BE49-F238E27FC236}">
                <a16:creationId xmlns:a16="http://schemas.microsoft.com/office/drawing/2014/main" id="{D71A66E4-20D4-6F57-E88B-24B9F262AFD6}"/>
              </a:ext>
            </a:extLst>
          </p:cNvPr>
          <p:cNvSpPr/>
          <p:nvPr/>
        </p:nvSpPr>
        <p:spPr>
          <a:xfrm>
            <a:off x="110835" y="51534"/>
            <a:ext cx="11956473"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ወዮ ካንቺ የተገኘ ጽዋ በማመን ከእርሱ ለማይጠጡ ሰዎች የሚያሰክርና የሚያፍገመግም፣ የሚጥልና ኃጢአትን ስለሚያስተው ፈንታ ኃጢአትን የሚጨምር</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ይገባሃል፣ ለመንግሥትህም</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እያልን</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እናመስግነው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ከንጹሕ ዕጣን ጋር ምስጋና እናቀርብልሃለን፤</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BB72A537-3761-09EE-2592-DC73219A7DE4}"/>
              </a:ext>
            </a:extLst>
          </p:cNvPr>
          <p:cNvSpPr txBox="1"/>
          <p:nvPr/>
        </p:nvSpPr>
        <p:spPr>
          <a:xfrm>
            <a:off x="110836" y="3686701"/>
            <a:ext cx="11956472" cy="3046988"/>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Bread got form you that intoxicates those who do not drink of it in faith and causes them to stumble and fall and adds sin to them instead of the remission of sin! And now let us glorify Him saying: Glory be to you, glory to your kingdom, glory with pure incense we offer to you. </a:t>
            </a:r>
          </a:p>
        </p:txBody>
      </p:sp>
    </p:spTree>
    <p:extLst>
      <p:ext uri="{BB962C8B-B14F-4D97-AF65-F5344CB8AC3E}">
        <p14:creationId xmlns:p14="http://schemas.microsoft.com/office/powerpoint/2010/main" val="1607972695"/>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097317" cy="7388369"/>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ተዘከረነ እግዚኦ በውስተ መንግሥትከ ተዘከረነ እግዚኦ ኦ ሊቅነ ተዘከረነ እግዚኦ በውስተ መንግሥትከ በከመ ተዘከርኮ ለፈያታዊ ዘየማን እንዘ ሀሎከ ዲበ ዕፀ መስቀል ቅዱስ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በመንግሥትህ አስበን፤ አቤቱ ሊቅ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በመንግሥትህ አስበን፤ አቤቱ በጌትነትህ አስበን፤ ቅዱስ በሚሆን በዕፀ መስቀል ላይ ሳለህ ፊያታዊ ዘየማ</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እንዳሰብከው፤</a:t>
            </a:r>
            <a:endParaRPr lang="am-ET"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us, Lord, in Your kingdom; Remember us, Lord  Master, in Your kingdom;  Remember us, Lord, in Your kingdom, as You did remember the thief on the right hand when You were on the Holy Cross which was made of wood.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42919216"/>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348</a:t>
            </a:fld>
            <a:endParaRPr lang="en-US"/>
          </a:p>
        </p:txBody>
      </p:sp>
      <p:sp>
        <p:nvSpPr>
          <p:cNvPr id="5" name="Rectangle 4">
            <a:extLst>
              <a:ext uri="{FF2B5EF4-FFF2-40B4-BE49-F238E27FC236}">
                <a16:creationId xmlns:a16="http://schemas.microsoft.com/office/drawing/2014/main" id="{D71A66E4-20D4-6F57-E88B-24B9F262AFD6}"/>
              </a:ext>
            </a:extLst>
          </p:cNvPr>
          <p:cNvSpPr/>
          <p:nvPr/>
        </p:nvSpPr>
        <p:spPr>
          <a:xfrm>
            <a:off x="152400" y="79244"/>
            <a:ext cx="11887200" cy="4154984"/>
          </a:xfrm>
          <a:prstGeom prst="rect">
            <a:avLst/>
          </a:prstGeom>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በጎ ሀብት ሁሉ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ጹ</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 ዕድልም ሁሉ</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ከእርሱ የሚገኝ የሕያው የእግዚአብሔር ልጅ ኢየሱስ ክርስቶስ ሰው ሆነ</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ከኃጢአት ብቻ በቀር የሰውን ሕግ ሁሉ ፈ</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የዕብራውያንንም ሕግ ተማረ፤</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BB72A537-3761-09EE-2592-DC73219A7DE4}"/>
              </a:ext>
            </a:extLst>
          </p:cNvPr>
          <p:cNvSpPr txBox="1"/>
          <p:nvPr/>
        </p:nvSpPr>
        <p:spPr>
          <a:xfrm>
            <a:off x="263236" y="3943052"/>
            <a:ext cx="11776364" cy="2862322"/>
          </a:xfrm>
          <a:prstGeom prst="rect">
            <a:avLst/>
          </a:prstGeom>
          <a:noFill/>
        </p:spPr>
        <p:txBody>
          <a:bodyPr wrap="square">
            <a:spAutoFit/>
          </a:bodyPr>
          <a:lstStyle/>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 Christ, Son of the living God, from whom is found every good gift and every perfect gift, became man, Fulfilled all the law of man yet without sin, and learnt the law of the Hebrews.</a:t>
            </a:r>
          </a:p>
        </p:txBody>
      </p:sp>
    </p:spTree>
    <p:extLst>
      <p:ext uri="{BB962C8B-B14F-4D97-AF65-F5344CB8AC3E}">
        <p14:creationId xmlns:p14="http://schemas.microsoft.com/office/powerpoint/2010/main" val="612821358"/>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349</a:t>
            </a:fld>
            <a:endParaRPr lang="en-US"/>
          </a:p>
        </p:txBody>
      </p:sp>
      <p:sp>
        <p:nvSpPr>
          <p:cNvPr id="5" name="Rectangle 4">
            <a:extLst>
              <a:ext uri="{FF2B5EF4-FFF2-40B4-BE49-F238E27FC236}">
                <a16:creationId xmlns:a16="http://schemas.microsoft.com/office/drawing/2014/main" id="{D71A66E4-20D4-6F57-E88B-24B9F262AFD6}"/>
              </a:ext>
            </a:extLst>
          </p:cNvPr>
          <p:cNvSpPr/>
          <p:nvPr/>
        </p:nvSpPr>
        <p:spPr>
          <a:xfrm>
            <a:off x="124691" y="105926"/>
            <a:ext cx="11970327" cy="2954655"/>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ከዮሐንስ ዘንድም ተጠመቀ</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በገዳም ተፈተነ</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ተራበም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ተጠማም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ተአምራትንም አደረገ፤</a:t>
            </a:r>
            <a:b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ሰውነቱን ለሞት በሰጠባት በዚያች ሌሊት ለደቀ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መዛሙርቱ በብዙ ምልክት አመለከተ፤ </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BB72A537-3761-09EE-2592-DC73219A7DE4}"/>
              </a:ext>
            </a:extLst>
          </p:cNvPr>
          <p:cNvSpPr txBox="1"/>
          <p:nvPr/>
        </p:nvSpPr>
        <p:spPr>
          <a:xfrm>
            <a:off x="124691" y="3110751"/>
            <a:ext cx="11873345" cy="3293209"/>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was baptized by John tempted in the wilderness, hungered and thirsted and did miracles, In the same night in which He gave His soul to death He showed his disciples many signs</a:t>
            </a:r>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96228902"/>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350</a:t>
            </a:fld>
            <a:endParaRPr lang="en-US"/>
          </a:p>
        </p:txBody>
      </p:sp>
      <p:sp>
        <p:nvSpPr>
          <p:cNvPr id="5" name="Rectangle 4">
            <a:extLst>
              <a:ext uri="{FF2B5EF4-FFF2-40B4-BE49-F238E27FC236}">
                <a16:creationId xmlns:a16="http://schemas.microsoft.com/office/drawing/2014/main" id="{D71A66E4-20D4-6F57-E88B-24B9F262AFD6}"/>
              </a:ext>
            </a:extLst>
          </p:cNvPr>
          <p:cNvSpPr/>
          <p:nvPr/>
        </p:nvSpPr>
        <p:spPr>
          <a:xfrm>
            <a:off x="166255" y="130124"/>
            <a:ext cx="11901054" cy="2862322"/>
          </a:xfrm>
          <a:prstGeom prst="rect">
            <a:avLst/>
          </a:prstGeom>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የሕማሙንና</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የስቅለቱን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የሞቱን</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ነገር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በሦስተኛውም ቀን የመነሣቱን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በሥጋና በነፍስ በዐጥንትና በደም ቀድሞ እንደ ነበረው፣ ደቀ መዛሙርቱ ከርሱ ጋር በቀኙና በግራው ሳሉ ፍጥረቱ እንክርዳድ የሚሆን ከስንዴ ጋር የተቀላቀለ ያስያዘው ይሁዳም ከነርሱ ጋር የተቆጠረ ሆኖ ነበረ፤</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BB72A537-3761-09EE-2592-DC73219A7DE4}"/>
              </a:ext>
            </a:extLst>
          </p:cNvPr>
          <p:cNvSpPr txBox="1"/>
          <p:nvPr/>
        </p:nvSpPr>
        <p:spPr>
          <a:xfrm>
            <a:off x="166255" y="3042784"/>
            <a:ext cx="11901054" cy="3539430"/>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Concerning His sufferings, crucifixion, death, his resurrection on the third day with body and soul, with bone and blood, as it was before when his disciples were with him on his right and left, and when there was counted with them Judas whose creation was like the tares added to wheat, and whom betrayed him.</a:t>
            </a:r>
          </a:p>
        </p:txBody>
      </p:sp>
    </p:spTree>
    <p:extLst>
      <p:ext uri="{BB962C8B-B14F-4D97-AF65-F5344CB8AC3E}">
        <p14:creationId xmlns:p14="http://schemas.microsoft.com/office/powerpoint/2010/main" val="571161764"/>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0217" y="1046020"/>
            <a:ext cx="11665527" cy="8506816"/>
          </a:xfrm>
          <a:prstGeom prst="rect">
            <a:avLst/>
          </a:prstGeom>
        </p:spPr>
        <p:txBody>
          <a:bodyPr vert="horz" wrap="square" lIns="0" tIns="12065" rIns="0" bIns="0" rtlCol="0">
            <a:spAutoFit/>
          </a:bodyPr>
          <a:lstStyle/>
          <a:p>
            <a:pPr marL="12700" marR="1373505">
              <a:spcBef>
                <a:spcPts val="95"/>
              </a:spcBef>
              <a:buClr>
                <a:srgbClr val="33CC33"/>
              </a:buClr>
              <a:tabLst>
                <a:tab pos="477520" algn="l"/>
              </a:tabLst>
            </a:pPr>
            <a:r>
              <a:rPr sz="8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አንሥኡ እደዊክሙ ቀሳውስት።</a:t>
            </a:r>
          </a:p>
          <a:p>
            <a:pPr>
              <a:spcBef>
                <a:spcPts val="5"/>
              </a:spcBef>
            </a:pPr>
            <a:endParaRPr sz="4400" dirty="0">
              <a:latin typeface="Ebrima"/>
              <a:cs typeface="Ebrima"/>
            </a:endParaRPr>
          </a:p>
          <a:p>
            <a:pPr marL="12065">
              <a:spcBef>
                <a:spcPts val="5"/>
              </a:spcBef>
              <a:buClr>
                <a:srgbClr val="FFFF66"/>
              </a:buClr>
              <a:tabLst>
                <a:tab pos="478155" algn="l"/>
              </a:tabLst>
            </a:pPr>
            <a:r>
              <a:rPr sz="8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a:t>
            </a:r>
            <a:r>
              <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እጆቻችሁን</a:t>
            </a:r>
            <a:r>
              <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8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አንሡ</a:t>
            </a:r>
            <a:r>
              <a:rPr lang="en-US"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10"/>
              </a:spcBef>
            </a:pPr>
            <a:endParaRPr sz="4400" dirty="0">
              <a:latin typeface="Ebrima"/>
              <a:cs typeface="Ebrima"/>
            </a:endParaRPr>
          </a:p>
          <a:p>
            <a:pPr marL="12700">
              <a:buClr>
                <a:srgbClr val="FF0000"/>
              </a:buClr>
              <a:tabLst>
                <a:tab pos="477520" algn="l"/>
                <a:tab pos="2580640" algn="l"/>
              </a:tabLst>
            </a:pPr>
            <a:r>
              <a:rPr lang="en-US" sz="7200" b="1" spc="-5"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Priests, </a:t>
            </a:r>
            <a:r>
              <a:rPr sz="7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rise up your hands.</a:t>
            </a: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7305">
              <a:spcBef>
                <a:spcPts val="135"/>
              </a:spcBef>
            </a:pPr>
            <a:fld id="{81D60167-4931-47E6-BA6A-407CBD079E47}" type="slidenum">
              <a:rPr spc="-35" dirty="0"/>
              <a:pPr marL="27305">
                <a:spcBef>
                  <a:spcPts val="135"/>
                </a:spcBef>
              </a:pPr>
              <a:t>351</a:t>
            </a:fld>
            <a:endParaRPr spc="-35" dirty="0"/>
          </a:p>
        </p:txBody>
      </p:sp>
      <p:sp>
        <p:nvSpPr>
          <p:cNvPr id="4" name="Rectangle 3"/>
          <p:cNvSpPr/>
          <p:nvPr/>
        </p:nvSpPr>
        <p:spPr>
          <a:xfrm>
            <a:off x="1510145" y="152401"/>
            <a:ext cx="6170815" cy="923330"/>
          </a:xfrm>
          <a:prstGeom prst="rect">
            <a:avLst/>
          </a:prstGeom>
        </p:spPr>
        <p:txBody>
          <a:bodyPr wrap="square">
            <a:spAutoFit/>
          </a:bodyPr>
          <a:lstStyle/>
          <a:p>
            <a:pPr marL="12700">
              <a:spcBef>
                <a:spcPts val="95"/>
              </a:spcBef>
              <a:buClr>
                <a:srgbClr val="33CC33"/>
              </a:buClr>
              <a:tabLst>
                <a:tab pos="477520" algn="l"/>
              </a:tabLst>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2893432886"/>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456715"/>
            <a:ext cx="11790218" cy="3470181"/>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ከመ ዝንቱ ውእቱ በአማን ነአምን፤ </a:t>
            </a:r>
          </a:p>
          <a:p>
            <a:pPr lvl="1"/>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እናምናለን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ይህ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እንደሆነ በእውነት እናምናለን፤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endParaRPr lang="am-ET" sz="105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that this is he, truly we believe.</a:t>
            </a:r>
          </a:p>
        </p:txBody>
      </p:sp>
      <p:sp>
        <p:nvSpPr>
          <p:cNvPr id="4" name="TextBox 3">
            <a:extLst>
              <a:ext uri="{FF2B5EF4-FFF2-40B4-BE49-F238E27FC236}">
                <a16:creationId xmlns:a16="http://schemas.microsoft.com/office/drawing/2014/main" id="{88BF08EC-EA1F-98E0-4D84-1914D52F981A}"/>
              </a:ext>
            </a:extLst>
          </p:cNvPr>
          <p:cNvSpPr txBox="1"/>
          <p:nvPr/>
        </p:nvSpPr>
        <p:spPr>
          <a:xfrm>
            <a:off x="152400" y="145471"/>
            <a:ext cx="11901055" cy="3293209"/>
          </a:xfrm>
          <a:prstGeom prst="rect">
            <a:avLst/>
          </a:prstGeom>
          <a:noFill/>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266700"/>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ያን ጊዜ ኢየሱስ ክርስቶስ ቅዱሳት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ብፁዐት በሚሆኑ እድፍ በሌለባቸው እጆቹ</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ኀብስቱን አነሣ፤ </a:t>
            </a:r>
          </a:p>
          <a:p>
            <a:pPr marL="266700"/>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took bread in His holy, blessed and spotless hands.</a:t>
            </a:r>
            <a:r>
              <a:rPr lang="am-ET" sz="4400" b="1" dirty="0">
                <a:solidFill>
                  <a:srgbClr val="FFFF00"/>
                </a:solidFill>
              </a:rPr>
              <a:t> </a:t>
            </a:r>
            <a:endParaRPr lang="am-ET" sz="4400" b="1" i="1" dirty="0">
              <a:solidFill>
                <a:srgbClr val="FFFF00"/>
              </a:solidFill>
              <a:latin typeface="Arial" panose="020B0604020202020204" pitchFamily="34" charset="0"/>
            </a:endParaRPr>
          </a:p>
        </p:txBody>
      </p:sp>
    </p:spTree>
    <p:extLst>
      <p:ext uri="{BB962C8B-B14F-4D97-AF65-F5344CB8AC3E}">
        <p14:creationId xmlns:p14="http://schemas.microsoft.com/office/powerpoint/2010/main" val="2544359212"/>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4" y="143957"/>
            <a:ext cx="11873345" cy="3277820"/>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ወደ ሰማይ ወደ አባቱ ቀና ብሎ አየ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የወለደውንም ማለደ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ደቀ መዛሙርቱንም ከክፉ ሁሉ ይጠብቃቸው ዘንድ አደራ አስጠበቀ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ብሩክ ሲሆን ባረከ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ቅዱስ ሲሆን ቆረሰ፤</a:t>
            </a:r>
          </a:p>
        </p:txBody>
      </p:sp>
      <p:sp>
        <p:nvSpPr>
          <p:cNvPr id="3" name="TextBox 2">
            <a:extLst>
              <a:ext uri="{FF2B5EF4-FFF2-40B4-BE49-F238E27FC236}">
                <a16:creationId xmlns:a16="http://schemas.microsoft.com/office/drawing/2014/main" id="{414359DC-DA4E-3205-E5EC-A06202330704}"/>
              </a:ext>
            </a:extLst>
          </p:cNvPr>
          <p:cNvSpPr txBox="1"/>
          <p:nvPr/>
        </p:nvSpPr>
        <p:spPr>
          <a:xfrm>
            <a:off x="166255" y="3189608"/>
            <a:ext cx="11873344" cy="3785652"/>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looked up to heaven towards thee, His Father, in </a:t>
            </a:r>
            <a:r>
              <a:rPr lang="en-US" sz="40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terceded</a:t>
            </a:r>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with his parent, and committed his disciples to him to keep them from all evil: Blessed while he (it) was blessed broke while he (it) was holy.</a:t>
            </a:r>
          </a:p>
        </p:txBody>
      </p:sp>
    </p:spTree>
    <p:extLst>
      <p:ext uri="{BB962C8B-B14F-4D97-AF65-F5344CB8AC3E}">
        <p14:creationId xmlns:p14="http://schemas.microsoft.com/office/powerpoint/2010/main" val="1482381635"/>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EA70C3-3713-4B19-F13B-28D9C83509B9}"/>
              </a:ext>
            </a:extLst>
          </p:cNvPr>
          <p:cNvSpPr>
            <a:spLocks noGrp="1"/>
          </p:cNvSpPr>
          <p:nvPr>
            <p:ph type="sldNum" sz="quarter" idx="12"/>
          </p:nvPr>
        </p:nvSpPr>
        <p:spPr/>
        <p:txBody>
          <a:bodyPr/>
          <a:lstStyle/>
          <a:p>
            <a:fld id="{699901B4-B23A-4C08-AC45-D9E49F2C10AE}" type="slidenum">
              <a:rPr lang="en-US" smtClean="0"/>
              <a:t>354</a:t>
            </a:fld>
            <a:endParaRPr lang="en-US"/>
          </a:p>
        </p:txBody>
      </p:sp>
      <p:sp>
        <p:nvSpPr>
          <p:cNvPr id="4" name="TextBox 3">
            <a:extLst>
              <a:ext uri="{FF2B5EF4-FFF2-40B4-BE49-F238E27FC236}">
                <a16:creationId xmlns:a16="http://schemas.microsoft.com/office/drawing/2014/main" id="{DB4F47DD-1810-F2D8-CC17-FA9F01B436FC}"/>
              </a:ext>
            </a:extLst>
          </p:cNvPr>
          <p:cNvSpPr txBox="1"/>
          <p:nvPr/>
        </p:nvSpPr>
        <p:spPr>
          <a:xfrm>
            <a:off x="180110" y="242450"/>
            <a:ext cx="11859490" cy="3877985"/>
          </a:xfrm>
          <a:prstGeom prst="rect">
            <a:avLst/>
          </a:prstGeom>
          <a:noFill/>
        </p:spPr>
        <p:txBody>
          <a:bodyPr wrap="square">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ለደቀ መዛሙርቱ ሰጣቸው</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 ኅብስት ለዓለም ሁሉ ቤዛ ሊሆን ስለናንተ የሚሰጥ ሥጋዬ ነው</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አላቸው፤ </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2400" dirty="0"/>
          </a:p>
        </p:txBody>
      </p:sp>
      <p:sp>
        <p:nvSpPr>
          <p:cNvPr id="5" name="TextBox 4">
            <a:extLst>
              <a:ext uri="{FF2B5EF4-FFF2-40B4-BE49-F238E27FC236}">
                <a16:creationId xmlns:a16="http://schemas.microsoft.com/office/drawing/2014/main" id="{05ED0457-D751-CECE-3D5A-7777FA7E9181}"/>
              </a:ext>
            </a:extLst>
          </p:cNvPr>
          <p:cNvSpPr txBox="1"/>
          <p:nvPr/>
        </p:nvSpPr>
        <p:spPr>
          <a:xfrm>
            <a:off x="180110" y="3380125"/>
            <a:ext cx="11859490" cy="3477875"/>
          </a:xfrm>
          <a:prstGeom prst="rect">
            <a:avLst/>
          </a:prstGeom>
          <a:noFill/>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gave it to his disciples and said unto them: Take, eat, this bread is my body which will be given to you as a propitiation for all the world.</a:t>
            </a:r>
          </a:p>
        </p:txBody>
      </p:sp>
    </p:spTree>
    <p:extLst>
      <p:ext uri="{BB962C8B-B14F-4D97-AF65-F5344CB8AC3E}">
        <p14:creationId xmlns:p14="http://schemas.microsoft.com/office/powerpoint/2010/main" val="790324750"/>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859" y="77210"/>
            <a:ext cx="11944741" cy="6709529"/>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ነአምን ወንትአምን ንሴብሐከ ኦ እግዚእነ ወአምላክነ ዝንቱ ውእቱ በአማን ነአምን፤</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7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እናምናለ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እንታመናለን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ጌታችንና 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እናመሰግንሃለን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እርሱ እንደሆነ በእውነት እናምናለን፤</a:t>
            </a:r>
          </a:p>
          <a:p>
            <a:pPr defTabSz="914436">
              <a:defRPr/>
            </a:pPr>
            <a:endParaRPr lang="en-US"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Amen amen amen, we believe and confess, we praise You, O our Lord and our God; that this is He truly we believe.</a:t>
            </a:r>
          </a:p>
        </p:txBody>
      </p:sp>
    </p:spTree>
    <p:extLst>
      <p:ext uri="{BB962C8B-B14F-4D97-AF65-F5344CB8AC3E}">
        <p14:creationId xmlns:p14="http://schemas.microsoft.com/office/powerpoint/2010/main" val="124628490"/>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981" y="143958"/>
            <a:ext cx="11970327" cy="3385542"/>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ከተመገቡ በኋላ አመለከተ፤  </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 ጽዋ ስለናንተ ጦር የ</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ሚ</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ያፈሰው ደሜ ነው</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ንሡ</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ጠጡ</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አለ፤</a:t>
            </a:r>
          </a:p>
        </p:txBody>
      </p:sp>
      <p:sp>
        <p:nvSpPr>
          <p:cNvPr id="3" name="TextBox 2">
            <a:extLst>
              <a:ext uri="{FF2B5EF4-FFF2-40B4-BE49-F238E27FC236}">
                <a16:creationId xmlns:a16="http://schemas.microsoft.com/office/drawing/2014/main" id="{414359DC-DA4E-3205-E5EC-A06202330704}"/>
              </a:ext>
            </a:extLst>
          </p:cNvPr>
          <p:cNvSpPr txBox="1"/>
          <p:nvPr/>
        </p:nvSpPr>
        <p:spPr>
          <a:xfrm>
            <a:off x="207817" y="3555820"/>
            <a:ext cx="11720945" cy="2862322"/>
          </a:xfrm>
          <a:prstGeom prst="rect">
            <a:avLst/>
          </a:prstGeom>
          <a:noFill/>
        </p:spPr>
        <p:txBody>
          <a:bodyPr wrap="square">
            <a:spAutoFit/>
          </a:bodyPr>
          <a:lstStyle/>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likewise also the cup after supper: he pointed and said: Take, drink, this cup is my blood which the spear will shed for your sake</a:t>
            </a:r>
            <a:r>
              <a:rPr lang="en-US" sz="4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Tree>
    <p:extLst>
      <p:ext uri="{BB962C8B-B14F-4D97-AF65-F5344CB8AC3E}">
        <p14:creationId xmlns:p14="http://schemas.microsoft.com/office/powerpoint/2010/main" val="2084681138"/>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74" y="0"/>
            <a:ext cx="11759164" cy="6586418"/>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ነአምን ወንትአምን ንሴብሐከ ኦ እግዚእነ ወአምላክነ  ዝንቱ ውእቱ በአማን ነአምን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endParaRPr lang="en-US" sz="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እንታመናለን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ጌታችንና 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እናመሰግንሃለን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እርሱ እንደሆነ በእውነት እናምናለን፤</a:t>
            </a:r>
          </a:p>
          <a:p>
            <a:pPr defTabSz="914436">
              <a:defRPr/>
            </a:pPr>
            <a:endParaRPr lang="en-US"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Amen amen amen, we believe and confess, we praise You, O our Lord and our God; that this is He truly we believe.</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28591153"/>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982" y="208672"/>
            <a:ext cx="11942618" cy="3216265"/>
          </a:xfrm>
          <a:prstGeom prst="rect">
            <a:avLst/>
          </a:prstGeom>
        </p:spPr>
        <p:txBody>
          <a:bodyPr wrap="square">
            <a:spAutoFit/>
          </a:bodyPr>
          <a:lstStyle/>
          <a:p>
            <a:pPr>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defRPr/>
            </a:pPr>
            <a:endParaRPr lang="am-ET"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በምታደርጉበት ጊዜ የሞቴን መታሰቢያ ታደርጋላችሁ</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የትንሣኤዬንም መታሰቢያ ትናገራላ</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ችሁ</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2834016B-B848-D1DC-068D-04AA6F227CDB}"/>
              </a:ext>
            </a:extLst>
          </p:cNvPr>
          <p:cNvSpPr txBox="1"/>
          <p:nvPr/>
        </p:nvSpPr>
        <p:spPr>
          <a:xfrm>
            <a:off x="249383" y="3525982"/>
            <a:ext cx="11942617" cy="3046988"/>
          </a:xfrm>
          <a:prstGeom prst="rect">
            <a:avLst/>
          </a:prstGeom>
          <a:noFill/>
        </p:spPr>
        <p:txBody>
          <a:bodyPr wrap="square">
            <a:spAutoFit/>
          </a:bodyPr>
          <a:lstStyle/>
          <a:p>
            <a:r>
              <a:rPr lang="en-US" sz="4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so often as you do this do it in remembrance of my death, and proclaim the remembrance of my resurrection.</a:t>
            </a:r>
          </a:p>
        </p:txBody>
      </p:sp>
    </p:spTree>
    <p:extLst>
      <p:ext uri="{BB962C8B-B14F-4D97-AF65-F5344CB8AC3E}">
        <p14:creationId xmlns:p14="http://schemas.microsoft.com/office/powerpoint/2010/main" val="3729455084"/>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831" y="17391"/>
            <a:ext cx="11831750" cy="7336752"/>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ንዜኑ ሞተከ እግዚኦ ወትንሣኤከ ቅድስተ ነአምን ዕርገተከ ወዳግመ ምጽአተከ</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ንሴብሐከ ወንትአመነከ ንስእለከ ወናስተበቊዐከ ኦ እግዚእነ ወአምላክነ።</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ሞትህን ቅድስት ትንሣኤህን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እንነግራለን፤ ዕርገትህን ዳግመኛ መምጣትህን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እናምናለን፤ እናመሰግንሃለን፤ እናምንሃለንም፤ ጌታችንና አምላክችን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እንለምንሃለን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እንማልድሃለንም።</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7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proclaim</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death, Lord, and Your holy resurrection; we believe in Your ascension and Your second advent. We glorify You and confess You, we offer our prayer unto You and supplicate You, O our Lord and our God.</a:t>
            </a:r>
          </a:p>
        </p:txBody>
      </p:sp>
    </p:spTree>
    <p:extLst>
      <p:ext uri="{BB962C8B-B14F-4D97-AF65-F5344CB8AC3E}">
        <p14:creationId xmlns:p14="http://schemas.microsoft.com/office/powerpoint/2010/main" val="1969820476"/>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364" y="152400"/>
            <a:ext cx="11845636" cy="3600986"/>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በከመ</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አሜሃ</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ዘንተ</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ኅብስተ</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ወፈ</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ወሀ</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እንደዚያን ጊዜ ይህን ኅብስት ባርከህ ቆርሰህ ስጥ፤ </a:t>
            </a:r>
            <a:endPar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E1692646-0260-9A80-58E0-5AED3795B2D8}"/>
              </a:ext>
            </a:extLst>
          </p:cNvPr>
          <p:cNvSpPr txBox="1"/>
          <p:nvPr/>
        </p:nvSpPr>
        <p:spPr>
          <a:xfrm>
            <a:off x="540513" y="3538270"/>
            <a:ext cx="11845635" cy="1446550"/>
          </a:xfrm>
          <a:prstGeom prst="rect">
            <a:avLst/>
          </a:prstGeom>
          <a:noFill/>
        </p:spPr>
        <p:txBody>
          <a:bodyPr wrap="square">
            <a:spAutoFit/>
          </a:bodyPr>
          <a:lstStyle/>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our Lord, as it happened then bless, break and give this bread</a:t>
            </a:r>
          </a:p>
        </p:txBody>
      </p:sp>
      <p:sp>
        <p:nvSpPr>
          <p:cNvPr id="4" name="Rectangle 3">
            <a:extLst>
              <a:ext uri="{FF2B5EF4-FFF2-40B4-BE49-F238E27FC236}">
                <a16:creationId xmlns:a16="http://schemas.microsoft.com/office/drawing/2014/main" id="{78C36DA3-9216-D0A5-24B4-70FFB966A86E}"/>
              </a:ext>
            </a:extLst>
          </p:cNvPr>
          <p:cNvSpPr/>
          <p:nvPr/>
        </p:nvSpPr>
        <p:spPr>
          <a:xfrm>
            <a:off x="940908" y="4980562"/>
            <a:ext cx="8578366" cy="1877437"/>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02556261"/>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6043" y="5231"/>
            <a:ext cx="11998037" cy="3600986"/>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በከመ</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አሜሃ</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ዘንተ</a:t>
            </a:r>
            <a:r>
              <a:rPr lang="en-GB"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ጽዋዐ </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ተብ ወቀድስ ወመጡ</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እንደዚያን ጊዜ ይህን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ጽዋ</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ባርከህ አክብረህ ስጥ፤</a:t>
            </a:r>
          </a:p>
        </p:txBody>
      </p:sp>
      <p:sp>
        <p:nvSpPr>
          <p:cNvPr id="3" name="TextBox 2">
            <a:extLst>
              <a:ext uri="{FF2B5EF4-FFF2-40B4-BE49-F238E27FC236}">
                <a16:creationId xmlns:a16="http://schemas.microsoft.com/office/drawing/2014/main" id="{E1692646-0260-9A80-58E0-5AED3795B2D8}"/>
              </a:ext>
            </a:extLst>
          </p:cNvPr>
          <p:cNvSpPr txBox="1"/>
          <p:nvPr/>
        </p:nvSpPr>
        <p:spPr>
          <a:xfrm>
            <a:off x="586042" y="3606217"/>
            <a:ext cx="11998037" cy="1446550"/>
          </a:xfrm>
          <a:prstGeom prst="rect">
            <a:avLst/>
          </a:prstGeom>
          <a:noFill/>
        </p:spPr>
        <p:txBody>
          <a:bodyPr wrap="square">
            <a:spAutoFit/>
          </a:bodyPr>
          <a:lstStyle/>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our Lord, as it happened then bless, hallow and give this cup.</a:t>
            </a:r>
          </a:p>
        </p:txBody>
      </p:sp>
      <p:sp>
        <p:nvSpPr>
          <p:cNvPr id="4" name="Rectangle 3">
            <a:extLst>
              <a:ext uri="{FF2B5EF4-FFF2-40B4-BE49-F238E27FC236}">
                <a16:creationId xmlns:a16="http://schemas.microsoft.com/office/drawing/2014/main" id="{78C36DA3-9216-D0A5-24B4-70FFB966A86E}"/>
              </a:ext>
            </a:extLst>
          </p:cNvPr>
          <p:cNvSpPr/>
          <p:nvPr/>
        </p:nvSpPr>
        <p:spPr>
          <a:xfrm>
            <a:off x="1030960" y="4980563"/>
            <a:ext cx="8578366" cy="1877437"/>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Amen.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744087675"/>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7556" y="152401"/>
            <a:ext cx="11804073" cy="3985706"/>
          </a:xfrm>
          <a:prstGeom prst="rect">
            <a:avLst/>
          </a:prstGeom>
        </p:spPr>
        <p:txBody>
          <a:bodyPr wrap="square">
            <a:spAutoFit/>
          </a:bodyPr>
          <a:lstStyle/>
          <a:p>
            <a:pPr>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ወዘንተ ዘዚአየ ትክህኖ አንጽሕ ወኀረይ ወሥመር</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ይህንንም የኔን ማገልገል (ክህነት) አንጻ</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ምረጥ ውደድም።</a:t>
            </a:r>
          </a:p>
        </p:txBody>
      </p:sp>
      <p:sp>
        <p:nvSpPr>
          <p:cNvPr id="3" name="TextBox 2">
            <a:extLst>
              <a:ext uri="{FF2B5EF4-FFF2-40B4-BE49-F238E27FC236}">
                <a16:creationId xmlns:a16="http://schemas.microsoft.com/office/drawing/2014/main" id="{E1692646-0260-9A80-58E0-5AED3795B2D8}"/>
              </a:ext>
            </a:extLst>
          </p:cNvPr>
          <p:cNvSpPr txBox="1"/>
          <p:nvPr/>
        </p:nvSpPr>
        <p:spPr>
          <a:xfrm>
            <a:off x="551411" y="3760797"/>
            <a:ext cx="11776364" cy="1446550"/>
          </a:xfrm>
          <a:prstGeom prst="rect">
            <a:avLst/>
          </a:prstGeom>
          <a:noFill/>
        </p:spPr>
        <p:txBody>
          <a:bodyPr wrap="square">
            <a:spAutoFit/>
          </a:bodyPr>
          <a:lstStyle/>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this my ministry: purify and choose it and let it please you.</a:t>
            </a:r>
          </a:p>
        </p:txBody>
      </p:sp>
      <p:sp>
        <p:nvSpPr>
          <p:cNvPr id="4" name="Rectangle 3">
            <a:extLst>
              <a:ext uri="{FF2B5EF4-FFF2-40B4-BE49-F238E27FC236}">
                <a16:creationId xmlns:a16="http://schemas.microsoft.com/office/drawing/2014/main" id="{78C36DA3-9216-D0A5-24B4-70FFB966A86E}"/>
              </a:ext>
            </a:extLst>
          </p:cNvPr>
          <p:cNvSpPr/>
          <p:nvPr/>
        </p:nvSpPr>
        <p:spPr>
          <a:xfrm>
            <a:off x="1737544" y="5165229"/>
            <a:ext cx="8578366" cy="1692771"/>
          </a:xfrm>
          <a:prstGeom prst="rect">
            <a:avLst/>
          </a:prstGeom>
        </p:spPr>
        <p:txBody>
          <a:bodyPr wrap="square">
            <a:spAutoFit/>
          </a:bodyPr>
          <a:lstStyle/>
          <a:p>
            <a:pPr>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09445200"/>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41560"/>
            <a:ext cx="11942619" cy="2954655"/>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በዚህ ምሥጢር እየተራዳኝ</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ኔ</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ያለ</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ይህንን ካህን እርሱንም እኔንም ሥጋህን እንደ ገነዙት እንደ ዮሴፍና እንደ ኒቆዲሞስ አድርገን፤</a:t>
            </a:r>
          </a:p>
        </p:txBody>
      </p:sp>
      <p:sp>
        <p:nvSpPr>
          <p:cNvPr id="3" name="TextBox 2">
            <a:extLst>
              <a:ext uri="{FF2B5EF4-FFF2-40B4-BE49-F238E27FC236}">
                <a16:creationId xmlns:a16="http://schemas.microsoft.com/office/drawing/2014/main" id="{E1692646-0260-9A80-58E0-5AED3795B2D8}"/>
              </a:ext>
            </a:extLst>
          </p:cNvPr>
          <p:cNvSpPr txBox="1"/>
          <p:nvPr/>
        </p:nvSpPr>
        <p:spPr>
          <a:xfrm>
            <a:off x="138545" y="2895600"/>
            <a:ext cx="11942619" cy="2554545"/>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this priest who is with me to help me in this ministry and me, make like Joseph and Nicodemus who wrapped Thy body.</a:t>
            </a:r>
          </a:p>
        </p:txBody>
      </p:sp>
      <p:sp>
        <p:nvSpPr>
          <p:cNvPr id="4" name="Rectangle 3">
            <a:extLst>
              <a:ext uri="{FF2B5EF4-FFF2-40B4-BE49-F238E27FC236}">
                <a16:creationId xmlns:a16="http://schemas.microsoft.com/office/drawing/2014/main" id="{78C36DA3-9216-D0A5-24B4-70FFB966A86E}"/>
              </a:ext>
            </a:extLst>
          </p:cNvPr>
          <p:cNvSpPr/>
          <p:nvPr/>
        </p:nvSpPr>
        <p:spPr>
          <a:xfrm>
            <a:off x="1456297" y="5165229"/>
            <a:ext cx="8578366" cy="1692771"/>
          </a:xfrm>
          <a:prstGeom prst="rect">
            <a:avLst/>
          </a:prstGeom>
        </p:spPr>
        <p:txBody>
          <a:bodyPr wrap="square">
            <a:spAutoFit/>
          </a:bodyPr>
          <a:lstStyle/>
          <a:p>
            <a:pPr>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210302300"/>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673" y="27706"/>
            <a:ext cx="11845636" cy="3016210"/>
          </a:xfrm>
          <a:prstGeom prst="rect">
            <a:avLst/>
          </a:prstGeom>
        </p:spPr>
        <p:txBody>
          <a:bodyPr wrap="square">
            <a:spAutoFit/>
          </a:bodyPr>
          <a:lstStyle/>
          <a:p>
            <a:pPr>
              <a:defRPr/>
            </a:pPr>
            <a:r>
              <a:rPr lang="am-ET"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እንደ አገልጋይ ሥርዐት የሚያገለግል ይህንንም ዲያቆን ዳግመኛ ወደሚበልጥ ወደ እኛ ክህነት ሹመት ማዕ</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ግ አድርሰው፤ ጸጋንና ጽድቅን</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ባለሟልነትንም የተመላ አድርገው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የሥላሴን አኗኗር በልዕልና አይቶ በመንፈስ ቅዱስ መውረድ ፈ</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ሞ እንዳደነቀ እንደ እስጢፋኖስ አድርገው፤</a:t>
            </a:r>
          </a:p>
        </p:txBody>
      </p:sp>
      <p:sp>
        <p:nvSpPr>
          <p:cNvPr id="3" name="TextBox 2">
            <a:extLst>
              <a:ext uri="{FF2B5EF4-FFF2-40B4-BE49-F238E27FC236}">
                <a16:creationId xmlns:a16="http://schemas.microsoft.com/office/drawing/2014/main" id="{E1692646-0260-9A80-58E0-5AED3795B2D8}"/>
              </a:ext>
            </a:extLst>
          </p:cNvPr>
          <p:cNvSpPr txBox="1"/>
          <p:nvPr/>
        </p:nvSpPr>
        <p:spPr>
          <a:xfrm>
            <a:off x="346365" y="2876276"/>
            <a:ext cx="11845635" cy="2062103"/>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 deacon sent according to the law of ministry, suffer to reach our great rank of priesthood, and make him full grace, righteousness and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favour</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like Stephen who saw the Trinity and </a:t>
            </a:r>
            <a:r>
              <a:rPr lang="en-US" sz="32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marvelled</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was astonished through the descent of the Holy spirit.</a:t>
            </a:r>
          </a:p>
        </p:txBody>
      </p:sp>
      <p:sp>
        <p:nvSpPr>
          <p:cNvPr id="4" name="Rectangle 3">
            <a:extLst>
              <a:ext uri="{FF2B5EF4-FFF2-40B4-BE49-F238E27FC236}">
                <a16:creationId xmlns:a16="http://schemas.microsoft.com/office/drawing/2014/main" id="{78C36DA3-9216-D0A5-24B4-70FFB966A86E}"/>
              </a:ext>
            </a:extLst>
          </p:cNvPr>
          <p:cNvSpPr/>
          <p:nvPr/>
        </p:nvSpPr>
        <p:spPr>
          <a:xfrm>
            <a:off x="1855308" y="5903893"/>
            <a:ext cx="8578366" cy="954107"/>
          </a:xfrm>
          <a:prstGeom prst="rect">
            <a:avLst/>
          </a:prstGeom>
        </p:spPr>
        <p:txBody>
          <a:bodyPr wrap="square">
            <a:spAutoFit/>
          </a:bodyPr>
          <a:lstStyle/>
          <a:p>
            <a:pPr>
              <a:defRPr/>
            </a:pPr>
            <a:r>
              <a:rPr lang="am-ET"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450706589"/>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78F4F0-5F68-3CA5-DD8A-3DF4EA39175D}"/>
              </a:ext>
            </a:extLst>
          </p:cNvPr>
          <p:cNvSpPr>
            <a:spLocks noGrp="1"/>
          </p:cNvSpPr>
          <p:nvPr>
            <p:ph type="sldNum" sz="quarter" idx="12"/>
          </p:nvPr>
        </p:nvSpPr>
        <p:spPr/>
        <p:txBody>
          <a:bodyPr/>
          <a:lstStyle/>
          <a:p>
            <a:fld id="{699901B4-B23A-4C08-AC45-D9E49F2C10AE}" type="slidenum">
              <a:rPr lang="en-US" smtClean="0"/>
              <a:t>365</a:t>
            </a:fld>
            <a:endParaRPr lang="en-US"/>
          </a:p>
        </p:txBody>
      </p:sp>
      <p:sp>
        <p:nvSpPr>
          <p:cNvPr id="4" name="TextBox 3">
            <a:extLst>
              <a:ext uri="{FF2B5EF4-FFF2-40B4-BE49-F238E27FC236}">
                <a16:creationId xmlns:a16="http://schemas.microsoft.com/office/drawing/2014/main" id="{0AEA7280-4231-266E-6CF7-4BCEB1885362}"/>
              </a:ext>
            </a:extLst>
          </p:cNvPr>
          <p:cNvSpPr txBox="1"/>
          <p:nvPr/>
        </p:nvSpPr>
        <p:spPr>
          <a:xfrm>
            <a:off x="152400" y="228601"/>
            <a:ext cx="11845635" cy="2800767"/>
          </a:xfrm>
          <a:prstGeom prst="rect">
            <a:avLst/>
          </a:prstGeom>
          <a:noFill/>
        </p:spPr>
        <p:txBody>
          <a:bodyPr wrap="square">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በቅድስት ቤተ ክርስቲያን የተሰበሰቡትን ሕዝብህንም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ከካህናቱና ከዲያቆናቱ ጋራ</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ከታናሹም ከታላቁም ጋራ ቅዱስ ምሥጢርህን ለመቀበል አብቃ</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በል እንጂ አትፍረድ።</a:t>
            </a: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15FDC132-1637-52C2-CCD5-BD5281AACD71}"/>
              </a:ext>
            </a:extLst>
          </p:cNvPr>
          <p:cNvSpPr txBox="1"/>
          <p:nvPr/>
        </p:nvSpPr>
        <p:spPr>
          <a:xfrm>
            <a:off x="0" y="3107643"/>
            <a:ext cx="11845634" cy="3170099"/>
          </a:xfrm>
          <a:prstGeom prst="rect">
            <a:avLst/>
          </a:prstGeom>
          <a:noFill/>
        </p:spPr>
        <p:txBody>
          <a:bodyPr wrap="square">
            <a:spAutoFit/>
          </a:bodyPr>
          <a:lstStyle/>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this people who have gathered together in your holy church with Priests and deacons, great and small, make worthy to take your holy mystery; have compassion and do not judge them </a:t>
            </a:r>
          </a:p>
        </p:txBody>
      </p:sp>
    </p:spTree>
    <p:extLst>
      <p:ext uri="{BB962C8B-B14F-4D97-AF65-F5344CB8AC3E}">
        <p14:creationId xmlns:p14="http://schemas.microsoft.com/office/powerpoint/2010/main" val="2702198614"/>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ቅድስት አርሴማ ደጓ እናቴ - የክርስቶስ ስቅለት በመጋቢት 27 በመጋቤ ሐዲስ ሮዳስ ታደሰ ነገረ ክርስቶስ ክፍል አንድ  ከሚለው 622 ገጽ ካለው መጽሐፌ በጥቂቱ የተወሰደ የነገሥታት ንጉሥ የሕይወት ራስ ኢየሱስ ክርስቶስን ጭፍሮ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17391"/>
            <a:ext cx="3859757" cy="684061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BE99255-D565-4B00-89E7-2323244DE09C}"/>
              </a:ext>
            </a:extLst>
          </p:cNvPr>
          <p:cNvSpPr/>
          <p:nvPr/>
        </p:nvSpPr>
        <p:spPr>
          <a:xfrm>
            <a:off x="4142385" y="-126944"/>
            <a:ext cx="8093730" cy="6556475"/>
          </a:xfrm>
          <a:prstGeom prst="rect">
            <a:avLst/>
          </a:prstGeom>
        </p:spPr>
        <p:txBody>
          <a:bodyPr wrap="square">
            <a:spAutoFit/>
          </a:bodyPr>
          <a:lstStyle/>
          <a:p>
            <a:pPr>
              <a:lnSpc>
                <a:spcPct val="107000"/>
              </a:lnSpc>
            </a:pP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እግዚኦ መሐረነ </a:t>
            </a:r>
            <a:endPar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መሐከነ እግዚኦ ተሣሃለነ</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ማረን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ራራልን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people: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t>
            </a:r>
            <a:r>
              <a:rPr lang="en-US"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ord</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pity upon us, </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t>
            </a:r>
            <a:r>
              <a:rPr lang="en-US"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ord</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spare us Lord have mercy upon us.</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B3AED021-1B19-ADAA-7B4A-EC71DBB6A8A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366</a:t>
            </a:fld>
            <a:endParaRPr lang="en-US" dirty="0"/>
          </a:p>
        </p:txBody>
      </p:sp>
    </p:spTree>
    <p:extLst>
      <p:ext uri="{BB962C8B-B14F-4D97-AF65-F5344CB8AC3E}">
        <p14:creationId xmlns:p14="http://schemas.microsoft.com/office/powerpoint/2010/main" val="2262605659"/>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ቅድስት አርሴማ ደጓ እናቴ - የክርስቶስ ስቅለት በመጋቢት 27 በመጋቤ ሐዲስ ሮዳስ ታደሰ ነገረ ክርስቶስ ክፍል አንድ  ከሚለው 622 ገጽ ካለው መጽሐፌ በጥቂቱ የተወሰደ የነገሥታት ንጉሥ የሕይወት ራስ ኢየሱስ ክርስቶስን ጭፍሮ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006" y="168720"/>
            <a:ext cx="3859757" cy="6338100"/>
          </a:xfrm>
          <a:prstGeom prst="rect">
            <a:avLst/>
          </a:prstGeom>
          <a:noFill/>
          <a:effectLst>
            <a:softEdge rad="444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BE99255-D565-4B00-89E7-2323244DE09C}"/>
              </a:ext>
            </a:extLst>
          </p:cNvPr>
          <p:cNvSpPr/>
          <p:nvPr/>
        </p:nvSpPr>
        <p:spPr>
          <a:xfrm>
            <a:off x="4426489" y="1662742"/>
            <a:ext cx="7598999" cy="5097934"/>
          </a:xfrm>
          <a:prstGeom prst="rect">
            <a:avLst/>
          </a:prstGeom>
        </p:spPr>
        <p:txBody>
          <a:bodyPr wrap="square">
            <a:spAutoFit/>
          </a:bodyPr>
          <a:lstStyle/>
          <a:p>
            <a:pPr>
              <a:lnSpc>
                <a:spcPct val="107000"/>
              </a:lnSpc>
            </a:pP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መሐረነ ክርስቶስ</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5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ክርስቶስ ሆይ ማረን</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Christ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lnSpc>
                <a:spcPct val="107000"/>
              </a:lnSpc>
            </a:pP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compassion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u</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4F9705F8-6828-0311-1A54-2E3823A803A1}"/>
              </a:ext>
            </a:extLst>
          </p:cNvPr>
          <p:cNvSpPr txBox="1"/>
          <p:nvPr/>
        </p:nvSpPr>
        <p:spPr>
          <a:xfrm>
            <a:off x="3404742" y="517524"/>
            <a:ext cx="8534400" cy="830997"/>
          </a:xfrm>
          <a:prstGeom prst="rect">
            <a:avLst/>
          </a:prstGeom>
          <a:noFill/>
        </p:spPr>
        <p:txBody>
          <a:bodyPr wrap="square">
            <a:spAutoFit/>
          </a:bodyPr>
          <a:lstStyle/>
          <a:p>
            <a:pPr algn="ctr" defTabSz="914436">
              <a:defRPr/>
            </a:pP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ካህኑና ሕዝብ ይቀባበላሉ</a:t>
            </a:r>
            <a:r>
              <a:rPr lang="en-US"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B3AED021-1B19-ADAA-7B4A-EC71DBB6A8A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367</a:t>
            </a:fld>
            <a:endParaRPr lang="en-US" dirty="0"/>
          </a:p>
        </p:txBody>
      </p:sp>
    </p:spTree>
    <p:extLst>
      <p:ext uri="{BB962C8B-B14F-4D97-AF65-F5344CB8AC3E}">
        <p14:creationId xmlns:p14="http://schemas.microsoft.com/office/powerpoint/2010/main" val="3815827048"/>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368</a:t>
            </a:fld>
            <a:endParaRPr lang="en-US"/>
          </a:p>
        </p:txBody>
      </p:sp>
      <p:sp>
        <p:nvSpPr>
          <p:cNvPr id="3" name="Rectangle 2"/>
          <p:cNvSpPr/>
          <p:nvPr/>
        </p:nvSpPr>
        <p:spPr>
          <a:xfrm>
            <a:off x="120952" y="228600"/>
            <a:ext cx="11829143" cy="61247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kumimoji="0" lang="en-AE"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kumimoji="0" lang="am-ET"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ልብ ናስተበ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ቍ</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ዖ ለእግዚአብሔር አምላክነ ኅብረተ መንፈስ ቅዱስ ሠና</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 ይጸግወነ።</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በፍጹም ልብ አምላካችንን እግዚአብሔርን እንለምነው፤ ያማረ የመንፈስ ቅዱስ አንድነትን ይሰጠን ዘነድ።</a:t>
            </a: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all the heart let us beseech the Lord  our God that He grant unto us the good  communion of the Holy Spir</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a:t>
            </a:r>
          </a:p>
        </p:txBody>
      </p:sp>
    </p:spTree>
    <p:extLst>
      <p:ext uri="{BB962C8B-B14F-4D97-AF65-F5344CB8AC3E}">
        <p14:creationId xmlns:p14="http://schemas.microsoft.com/office/powerpoint/2010/main" val="312393994"/>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8482" y="175156"/>
            <a:ext cx="11686576" cy="5816977"/>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ሀሎ ህልወ ወይሄሉ ለትውልደ ትውልድ ለዓለመ ዓለም።</a:t>
            </a:r>
            <a:endParaRPr lang="am-ET"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 እንደነበረ ለዘለዓለሙ ለልጅ ልጅ ይኖራል።</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it was, is and shall be unto generations of generations, world without end.</a:t>
            </a:r>
          </a:p>
        </p:txBody>
      </p:sp>
      <p:sp>
        <p:nvSpPr>
          <p:cNvPr id="3" name="Slide Number Placeholder 1">
            <a:extLst>
              <a:ext uri="{FF2B5EF4-FFF2-40B4-BE49-F238E27FC236}">
                <a16:creationId xmlns:a16="http://schemas.microsoft.com/office/drawing/2014/main" id="{234C04A3-4A64-82FC-E072-C1D08296E0B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369</a:t>
            </a:fld>
            <a:endParaRPr lang="en-US" dirty="0"/>
          </a:p>
        </p:txBody>
      </p:sp>
    </p:spTree>
    <p:extLst>
      <p:ext uri="{BB962C8B-B14F-4D97-AF65-F5344CB8AC3E}">
        <p14:creationId xmlns:p14="http://schemas.microsoft.com/office/powerpoint/2010/main" val="3453844560"/>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109" y="62340"/>
            <a:ext cx="11845636" cy="6086282"/>
          </a:xfrm>
          <a:prstGeom prst="rect">
            <a:avLst/>
          </a:prstGeom>
        </p:spPr>
        <p:txBody>
          <a:bodyPr wrap="square">
            <a:spAutoFit/>
          </a:bodyPr>
          <a:lstStyle/>
          <a:p>
            <a:pPr>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ደሚረከ ተሀቦሙ ለኵሎሙ ለእለ ይነሥሁ እምኔሁ ይኩኖሙ ለሕይወት ዘለዓለመ ዓለም።</a:t>
            </a:r>
          </a:p>
          <a:p>
            <a:pPr marL="0" lvl="1"/>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ከእርሱ ለሚቀበሉ ሰዎች ሁሉ ለዘለዓለም ሕይወት ይሆናቸው ዘንድ አንድ አድርገህ ስጣቸው።</a:t>
            </a:r>
          </a:p>
          <a:p>
            <a:pPr marL="0" lvl="1"/>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it to all of them that take of it that it may be unto them for everlasting life.</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234C04A3-4A64-82FC-E072-C1D08296E0B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370</a:t>
            </a:fld>
            <a:endParaRPr lang="en-US" dirty="0"/>
          </a:p>
        </p:txBody>
      </p:sp>
      <p:sp>
        <p:nvSpPr>
          <p:cNvPr id="4" name="Rectangle 3">
            <a:extLst>
              <a:ext uri="{FF2B5EF4-FFF2-40B4-BE49-F238E27FC236}">
                <a16:creationId xmlns:a16="http://schemas.microsoft.com/office/drawing/2014/main" id="{310D8E9E-84CE-9845-26B4-60D46146AA2F}"/>
              </a:ext>
            </a:extLst>
          </p:cNvPr>
          <p:cNvSpPr/>
          <p:nvPr/>
        </p:nvSpPr>
        <p:spPr>
          <a:xfrm>
            <a:off x="2355456" y="5657670"/>
            <a:ext cx="8578366" cy="1200329"/>
          </a:xfrm>
          <a:prstGeom prst="rect">
            <a:avLst/>
          </a:prstGeom>
        </p:spPr>
        <p:txBody>
          <a:bodyPr wrap="square">
            <a:spAutoFit/>
          </a:bodyPr>
          <a:lstStyle/>
          <a:p>
            <a:pPr>
              <a:defRPr/>
            </a:pP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60393737"/>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371</a:t>
            </a:fld>
            <a:endParaRPr lang="en-US" dirty="0"/>
          </a:p>
        </p:txBody>
      </p:sp>
      <p:sp>
        <p:nvSpPr>
          <p:cNvPr id="3" name="Rectangle 2"/>
          <p:cNvSpPr/>
          <p:nvPr/>
        </p:nvSpPr>
        <p:spPr>
          <a:xfrm>
            <a:off x="216418" y="152400"/>
            <a:ext cx="11759164" cy="7063472"/>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3600" b="1" i="1" u="sng" dirty="0"/>
              <a:t>(ሕዝቡም እንደካህኑ ይበል/ </a:t>
            </a:r>
            <a:r>
              <a:rPr lang="en-US" sz="3600" b="1" i="1" u="sng" dirty="0">
                <a:solidFill>
                  <a:srgbClr val="00B0F0"/>
                </a:solidFill>
              </a:rPr>
              <a:t>People shall repeat</a:t>
            </a:r>
            <a:r>
              <a:rPr lang="am-ET" sz="3600" b="1" i="1" u="sng" dirty="0">
                <a:solidFill>
                  <a:srgbClr val="00B0F0"/>
                </a:solidFill>
              </a:rPr>
              <a:t>)</a:t>
            </a:r>
          </a:p>
          <a:p>
            <a:endParaRPr lang="en-AE"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ሀበነ ንኅበር በዘዚአከ መንፈስ ቅዱስ ወፈውሰነ</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በዝንቱ ጵርስፎራ ከመ ብከ ንሕየው ዘለ</a:t>
            </a:r>
            <a:r>
              <a:rPr lang="am-ET" sz="40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ዓለም ወለዓለመ ዓለም። </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የአንተ በሚሆን በመንፈስ ቅዱስ አንድ እንሆን ዘንድ መሆንን ስጠን፤ በዚህም ጵርስፎራ (በሥጋው በደሙ) አድነን፤ ለዓለሙ ሁሉ በምትሆን በአንተ ለዘለዓለሙ</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ሕያዋን እንሆን ዘንድ።</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to be untied through Your Holy  Spirit and heal us by this oblation that we may live in You for ever.</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08100375"/>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7391"/>
            <a:ext cx="11759164" cy="6863417"/>
          </a:xfrm>
          <a:prstGeom prst="rect">
            <a:avLst/>
          </a:prstGeom>
        </p:spPr>
        <p:txBody>
          <a:bodyPr wrap="square">
            <a:spAutoFit/>
          </a:bodyPr>
          <a:lstStyle/>
          <a:p>
            <a:pPr lvl="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am-ET" sz="3200" b="1" i="1" u="sng" dirty="0">
                <a:solidFill>
                  <a:schemeClr val="bg1"/>
                </a:solidFill>
              </a:rPr>
              <a:t>(</a:t>
            </a:r>
            <a:endParaRPr lang="en-US" sz="3200" b="1" i="1" u="sng" dirty="0">
              <a:solidFill>
                <a:schemeClr val="bg1"/>
              </a:solidFill>
            </a:endParaRPr>
          </a:p>
          <a:p>
            <a:pPr lvl="0">
              <a:defRPr/>
            </a:pPr>
            <a:r>
              <a:rPr lang="am-ET" sz="3200" b="1" i="1" u="sng" dirty="0"/>
              <a:t>ሕዝቡም እንደ</a:t>
            </a:r>
            <a:r>
              <a:rPr lang="en-US" sz="3200" b="1" i="1" u="sng" dirty="0"/>
              <a:t> </a:t>
            </a:r>
            <a:r>
              <a:rPr lang="am-ET" sz="3200" b="1" i="1" u="sng" dirty="0"/>
              <a:t>ካህኑ ይበል</a:t>
            </a:r>
            <a:r>
              <a:rPr lang="en-US" sz="3200" b="1" i="1" u="sng" dirty="0"/>
              <a:t>፤</a:t>
            </a:r>
            <a:r>
              <a:rPr lang="am-ET" sz="3200" b="1" i="1" u="sng" dirty="0"/>
              <a:t>/ </a:t>
            </a:r>
            <a:r>
              <a:rPr lang="en-US" sz="3200" b="1" i="1" u="sng" dirty="0">
                <a:solidFill>
                  <a:srgbClr val="00B0F0"/>
                </a:solidFill>
              </a:rPr>
              <a:t>People shall repeat</a:t>
            </a:r>
            <a:r>
              <a:rPr lang="am-ET" sz="3200" b="1" i="1" u="sng" dirty="0">
                <a:solidFill>
                  <a:srgbClr val="00B0F0"/>
                </a:solidFill>
              </a:rPr>
              <a:t>)</a:t>
            </a:r>
          </a:p>
          <a:p>
            <a:endParaRPr lang="en-US"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ስሙ ለእግዚአብሔር ወቡሩክ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ዘይመጽእ በስመ እግዚአብሔር ወይትባረክ ስመ 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ሐቲሁ ለይኩን ለይኩን ቡሩከ ለይኩን።</a:t>
            </a:r>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ስሙ ምስጉን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ስም የሚመጣውም ምስጉን ነው፤ የጌትነቱም ስም ይመስገን፤ ይሁን ይሁን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የተመሰገነ ይሁን።</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be the name of the Lord</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blessed be he that comes in the name of the Lord; and Let the name of His  Glory be blessed. So be it, so be it, so be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blessed.</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DE3329E6-B776-A95A-ED78-E6187500D8C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372</a:t>
            </a:fld>
            <a:endParaRPr lang="en-US" dirty="0"/>
          </a:p>
        </p:txBody>
      </p:sp>
    </p:spTree>
    <p:extLst>
      <p:ext uri="{BB962C8B-B14F-4D97-AF65-F5344CB8AC3E}">
        <p14:creationId xmlns:p14="http://schemas.microsoft.com/office/powerpoint/2010/main" val="2398691476"/>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A6E736-E9ED-4322-9175-987C8D0F4C2A}"/>
              </a:ext>
            </a:extLst>
          </p:cNvPr>
          <p:cNvSpPr/>
          <p:nvPr/>
        </p:nvSpPr>
        <p:spPr>
          <a:xfrm>
            <a:off x="542539" y="3543781"/>
            <a:ext cx="11348336" cy="3385542"/>
          </a:xfrm>
          <a:prstGeom prst="rect">
            <a:avLst/>
          </a:prstGeom>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36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ፈኑ ጸጋ መንፈስ ቅዱስ ላዕሌነ፤</a:t>
            </a: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 ቅዱስን ጸጋ ላክልን።</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Send the grace of the Holy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Spirit 	upon us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Slide Number Placeholder 1">
            <a:extLst>
              <a:ext uri="{FF2B5EF4-FFF2-40B4-BE49-F238E27FC236}">
                <a16:creationId xmlns:a16="http://schemas.microsoft.com/office/drawing/2014/main" id="{EAD03E77-5BF0-2173-6CA7-0CD2644432E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373</a:t>
            </a:fld>
            <a:endParaRPr lang="en-US" dirty="0"/>
          </a:p>
        </p:txBody>
      </p:sp>
      <p:sp>
        <p:nvSpPr>
          <p:cNvPr id="4" name="Rectangle 3">
            <a:extLst>
              <a:ext uri="{FF2B5EF4-FFF2-40B4-BE49-F238E27FC236}">
                <a16:creationId xmlns:a16="http://schemas.microsoft.com/office/drawing/2014/main" id="{04A6E736-E9ED-4322-9175-987C8D0F4C2A}"/>
              </a:ext>
            </a:extLst>
          </p:cNvPr>
          <p:cNvSpPr/>
          <p:nvPr/>
        </p:nvSpPr>
        <p:spPr>
          <a:xfrm>
            <a:off x="373419" y="0"/>
            <a:ext cx="11686576" cy="3862596"/>
          </a:xfrm>
          <a:prstGeom prst="rect">
            <a:avLst/>
          </a:prstGeom>
        </p:spPr>
        <p:txBody>
          <a:bodyPr wrap="square">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ፈኑ ጸጋ መንፈስ ቅዱስ ላዕሌነ፤</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 ቅዱስን ጸጋ ላክልን።</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Send the grace of the Holy Spirit upon us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401074409"/>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186" y="0"/>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374</a:t>
            </a:fld>
            <a:endParaRPr lang="en-US" dirty="0"/>
          </a:p>
        </p:txBody>
      </p:sp>
    </p:spTree>
    <p:extLst>
      <p:ext uri="{BB962C8B-B14F-4D97-AF65-F5344CB8AC3E}">
        <p14:creationId xmlns:p14="http://schemas.microsoft.com/office/powerpoint/2010/main" val="1310915683"/>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432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375</a:t>
            </a:fld>
            <a:endParaRPr lang="en-US" dirty="0"/>
          </a:p>
        </p:txBody>
      </p:sp>
    </p:spTree>
    <p:extLst>
      <p:ext uri="{BB962C8B-B14F-4D97-AF65-F5344CB8AC3E}">
        <p14:creationId xmlns:p14="http://schemas.microsoft.com/office/powerpoint/2010/main" val="2141896218"/>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6" y="92442"/>
            <a:ext cx="11928764" cy="3170099"/>
          </a:xfrm>
          <a:prstGeom prst="rect">
            <a:avLst/>
          </a:prstGeom>
        </p:spPr>
        <p:txBody>
          <a:bodyPr wrap="square">
            <a:spAutoFit/>
          </a:bodyPr>
          <a:lstStyle/>
          <a:p>
            <a:pPr>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የመፈተት ጸሎት/</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Fraction</a:t>
            </a:r>
          </a:p>
          <a:p>
            <a:pPr>
              <a:defRPr/>
            </a:pPr>
            <a:r>
              <a:rPr lang="am-ET"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የፈጠረ</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ሁሉን የጀመረ</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ሁሉንም የፈ</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ሁሉንም</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የጨበጠ</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መላ</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ክትና የመላ</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ክት አለቆች</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መናብርትና ሥልጣናት አጋዕዝትና ኃይላት</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ፀ</a:t>
            </a:r>
            <a:r>
              <a:rPr lang="en-US"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ይና ጨረቃ ከዋክብትም ድርገታትም የሚሰግዱለት ተገዢዎችና ግዛቱ ጕልቱም ናቸውና፤ በሁሉ ባለጠጋ ሲሆን ራሱን ከሁሉ ድሀ አደረገ......</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8ABE8C37-AEAA-C159-B2D1-2099AFC3BD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376</a:t>
            </a:fld>
            <a:endParaRPr lang="en-US" dirty="0"/>
          </a:p>
        </p:txBody>
      </p:sp>
      <p:sp>
        <p:nvSpPr>
          <p:cNvPr id="4" name="TextBox 3">
            <a:extLst>
              <a:ext uri="{FF2B5EF4-FFF2-40B4-BE49-F238E27FC236}">
                <a16:creationId xmlns:a16="http://schemas.microsoft.com/office/drawing/2014/main" id="{6F47F8A7-D568-BAE8-8BF6-E4B18069BE4A}"/>
              </a:ext>
            </a:extLst>
          </p:cNvPr>
          <p:cNvSpPr txBox="1"/>
          <p:nvPr/>
        </p:nvSpPr>
        <p:spPr>
          <a:xfrm>
            <a:off x="110836" y="3120832"/>
            <a:ext cx="11928764" cy="4031873"/>
          </a:xfrm>
          <a:prstGeom prst="rect">
            <a:avLst/>
          </a:prstGeom>
          <a:noFill/>
        </p:spPr>
        <p:txBody>
          <a:bodyPr wrap="square">
            <a:spAutoFit/>
          </a:bodyPr>
          <a:lstStyle/>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Maker of all, the Beginner of all, the Completer of all, the Almighty, the Holder of all, you are he whom angels, archangels, thrones, authorities, lords, powers, the sun, the moon, the stars and the whole creation worship, because they are His subjects, dominion, and are ruled by him. Though He was rich in everything yet He became poor in everything.</a:t>
            </a:r>
            <a:r>
              <a:rPr lang="am-ET"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84224061"/>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20992" y="1"/>
            <a:ext cx="60195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090" y="332510"/>
            <a:ext cx="5527965" cy="6179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6040583" y="-6927"/>
            <a:ext cx="615141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680" y="471055"/>
            <a:ext cx="5659793" cy="6040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98273163"/>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05013"/>
            <a:ext cx="11686576" cy="6593343"/>
          </a:xfrm>
          <a:prstGeom prst="rect">
            <a:avLst/>
          </a:prstGeom>
        </p:spPr>
        <p:txBody>
          <a:bodyPr wrap="square">
            <a:spAutoFit/>
          </a:bodyPr>
          <a:lstStyle/>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5144" b="1" dirty="0">
                <a:latin typeface="Arial" panose="020B0604020202020204" pitchFamily="34" charset="0"/>
              </a:rPr>
              <a:t>       </a:t>
            </a:r>
            <a:r>
              <a:rPr lang="am-ET"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pray.</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3600" b="1" spc="-100" dirty="0">
                <a:latin typeface="Ebrima"/>
                <a:ea typeface="Ebrima"/>
                <a:cs typeface="Ebrima"/>
              </a:rPr>
              <a:t>!</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በሰማያት</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የምትኖር</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ስምህ</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ይቀደስ</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መንግሥትህ</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ትምጣ</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ፈቃድህ</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ሆነች</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እንዲሁ</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በምድር</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ትሁን</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የዕለት</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እንጀራችንን</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ዛሬ</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ስጠን</a:t>
            </a:r>
            <a:r>
              <a:rPr lang="en-US"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hallowed  be Thy name, Thy kingdom come, Thy  will be done on earth as it is in heaven;  give us this day our daily bread,</a:t>
            </a:r>
            <a:endPar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4AE8D2BC-19FA-2027-FDAE-93C36C58786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378</a:t>
            </a:fld>
            <a:endParaRPr lang="en-US" dirty="0"/>
          </a:p>
        </p:txBody>
      </p:sp>
    </p:spTree>
    <p:extLst>
      <p:ext uri="{BB962C8B-B14F-4D97-AF65-F5344CB8AC3E}">
        <p14:creationId xmlns:p14="http://schemas.microsoft.com/office/powerpoint/2010/main" val="2062732311"/>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563322-3176-4311-E7D5-194F16798C3F}"/>
              </a:ext>
            </a:extLst>
          </p:cNvPr>
          <p:cNvSpPr>
            <a:spLocks noGrp="1"/>
          </p:cNvSpPr>
          <p:nvPr>
            <p:ph type="sldNum" sz="quarter" idx="12"/>
          </p:nvPr>
        </p:nvSpPr>
        <p:spPr/>
        <p:txBody>
          <a:bodyPr/>
          <a:lstStyle/>
          <a:p>
            <a:fld id="{699901B4-B23A-4C08-AC45-D9E49F2C10AE}" type="slidenum">
              <a:rPr lang="en-US" smtClean="0"/>
              <a:t>379</a:t>
            </a:fld>
            <a:endParaRPr lang="en-US" dirty="0"/>
          </a:p>
        </p:txBody>
      </p:sp>
      <p:sp>
        <p:nvSpPr>
          <p:cNvPr id="4" name="TextBox 3">
            <a:extLst>
              <a:ext uri="{FF2B5EF4-FFF2-40B4-BE49-F238E27FC236}">
                <a16:creationId xmlns:a16="http://schemas.microsoft.com/office/drawing/2014/main" id="{44B6AF54-5DC4-66A5-884E-11539C8B869E}"/>
              </a:ext>
            </a:extLst>
          </p:cNvPr>
          <p:cNvSpPr txBox="1"/>
          <p:nvPr/>
        </p:nvSpPr>
        <p:spPr>
          <a:xfrm>
            <a:off x="143831" y="17391"/>
            <a:ext cx="11831751" cy="5570756"/>
          </a:xfrm>
          <a:prstGeom prst="rect">
            <a:avLst/>
          </a:prstGeom>
          <a:noFill/>
        </p:spPr>
        <p:txBody>
          <a:bodyPr wrap="square">
            <a:spAutoFit/>
          </a:bodyPr>
          <a:lstStyle/>
          <a:p>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እኛ</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የበደሉንን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እንደምንል</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ወደፈተና</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አታግባን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ከክፉ</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አድነን</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መንግሥት</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ያንተ</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ናትና</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 ወስብሐት ለዓለመ ዓለም።</a:t>
            </a:r>
            <a:endPar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forgive us our trespasses as we forgive them</a:t>
            </a:r>
            <a:r>
              <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that trespass against us and lead us not into temptation but deliver us and rescue us from all evil; for Thine is the kingdom, the power and the glory for ever and ever.</a:t>
            </a:r>
          </a:p>
        </p:txBody>
      </p:sp>
    </p:spTree>
    <p:extLst>
      <p:ext uri="{BB962C8B-B14F-4D97-AF65-F5344CB8AC3E}">
        <p14:creationId xmlns:p14="http://schemas.microsoft.com/office/powerpoint/2010/main" val="3396616577"/>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707D70-7BF3-5514-25E1-A669767DB6C3}"/>
              </a:ext>
            </a:extLst>
          </p:cNvPr>
          <p:cNvSpPr txBox="1"/>
          <p:nvPr/>
        </p:nvSpPr>
        <p:spPr>
          <a:xfrm>
            <a:off x="145126" y="245485"/>
            <a:ext cx="11919284" cy="6694140"/>
          </a:xfrm>
          <a:prstGeom prst="rect">
            <a:avLst/>
          </a:prstGeom>
          <a:noFill/>
        </p:spPr>
        <p:txBody>
          <a:bodyPr wrap="square">
            <a:spAutoFit/>
          </a:bodyPr>
          <a:lstStyle/>
          <a:p>
            <a:pPr defTabSz="914400">
              <a:defRPr/>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አበሳነ</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እንደ</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ነው እንጂ እንደ</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አይ</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ደለ</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 </a:t>
            </a:r>
          </a:p>
        </p:txBody>
      </p:sp>
    </p:spTree>
    <p:extLst>
      <p:ext uri="{BB962C8B-B14F-4D97-AF65-F5344CB8AC3E}">
        <p14:creationId xmlns:p14="http://schemas.microsoft.com/office/powerpoint/2010/main" val="1656515861"/>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103905"/>
            <a:ext cx="11942618" cy="7109639"/>
          </a:xfrm>
          <a:prstGeom prst="rect">
            <a:avLst/>
          </a:prstGeom>
        </p:spPr>
        <p:txBody>
          <a:bodyPr wrap="square">
            <a:spAutoFit/>
          </a:bodyPr>
          <a:lstStyle/>
          <a:p>
            <a:pPr>
              <a:defRPr/>
            </a:pPr>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(ካህናት ከመቅደስ በኅብረት)</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ሠራዊተ መላእክቲሁ ለመድኃኔ ዓለም ይቀውሙ ቅድሜሁ ለመድኃኔ ዓለም።</a:t>
            </a:r>
          </a:p>
          <a:p>
            <a:endParaRPr lang="en-AE" sz="1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የመድኃኔ ዓለም አገልጋዮች የሚሆኑ የመላእክት ሠራዊት በመድኃኔ ዓለም ፊት ይቆማሉ።</a:t>
            </a:r>
            <a:endParaRPr lang="en-AE"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angelic hosts of the Savior of the world, stand before the Savior of the world.</a:t>
            </a:r>
          </a:p>
        </p:txBody>
      </p:sp>
      <p:sp>
        <p:nvSpPr>
          <p:cNvPr id="3" name="Slide Number Placeholder 1">
            <a:extLst>
              <a:ext uri="{FF2B5EF4-FFF2-40B4-BE49-F238E27FC236}">
                <a16:creationId xmlns:a16="http://schemas.microsoft.com/office/drawing/2014/main" id="{440E4A51-A25D-6E5A-6C55-C10DDBA99FE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381</a:t>
            </a:fld>
            <a:endParaRPr lang="en-US" dirty="0"/>
          </a:p>
        </p:txBody>
      </p:sp>
    </p:spTree>
    <p:extLst>
      <p:ext uri="{BB962C8B-B14F-4D97-AF65-F5344CB8AC3E}">
        <p14:creationId xmlns:p14="http://schemas.microsoft.com/office/powerpoint/2010/main" val="3139891142"/>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817" y="27705"/>
            <a:ext cx="11845637" cy="6801862"/>
          </a:xfrm>
          <a:prstGeom prst="rect">
            <a:avLst/>
          </a:prstGeom>
        </p:spPr>
        <p:txBody>
          <a:bodyPr wrap="square">
            <a:spAutoFit/>
          </a:bodyPr>
          <a:lstStyle/>
          <a:p>
            <a:pPr>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ወይኬልልዎ ለመድኃኔ ዓለም ሥጋሁ ወደሙ ለመድኃኔ ዓለም።</a:t>
            </a:r>
          </a:p>
          <a:p>
            <a:pPr lvl="1"/>
            <a:endParaRPr lang="am-ET" sz="8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መድኃኔ ዓለምን  ያመሰግኑታል</a:t>
            </a:r>
            <a:r>
              <a:rPr lang="en-US" sz="5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የመድኃኔ ዓለም ሥጋውና ደሙ፤</a:t>
            </a:r>
          </a:p>
          <a:p>
            <a:pPr lvl="1"/>
            <a:endParaRPr lang="am-ET" sz="11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encircle the Savior of the world even the body and blood of the Savior of the world.</a:t>
            </a:r>
          </a:p>
        </p:txBody>
      </p:sp>
      <p:sp>
        <p:nvSpPr>
          <p:cNvPr id="3" name="Slide Number Placeholder 1">
            <a:extLst>
              <a:ext uri="{FF2B5EF4-FFF2-40B4-BE49-F238E27FC236}">
                <a16:creationId xmlns:a16="http://schemas.microsoft.com/office/drawing/2014/main" id="{1A61C049-EC6E-159E-A8DE-CEB85E44622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382</a:t>
            </a:fld>
            <a:endParaRPr lang="en-US" dirty="0"/>
          </a:p>
        </p:txBody>
      </p:sp>
    </p:spTree>
    <p:extLst>
      <p:ext uri="{BB962C8B-B14F-4D97-AF65-F5344CB8AC3E}">
        <p14:creationId xmlns:p14="http://schemas.microsoft.com/office/powerpoint/2010/main" val="2574071949"/>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383</a:t>
            </a:fld>
            <a:endParaRPr lang="en-US"/>
          </a:p>
        </p:txBody>
      </p:sp>
      <p:sp>
        <p:nvSpPr>
          <p:cNvPr id="3" name="Rectangle 2"/>
          <p:cNvSpPr/>
          <p:nvPr/>
        </p:nvSpPr>
        <p:spPr>
          <a:xfrm>
            <a:off x="193963" y="138550"/>
            <a:ext cx="11790218" cy="6647974"/>
          </a:xfrm>
          <a:prstGeom prst="rect">
            <a:avLst/>
          </a:prstGeom>
        </p:spPr>
        <p:txBody>
          <a:bodyPr wrap="square">
            <a:spAutoFit/>
          </a:bodyPr>
          <a:lstStyle/>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ብረት/</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Congregation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ወንብጻሕ ቅድመ ገጹ ለመድኃኔ ዓለም በአሚነ ዚአ</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ሃ</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ለማርያም ንገኒ።</a:t>
            </a:r>
            <a:endParaRPr lang="am-ET" sz="16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መድኃኔ</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ፊት</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እንቅረብ</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a:t>
            </a:r>
            <a:r>
              <a:rPr lang="en-US" sz="48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ሷን</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ለ</a:t>
            </a:r>
            <a:r>
              <a:rPr lang="en-US" sz="48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እንገዛለን።</a:t>
            </a:r>
            <a:endParaRPr lang="am-ET" sz="1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draw near the face of the  savior of the world. In the faith which is of him we believe in the birth of Christ</a:t>
            </a:r>
          </a:p>
        </p:txBody>
      </p:sp>
    </p:spTree>
    <p:extLst>
      <p:ext uri="{BB962C8B-B14F-4D97-AF65-F5344CB8AC3E}">
        <p14:creationId xmlns:p14="http://schemas.microsoft.com/office/powerpoint/2010/main" val="1797623190"/>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DE335F-E840-4BCC-BE18-0DD9FDBCF40B}"/>
              </a:ext>
            </a:extLst>
          </p:cNvPr>
          <p:cNvSpPr/>
          <p:nvPr/>
        </p:nvSpPr>
        <p:spPr>
          <a:xfrm>
            <a:off x="490738" y="1"/>
            <a:ext cx="10488224" cy="6450356"/>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noProof="1">
                <a:solidFill>
                  <a:srgbClr val="00B050"/>
                </a:solidFill>
              </a:rPr>
              <a:t>  </a:t>
            </a:r>
            <a:r>
              <a:rPr lang="en-US" sz="4400" noProof="1">
                <a:solidFill>
                  <a:srgbClr val="00B050"/>
                </a:solidFill>
              </a:rPr>
              <a:t>  </a:t>
            </a:r>
            <a:r>
              <a:rPr lang="am-ET" sz="4400" b="1" spc="-100" noProof="1">
                <a:latin typeface="Abyssinica SIL (Connected)" panose="02000000000000000000" pitchFamily="2" charset="0"/>
                <a:ea typeface="Abyssinica SIL (Connected)" panose="02000000000000000000" pitchFamily="2" charset="0"/>
                <a:cs typeface="Abyssinica SIL (Connected)" panose="02000000000000000000" pitchFamily="2" charset="0"/>
              </a:rPr>
              <a:t>አርኅዉ</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noProof="1">
                <a:latin typeface="Abyssinica SIL (Connected)" panose="02000000000000000000" pitchFamily="2" charset="0"/>
                <a:ea typeface="Abyssinica SIL (Connected)" panose="02000000000000000000" pitchFamily="2" charset="0"/>
                <a:cs typeface="Abyssinica SIL (Connected)" panose="02000000000000000000" pitchFamily="2" charset="0"/>
              </a:rPr>
              <a:t>ኆኃተ</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ደጆችን ክፈቱ</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4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princes, open the gates.</a:t>
            </a:r>
            <a:endParaRPr lang="en-US" sz="11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5716" dirty="0">
                <a:solidFill>
                  <a:srgbClr val="FFFF0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ትቀውሙ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አትሕቱ</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ርእሰክሙ</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የቆማችሁ</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ራሳችሁን</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ዝቅ</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ዝቅ</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አድርጉ</a:t>
            </a:r>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who are standing, bow your heads.</a:t>
            </a:r>
          </a:p>
        </p:txBody>
      </p:sp>
      <p:sp>
        <p:nvSpPr>
          <p:cNvPr id="2" name="Slide Number Placeholder 1">
            <a:extLst>
              <a:ext uri="{FF2B5EF4-FFF2-40B4-BE49-F238E27FC236}">
                <a16:creationId xmlns:a16="http://schemas.microsoft.com/office/drawing/2014/main" id="{043689CD-E58F-ACB8-C2A7-EBE8F272C0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384</a:t>
            </a:fld>
            <a:endParaRPr lang="en-US" dirty="0"/>
          </a:p>
        </p:txBody>
      </p:sp>
    </p:spTree>
    <p:extLst>
      <p:ext uri="{BB962C8B-B14F-4D97-AF65-F5344CB8AC3E}">
        <p14:creationId xmlns:p14="http://schemas.microsoft.com/office/powerpoint/2010/main" val="3249772933"/>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7391"/>
            <a:ext cx="11759164" cy="7084247"/>
          </a:xfrm>
          <a:prstGeom prst="rect">
            <a:avLst/>
          </a:prstGeom>
          <a:noFill/>
        </p:spPr>
        <p:txBody>
          <a:bodyPr wrap="square" rtlCol="0">
            <a:spAutoFit/>
          </a:bodyPr>
          <a:lstStyle/>
          <a:p>
            <a:pPr defTabSz="914436">
              <a:defRPr/>
            </a:pPr>
            <a:r>
              <a:rPr lang="en-US"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ስግዱ ለእግዚአብሔር በፍርሃት። </a:t>
            </a: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በፍር</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ናችሁ ለእግዚአብሔር ስገዱ። </a:t>
            </a:r>
          </a:p>
          <a:p>
            <a:r>
              <a:rPr lang="am-ET" sz="48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the Lord with fear.</a:t>
            </a:r>
          </a:p>
          <a:p>
            <a:endParaRPr lang="am-ET" sz="24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ቅድሜከ እግዚኦ ንሰግድ ወንሴብሐከ</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እያመሰገንህ ከፊትህ እንሰግዳለን</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You, Lord, we worship, 	and we do glorify.</a:t>
            </a:r>
          </a:p>
        </p:txBody>
      </p:sp>
      <p:sp>
        <p:nvSpPr>
          <p:cNvPr id="3" name="Slide Number Placeholder 1">
            <a:extLst>
              <a:ext uri="{FF2B5EF4-FFF2-40B4-BE49-F238E27FC236}">
                <a16:creationId xmlns:a16="http://schemas.microsoft.com/office/drawing/2014/main" id="{551B9347-E82E-A519-9A8F-AA2AA3ABEB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385</a:t>
            </a:fld>
            <a:endParaRPr lang="en-US" dirty="0"/>
          </a:p>
        </p:txBody>
      </p:sp>
    </p:spTree>
    <p:extLst>
      <p:ext uri="{BB962C8B-B14F-4D97-AF65-F5344CB8AC3E}">
        <p14:creationId xmlns:p14="http://schemas.microsoft.com/office/powerpoint/2010/main" val="3593730273"/>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00877-6BB4-41CF-9EB7-69C8FCF563E6}"/>
              </a:ext>
            </a:extLst>
          </p:cNvPr>
          <p:cNvSpPr/>
          <p:nvPr/>
        </p:nvSpPr>
        <p:spPr>
          <a:xfrm>
            <a:off x="193964" y="46877"/>
            <a:ext cx="11845636" cy="6878806"/>
          </a:xfrm>
          <a:prstGeom prst="rect">
            <a:avLst/>
          </a:prstGeom>
        </p:spPr>
        <p:txBody>
          <a:bodyPr wrap="square">
            <a:spAutoFit/>
          </a:bodyPr>
          <a:lstStyle/>
          <a:p>
            <a:r>
              <a:rPr lang="en-US" sz="4400" b="1" u="sng"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ንስ</a:t>
            </a:r>
            <a:r>
              <a:rPr lang="am-ET" sz="4400" b="1" u="sng"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Penitence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 እግዚኦ እግዚአብሔር አብ አኃዜ </a:t>
            </a:r>
            <a:r>
              <a:rPr lang="am-ET" sz="4000" b="1" spc="-100"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ዓለም አንተ ውእቱ ዘትፌውስ </a:t>
            </a:r>
            <a:r>
              <a:rPr lang="am-ET" sz="4000" b="1" spc="-100" dirty="0">
                <a:latin typeface="Nyala" panose="02000504070300020003" pitchFamily="2" charset="0"/>
                <a:ea typeface="Abyssinica SIL (Connected)" panose="02000000000000000000" pitchFamily="2" charset="0"/>
                <a:cs typeface="Abyssinica SIL (Connected)" panose="02000000000000000000" pitchFamily="2" charset="0"/>
              </a:rPr>
              <a:t>ቍ</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ስለ ነፍስነ ወሥጋነ ወመንፈስነ</a:t>
            </a:r>
          </a:p>
          <a:p>
            <a:endParaRPr lang="en-US" sz="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ዓለሙን ሁሉ የያዝህ ጌታችን እግዚአብሔር አብ የነፍሳችንንና የሥጋችንን</a:t>
            </a:r>
            <a:r>
              <a:rPr lang="en-US"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የደመ ነፍሳችንንም ቁስል የምታድን አንተ ነህ።</a:t>
            </a:r>
          </a:p>
          <a:p>
            <a:endParaRPr lang="am-ET" sz="1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God, the Father Almighty, it is You that heal the wounds of our soul and our  body and our spirit.</a:t>
            </a:r>
          </a:p>
        </p:txBody>
      </p:sp>
      <p:sp>
        <p:nvSpPr>
          <p:cNvPr id="3" name="Slide Number Placeholder 1">
            <a:extLst>
              <a:ext uri="{FF2B5EF4-FFF2-40B4-BE49-F238E27FC236}">
                <a16:creationId xmlns:a16="http://schemas.microsoft.com/office/drawing/2014/main" id="{21911EF7-B6D1-D18D-3C57-3F6C9F658BE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386</a:t>
            </a:fld>
            <a:endParaRPr lang="en-US" dirty="0"/>
          </a:p>
        </p:txBody>
      </p:sp>
    </p:spTree>
    <p:extLst>
      <p:ext uri="{BB962C8B-B14F-4D97-AF65-F5344CB8AC3E}">
        <p14:creationId xmlns:p14="http://schemas.microsoft.com/office/powerpoint/2010/main" val="2153213513"/>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9FC967-D658-977B-8CF2-08FF67980B9E}"/>
              </a:ext>
            </a:extLst>
          </p:cNvPr>
          <p:cNvSpPr>
            <a:spLocks noGrp="1"/>
          </p:cNvSpPr>
          <p:nvPr>
            <p:ph type="sldNum" sz="quarter" idx="12"/>
          </p:nvPr>
        </p:nvSpPr>
        <p:spPr/>
        <p:txBody>
          <a:bodyPr/>
          <a:lstStyle/>
          <a:p>
            <a:fld id="{699901B4-B23A-4C08-AC45-D9E49F2C10AE}" type="slidenum">
              <a:rPr lang="en-US" smtClean="0"/>
              <a:t>387</a:t>
            </a:fld>
            <a:endParaRPr lang="en-US" dirty="0"/>
          </a:p>
        </p:txBody>
      </p:sp>
      <p:sp>
        <p:nvSpPr>
          <p:cNvPr id="4" name="TextBox 3">
            <a:extLst>
              <a:ext uri="{FF2B5EF4-FFF2-40B4-BE49-F238E27FC236}">
                <a16:creationId xmlns:a16="http://schemas.microsoft.com/office/drawing/2014/main" id="{73F824DB-FDC3-F315-BCB9-E50302ED5C25}"/>
              </a:ext>
            </a:extLst>
          </p:cNvPr>
          <p:cNvSpPr txBox="1"/>
          <p:nvPr/>
        </p:nvSpPr>
        <p:spPr>
          <a:xfrm>
            <a:off x="138545" y="98528"/>
            <a:ext cx="11942619" cy="6905993"/>
          </a:xfrm>
          <a:prstGeom prst="rect">
            <a:avLst/>
          </a:prstGeom>
          <a:noFill/>
        </p:spPr>
        <p:txBody>
          <a:bodyPr wrap="square">
            <a:spAutoFit/>
          </a:bodyPr>
          <a:lstStyle/>
          <a:p>
            <a:pPr marR="5080">
              <a:lnSpc>
                <a:spcPct val="90000"/>
              </a:lnSpc>
              <a:spcBef>
                <a:spcPts val="819"/>
              </a:spcBef>
            </a:pP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አንተ ትቤ በአፈ ዋሕድ ወልድከ እግዚእነ ወአምላክነ ወመድኃኒነ ኢየሱስ ክርስቶስ ዘይቤሎ ለአቡነ ጴጥሮስ አንተ </a:t>
            </a:r>
            <a:r>
              <a:rPr lang="am-ET" sz="3200" b="1" spc="-100" dirty="0">
                <a:latin typeface="Nyala" panose="02000504070300020003" pitchFamily="2" charset="0"/>
                <a:ea typeface="Abyssinica SIL (Connected)" panose="02000000000000000000" pitchFamily="2" charset="0"/>
                <a:cs typeface="Abyssinica SIL (Connected)" panose="02000000000000000000" pitchFamily="2" charset="0"/>
              </a:rPr>
              <a:t>ኰኵ</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a:t>
            </a:r>
            <a:r>
              <a:rPr lang="en-US" sz="32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ወዲበ</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00" dirty="0">
                <a:latin typeface="Nyala" panose="02000504070300020003" pitchFamily="2" charset="0"/>
                <a:ea typeface="Abyssinica SIL (Connected)" panose="02000000000000000000" pitchFamily="2" charset="0"/>
                <a:cs typeface="Abyssinica SIL (Connected)" panose="02000000000000000000" pitchFamily="2" charset="0"/>
              </a:rPr>
              <a:t>ኰኵ</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አሐን</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ለቤተ ክርስቲያንየ ቅድስት ወኢይክልዋ አናቅጸ ሲኦል አማስኖታ ወአንቀልቅሎታ </a:t>
            </a:r>
            <a:endPar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5080">
              <a:lnSpc>
                <a:spcPct val="90000"/>
              </a:lnSpc>
              <a:spcBef>
                <a:spcPts val="819"/>
              </a:spcBef>
            </a:pPr>
            <a:endParaRPr lang="am-ET" sz="1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5080">
              <a:lnSpc>
                <a:spcPct val="90000"/>
              </a:lnSpc>
              <a:spcBef>
                <a:spcPts val="819"/>
              </a:spcBef>
            </a:pPr>
            <a:r>
              <a:rPr lang="en-US" sz="32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ንድ ልጅህ በጌታችን በአምላካችንና በመድኃኒታችን በኢየሱስ ክርስቶስ አፍ ተናግረሃልና፤ ለአባታችን ለጴጥሮስ እንዲህ ብሎ የተናገረውን አንተ መሠረት ነህ</a:t>
            </a:r>
            <a:r>
              <a:rPr lang="en-US"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በዚህችም መሠረት ላይ ክብርት ቤተ ክርስቲያኔን እሠራታለሁ፤ የሲኦልም ደጆች ሊያጠፏት</a:t>
            </a:r>
            <a:r>
              <a:rPr lang="en-US"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ሊያነዋውጧት አይችሉም። </a:t>
            </a:r>
            <a:endParaRPr lang="am-ET" sz="3200" b="1" kern="5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pPr>
            <a:endParaRPr lang="en-US" sz="3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hast said, with the mouth of Thy only-begotten Son, our Lord and our God and our Savior Jesus Christ, that which He said to our father Peter, Thou art a rock and upon this rock I will build my holy church, and the gates of hell shall not prevail against it, and unto thee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09606302"/>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388</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80109" y="189978"/>
            <a:ext cx="11845636" cy="6818277"/>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ወለከ እሁበከ መራኁተ ዘመንግሥተ ሰማያት ዘአሠርከ በምድር ይኩን እሡረ በሰማያት ወዘፈታሕከ በምድር ይኩን ፍቱሐ በሰማያት፣</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ንተም የመንግሥተ ሰማያትን መክፈቻ  እሰጥሃለሁ፤ በምድር ያሠርኸው በሰማይ የታሠረ ይሆን ዘንድ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በምድርም የፈታኸው በሰማይ የተፈታ ይሆን ዘንድ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defRPr/>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unto you I give the keys of the Kingdom of heaven; what you have bound on earth shall be bound in heaven, and what you loosed on earth shall be loosed in heaven.</a:t>
            </a:r>
          </a:p>
        </p:txBody>
      </p:sp>
    </p:spTree>
    <p:extLst>
      <p:ext uri="{BB962C8B-B14F-4D97-AF65-F5344CB8AC3E}">
        <p14:creationId xmlns:p14="http://schemas.microsoft.com/office/powerpoint/2010/main" val="4281515535"/>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389</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93963" y="52489"/>
            <a:ext cx="11859491" cy="6927025"/>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ወይኩኑ ፍቱሐነ ወግዑዛነ ኵሎሙ አግብርቲከ ወአእማቲከ በበአስማቲሆሙ በአፉሁ ለመንፈስ ቅዱስ ወበአፈ ዚ</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ኣየ</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ኒ አነ ገበርከ ... ኃጥእ ወአባሲ እመሂ በአእምሮ አው በኢያእምሮ ገብሩ</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105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ወንዶቹም ሴቶቹም አገልጋዮችህ ሁሉ በየስማቸው የተፈቱ ነጻም የወጡ ይሁኑ፤ በመንፈስ ቅዱስ ቃል ኃጥእ በደለኛ በምሆን በ</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ኔም በአገልጋይህ ... ቃል በማወቅ ወይም ባለማወቅ ቢሠሩ፣</a:t>
            </a:r>
            <a:endParaRPr lang="am-ET"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all Your servants and Your handmaids, according to their several names,</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absolved and set free out of the mouth of the Holy Spirit, and out of the mouth of me also, Your sinful and guilty servant</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 .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whether they have wrought wittingly or unwittingly.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77994485"/>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390</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93964" y="75513"/>
            <a:ext cx="11817927" cy="6900351"/>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ዕቀቦሙ እግዚኦ ወተማ</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ፀኖሙ ለእሉ አግብርቲከ አበውየ ወአኃውየ ወአኃትየ ወዓዲ ለትሕትና ዚ</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የኒ አነ ገበርከ ኃጥእ ወአባሲ ፍትሐኒ</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እሊህን አገልጋዮችህን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አባቶቼንና ወንድሞቼን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እኅቶቼንም አጽንተህ</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ጠብቃቸው</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ዳግመኛም ኃጥእ በደለኛ የምሆን እኔንም ወራዳነቴን አይተህ ፍታኝ፤</a:t>
            </a: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Keep them, Lord, and defend them, Your servants, my fathers, brothers and sisters. And also, loose me, Your humble and sinful servant.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21783445"/>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391</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399" y="56774"/>
            <a:ext cx="11873345" cy="6918817"/>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ወይኩኑ ፍቱሐነ ወግዑዛነ እምአፈ ሥሉስ ቅዱስ አብ ወወልድ ወመንፈስ ቅዱስ ወእምአፈ ዚ</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የኒ አነ ገብርከ ኃጥእ ወአባሲ፤</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በሚሆኑ በአብና በወልድ በመንፈስ 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ቃል የተፈቱ</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ነጻም የወጡ ይሁኑ፤ ኃጥእ</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በደለኛ</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በምሆን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በአገልጋይህ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marR="5080" defTabSz="914400">
              <a:lnSpc>
                <a:spcPct val="80000"/>
              </a:lnSpc>
              <a:spcBef>
                <a:spcPts val="819"/>
              </a:spcBef>
              <a:defRPr/>
            </a:pPr>
            <a:endParaRPr lang="am-ET" sz="105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absolve them and set them free; out of the mouth of the Holy Trinity, the Father and the Son and the Holy Spirit, and out of the mouth of me Your sinful and unrighteous servant.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98960424"/>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392</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38545" y="249385"/>
            <a:ext cx="11928763" cy="6535122"/>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መሐሪ ወመስተሣህል ወመፍቀሬ ሰብእ እግዚአብሔር አምላክነ ዘታ</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ትት ኃጢአተ ዓለም ተወከፍ ንስ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ሆሙ ለአግብርቲከ ወለአእማቲከ ወአሥርቅ ላዕሌሆሙ ብርሃነ ሕይወት ዘለዓለም ወይሥረይ ሎሙ እግዚኦ 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ኃጢአቶሙ እስመ ኄር አንተ ወመፍቀሬ ሰብእ </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ሪ</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ባይ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ሰውንም የምትወድ አምላካችን እግዚአብሔር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የዓለሙን ኃጢአት የምታርቅ፣ የወንዶቹንና የሴቶቹን አገልጋዮችህን ንስሓቸውን ተቀበል፤ የዘለዓለም ደኅንነት የሚሆን ብርሃንንም ግለጽላቸው፤ አቤቱ ኃጥአታቸውንም ሁሉ ይቅር በላቸው</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ሰውንም የምትወድ አንተ ነህና፤</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pitiful, merciful and lover of man, Lord our God, that takes away the sin of the world, accept the penitence of Your servants and handmaids, and shine upon them with the light of everlasting life, and forgive them, Lord, all their sins; for You are good and the lover of man.</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3745371"/>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393</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270448" y="223286"/>
            <a:ext cx="11769151" cy="6596678"/>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እግዚአብሔር አምላክነ ወመሥተሣህል ርኁቀ መዓት ወብዙኃ ምሕረት ወጻድቅ ሥረይ ሊተ ኃጥአትየ ወለኵሎሙ አግብርቲከ ወአእማቲከ አድኅኖሙ እምኵሉ አበሳ ወመርገም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ባይ አምላካችን እግዚአብሔር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መዓትህ የራቀ ምሕረትህም የበዛ፣ እውነተኛም የምትሆን 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ኔን ኃጢአቴን አስተሥርይልኝ፤ ወንዶችንና ሴቶችንም ባሮችህን ሁሉ ከበደልም ከመርገምም ሁሉ አድናቸው፤</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our God, merciful, slow to anger, plenteous in mercy and righteous, forgive me my sins. And deliver all Your servants and handmaids from all transgression and curse.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9975744"/>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394</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24692" y="221673"/>
            <a:ext cx="11914909" cy="6851106"/>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ለእመ አበስነ ለከ እግዚኦ እመሂ በቃልነ ወእ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ሂ በምግባርነ ወእመሂ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ሊናነ ኅድግ ወሥረይ ወአናሕሲ ወተሣ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 እስመ ኄር አንተ ወመፍቀሬ ሰብእ እግዚአብሔር አምላክነ</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በቃላችንም ቢሆን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በሥራችንም ቢሆን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በአሳባችንም ቢሆን አቤቱ አንተን ብንበድል ተውልን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አስተሥርይልን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አቃልልን፣ ይቅርም በለን፤ አምላካችን እግዚአብሔር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አንተ ቸር ሰውን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ወዳጅ ነህና፤</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we have transgressed against You, Lord, whether in our word,  deed, or thought, release, remit, pardon and have mercy, for You are good and the lover of man, Lord our God.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60819985"/>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395</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400" y="548874"/>
            <a:ext cx="11928764" cy="6161687"/>
          </a:xfrm>
          <a:prstGeom prst="rect">
            <a:avLst/>
          </a:prstGeom>
          <a:noFill/>
        </p:spPr>
        <p:txBody>
          <a:bodyPr wrap="square">
            <a:spAutoFit/>
          </a:bodyPr>
          <a:lstStyle/>
          <a:p>
            <a:pPr marL="12700" marR="5080" defTabSz="914400">
              <a:lnSpc>
                <a:spcPct val="80000"/>
              </a:lnSpc>
              <a:spcBef>
                <a:spcPts val="819"/>
              </a:spcBef>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እግዚኦ ረስየነ ፍቱሓነ ወግዑዛነ ወለኵሎሙ ሕዝብከ ፍትሖሙ ወሊተኒ ለኃጥእ ገብርከ ፍትሓኒ</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3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የተፈታን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ነጻም የወጣን አድርገን፤ ወገኖችህንም ሁሉ ፍታቸው፤ ኃጥእ የምሆን እኔንም አገልጋይህን ፍታኝ፤ </a:t>
            </a:r>
          </a:p>
          <a:p>
            <a:pPr marL="12700" marR="5080" defTabSz="914400">
              <a:lnSpc>
                <a:spcPct val="80000"/>
              </a:lnSpc>
              <a:spcBef>
                <a:spcPts val="819"/>
              </a:spcBef>
              <a:defRPr/>
            </a:pP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absolve us and set us free, and absolve all </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people, and absolve me Your sinful servant.</a:t>
            </a:r>
            <a:endParaRPr lang="en-US"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15995667"/>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396</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38BD4425-359F-FFF8-35C1-B741A3AD8611}"/>
              </a:ext>
            </a:extLst>
          </p:cNvPr>
          <p:cNvSpPr txBox="1"/>
          <p:nvPr/>
        </p:nvSpPr>
        <p:spPr>
          <a:xfrm>
            <a:off x="152401" y="190927"/>
            <a:ext cx="11859490" cy="6572056"/>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ተዘክሮ እግዚኦ ለአብ ክቡር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ሊቀ ጳጳ</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ሳቲ</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አባ... ወብፁዕ ጳጳስ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አባ... አምላክነ ዐቂበ ዕቀቦሙ ለነ ዓመታተ ብዙኃ ወመዋዕለ ነዊኀ በጽድቅ ወበሰላም ተዘከራ እግዚኦ ለሀገሪትነ ኢትዮጵያ ወዕቀባ በጽድቅ ወበሰላም አግርር ፀራ ወጸላዕታ ፍጡነ</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 የሚሆን የጳጳሳቱን አለቃ አባ... አስበው፤ ብፁዕ የሚሆን አባ... አስበው፤ አምላካችን ሆይ ለብዙ ዘመናት ለረጅም ወራት በእውነትና በሰላም መጠበቅን ጠብቅልን፤ አቤቱ ሀገራችንን ኢትዮጵያን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አስባት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የሚጣሏትን ጠላቶቿን ፈጥነህ አስገዛላት፤ </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honorable father, our Patriarch Abba… and the blessed Archbishop</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Abba…</a:t>
            </a:r>
            <a:r>
              <a:rPr lang="en-US" sz="2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keep</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them</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US" sz="2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for many years and length of days in righteousness and peace. Remember, O Lord, our country Ethiopia. Subdue her adversaries and her enemies under her feet speedily.</a:t>
            </a:r>
            <a:endParaRPr lang="en-US" sz="28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63034895"/>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397</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401" y="225032"/>
            <a:ext cx="11859490" cy="6473567"/>
          </a:xfrm>
          <a:prstGeom prst="rect">
            <a:avLst/>
          </a:prstGeom>
          <a:noFill/>
        </p:spPr>
        <p:txBody>
          <a:bodyPr wrap="square">
            <a:spAutoFit/>
          </a:bodyPr>
          <a:lstStyle/>
          <a:p>
            <a:pPr marL="12700" marR="5080" defTabSz="914400">
              <a:lnSpc>
                <a:spcPct val="80000"/>
              </a:lnSpc>
              <a:spcBef>
                <a:spcPts val="819"/>
              </a:spcBef>
              <a:defRPr/>
            </a:pP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ተዘከር እግዚኦ ሊቃነ ጳጳሳት ጳጳሳተ ኤጲስ ቆጶሳት ቀሳውስተ ወዲያቆናተ አናጕንስጢሳውያነ ወመዘምራነ ደናግለ ወመንኰሳተ ዕቤራተ ወዕጓለ ማውታ ዕደ ወአንስተ አዕሩገ ወሕፃናተ ወኵሎሙ ሕዝበ ክርስቲያን እለ ሀለዉ ወቆሙ ውስተ ዛቲ ቤተ ክርስቲያን ቅድስት አጽንዖሙ በሃይማኖተ ክርስቶስ</a:t>
            </a:r>
            <a:endPar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የጳጳሳቱን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አለቆች</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ጳጳሳቱንና</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ቆጶሳቱን፣</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ቀሳውስቱንና ዲያቆናቱን፣ አንባቢዎችንና መዘምራኑን፣ ደናግሉንና መነኮሳቱን፣ ባልቴቶቹንና አባት እናት የሞቱባቸውን፣ ወንዶቹንና </a:t>
            </a:r>
            <a:r>
              <a:rPr lang="en-US" sz="2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ሴቶቹን</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ሽማግሌዎቹንና ልጆቹን፣ ክብርት በምትሆን በዚህች ቤ</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ክርስቲያን ያሉትን፣ የቆሙትንም የክርስቲያን ወገኖች ሁሉ ክርስቶስን በማመን አጽናቸው፤ </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patriarchs, archbishops, bishops, priests and deacons, anagonstis and singers, virgins and monks, widows and orphans, men and women, aged and children; </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Christian people that are standing in this holy church; strengthen them in the faith of Christ.</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84683420"/>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398</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401" y="197513"/>
            <a:ext cx="11873344" cy="6477671"/>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ተዘከሮሙ እግዚኦ ለኵሎሙ አበዊነ ወአኃዊነ ወአኃቲነ እለ ኖሙ ወአዕረፉ በርትዕት ሃይማኖት ወደምር ነፍሳቲሆሙ ውስተ ሕፅነ አብርሃም ይስሐቅ ወያዕቆብ</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በቀናች ሃይማኖት ሁነው የሞቱትንና ያረፉትን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አባቶቻችንንና ወንድሞቻችንን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እኅቶቻችንንም ሁሉ አስባቸው፤ ነፍሶቻቸውንም በአብርሃምና በይስሐቅ በያዕቆብም አጠገብ አኑር፤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all our fathers, brothers and sisters that are asleep and resting in the Orthodox faith, and lay their souls in the bosom of  Abraham, Isaac and Jacob.</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17511029"/>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399</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96982" y="225250"/>
            <a:ext cx="11887200" cy="6949595"/>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ወለነኒ አድኅነነ እምኵሉ አበሳ ወመርገም ወእምኵሉ ጌጋይ ወእምኵሉ ክሕደት ወእምኵሉ መሐላ በሐሰት ወእምኵሉ ግዘት ወእምተደምሮ በዕልወት ወርኵስ ምስለ ዓላውያን ወአረማውያን</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እኛንም ከኃጢአት ሁሉ፣ ከመርገምም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ከበደልም ሁሉ፣ ከክህደትም ሁሉ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በሐሰት ከመማል ሁሉ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ትም ሁሉ አድነን፤ በክህደትና በርኩሰት ከዓላውያንና ከአረማውያን ጋራ አንድ ከመሆን አድነን፤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as for us, deliver us from every transgression and curse and from all wickedness and from all rebellion and from all false swearing and from all anathemas and from all perjury and from mingling with heretics and gentiles in error and defilement.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65123269"/>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400</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10837" y="203549"/>
            <a:ext cx="11914908" cy="6871625"/>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ጸግወነ እግዚኦ ጥበበ ወኃይለ ልበ ወልቡና ወአእምሮ ከመ ንርሐቅ ወንጕየይ እንከ እስከ ለዝሉፉ እምኵሉ ምግባራቲሁ ለሰይጣን ዘያሜክር</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ጥበብንና ኃይልን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ልብንና ልቡናን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ዕውቀትንም ስጠን፤ እንግዲህ ከሚፈታተነን ከሰይጣን ሥራ ሁሉ እስከ ዘለዓለሙ እንርቅ እንሸሽም ዘንድ፤ </a:t>
            </a:r>
            <a:endPar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Lord, wisdom, and power, and reason, and  understanding and knowledge, that we may depart and flee for evermore from all works of Satan, the tempter.</a:t>
            </a:r>
            <a:endParaRPr lang="en-US" sz="36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84514008"/>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244DF4-BF1B-860E-614D-C7D163A2F43B}"/>
              </a:ext>
            </a:extLst>
          </p:cNvPr>
          <p:cNvSpPr>
            <a:spLocks noGrp="1"/>
          </p:cNvSpPr>
          <p:nvPr>
            <p:ph type="sldNum" sz="quarter" idx="12"/>
          </p:nvPr>
        </p:nvSpPr>
        <p:spPr/>
        <p:txBody>
          <a:bodyPr/>
          <a:lstStyle/>
          <a:p>
            <a:fld id="{699901B4-B23A-4C08-AC45-D9E49F2C10AE}" type="slidenum">
              <a:rPr lang="en-US" smtClean="0"/>
              <a:t>401</a:t>
            </a:fld>
            <a:endParaRPr lang="en-US" dirty="0"/>
          </a:p>
        </p:txBody>
      </p:sp>
      <p:sp>
        <p:nvSpPr>
          <p:cNvPr id="4" name="TextBox 3">
            <a:extLst>
              <a:ext uri="{FF2B5EF4-FFF2-40B4-BE49-F238E27FC236}">
                <a16:creationId xmlns:a16="http://schemas.microsoft.com/office/drawing/2014/main" id="{57C845D5-5889-5012-8841-C1B8B96BEF2A}"/>
              </a:ext>
            </a:extLst>
          </p:cNvPr>
          <p:cNvSpPr txBox="1"/>
          <p:nvPr/>
        </p:nvSpPr>
        <p:spPr>
          <a:xfrm>
            <a:off x="124691" y="52758"/>
            <a:ext cx="11859491" cy="6994735"/>
          </a:xfrm>
          <a:prstGeom prst="rect">
            <a:avLst/>
          </a:prstGeom>
          <a:noFill/>
        </p:spPr>
        <p:txBody>
          <a:bodyPr wrap="square">
            <a:spAutoFit/>
          </a:bodyPr>
          <a:lstStyle/>
          <a:p>
            <a:pPr marL="12700" marR="508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ሀበነ እግዚኦ ንግበር ፈቃደከ ወሥምረተከ በኵሉ ጊዜ ወጸሐፍ አስማቲነ ውስተ መጽሐፈ ሕይወት በመንግሥተ ሰማያት ምስለ ኵሎሙ ቅዱሳን ወሰማዕት በኢየሱስ ክርስቶስ እግዚእነ ዘቦቱ ለከ ምስሌሁ ወምስለ ቅዱስ መንፈስ ስብሐት ወእኂዝ ይእዜኒ ወዘልፈኒ ወለዓለመ ዓለም አሜን </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marR="508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ሁልጊዜ ፈቃድህን ውድህንም እንሠራ ዘንድ ስጠን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ስማችንንም በመንግሥተ ሰማያት በሕይወት መጽሐፍ ከቅዱሳንና ከሰማዕታት ሁሉ ጋራ ጻፍ፤ በጌታችን በኢየሱስ ክርስቶስ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ያለ ክብር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ጽንዕ ለአንተ ይገባል፤ ከ</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ጋራ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ከመንፈስ ቅዱስም ጋራ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endParaRPr lang="en-US" sz="32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defRPr/>
            </a:pPr>
            <a:r>
              <a:rPr lang="en-US" sz="28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Lord, to do Your will and Your good pleasure at all times, and write our names in the  book of life in the kingdom of heaven with all  saints and martyrs, through Jesus Christ our Lord,  through whom to You with Him and with the  Holy Spirit be glory and dominion, both now and  ever and world without end. Amen</a:t>
            </a:r>
          </a:p>
        </p:txBody>
      </p:sp>
    </p:spTree>
    <p:extLst>
      <p:ext uri="{BB962C8B-B14F-4D97-AF65-F5344CB8AC3E}">
        <p14:creationId xmlns:p14="http://schemas.microsoft.com/office/powerpoint/2010/main" val="670459642"/>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D493CB-0E0F-4A69-A612-6DBB81E1031D}"/>
              </a:ext>
            </a:extLst>
          </p:cNvPr>
          <p:cNvSpPr/>
          <p:nvPr/>
        </p:nvSpPr>
        <p:spPr>
          <a:xfrm>
            <a:off x="694672" y="211898"/>
            <a:ext cx="11686576" cy="6293133"/>
          </a:xfrm>
          <a:prstGeom prst="rect">
            <a:avLst/>
          </a:prstGeom>
        </p:spPr>
        <p:txBody>
          <a:bodyPr wrap="square">
            <a:spAutoFit/>
          </a:bodyPr>
          <a:lstStyle/>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ነጽር</a:t>
            </a:r>
            <a:r>
              <a:rPr lang="en-US"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ተመልከት</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5" dirty="0">
                <a:solidFill>
                  <a:srgbClr val="FFFF00"/>
                </a:solidFill>
                <a:latin typeface="Calibri"/>
                <a:cs typeface="Calibri"/>
              </a:rPr>
              <a:t>        </a:t>
            </a:r>
            <a:r>
              <a:rPr lang="en-US" sz="5144"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 heed.</a:t>
            </a:r>
          </a:p>
          <a:p>
            <a:endParaRPr lang="am-ET" sz="2667"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90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ቅድሳት ለቅዱሳን</a:t>
            </a:r>
            <a:r>
              <a:rPr lang="en-US"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57"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things for the Holy.</a:t>
            </a:r>
          </a:p>
        </p:txBody>
      </p:sp>
      <p:sp>
        <p:nvSpPr>
          <p:cNvPr id="3" name="Slide Number Placeholder 1">
            <a:extLst>
              <a:ext uri="{FF2B5EF4-FFF2-40B4-BE49-F238E27FC236}">
                <a16:creationId xmlns:a16="http://schemas.microsoft.com/office/drawing/2014/main" id="{C108728A-EE1B-8CBC-4DCC-58B14F566611}"/>
              </a:ext>
            </a:extLst>
          </p:cNvPr>
          <p:cNvSpPr>
            <a:spLocks noGrp="1"/>
          </p:cNvSpPr>
          <p:nvPr>
            <p:ph type="sldNum" sz="quarter" idx="12"/>
          </p:nvPr>
        </p:nvSpPr>
        <p:spPr>
          <a:xfrm>
            <a:off x="8305800" y="6340476"/>
            <a:ext cx="2057400" cy="365125"/>
          </a:xfrm>
        </p:spPr>
        <p:txBody>
          <a:bodyPr/>
          <a:lstStyle/>
          <a:p>
            <a:fld id="{699901B4-B23A-4C08-AC45-D9E49F2C10AE}" type="slidenum">
              <a:rPr lang="en-US" sz="1400"/>
              <a:t>402</a:t>
            </a:fld>
            <a:endParaRPr lang="en-US" sz="1400" dirty="0"/>
          </a:p>
        </p:txBody>
      </p:sp>
    </p:spTree>
    <p:extLst>
      <p:ext uri="{BB962C8B-B14F-4D97-AF65-F5344CB8AC3E}">
        <p14:creationId xmlns:p14="http://schemas.microsoft.com/office/powerpoint/2010/main" val="2098483977"/>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D9B0A8-B1C7-469D-8D3D-87E42E97D924}"/>
              </a:ext>
            </a:extLst>
          </p:cNvPr>
          <p:cNvSpPr/>
          <p:nvPr/>
        </p:nvSpPr>
        <p:spPr>
          <a:xfrm>
            <a:off x="707711" y="-127784"/>
            <a:ext cx="11323639" cy="7054752"/>
          </a:xfrm>
          <a:prstGeom prst="rect">
            <a:avLst/>
          </a:prstGeom>
        </p:spPr>
        <p:txBody>
          <a:bodyPr wrap="square">
            <a:spAutoFit/>
          </a:bodyPr>
          <a:lstStyle/>
          <a:p>
            <a:pPr defTabSz="914436">
              <a:defRPr/>
            </a:pPr>
            <a:r>
              <a:rPr lang="am-ET" sz="5144" dirty="0">
                <a:solidFill>
                  <a:srgbClr val="FF0000"/>
                </a:solidFill>
              </a:rPr>
              <a:t> </a:t>
            </a: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81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አብ ቅዱስ</a:t>
            </a:r>
          </a:p>
          <a:p>
            <a:r>
              <a:rPr lang="am-ET" sz="4191"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አሐዱ ወልድ ቅዱስ </a:t>
            </a:r>
          </a:p>
          <a:p>
            <a:r>
              <a:rPr lang="am-ET" sz="4191"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አሐዱ ውእቱ መንፈስ ቅዱስ </a:t>
            </a:r>
          </a:p>
          <a:p>
            <a:endParaRPr lang="am-ET" sz="286"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አብ አንድ ነው፤ </a:t>
            </a:r>
          </a:p>
          <a:p>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ቅዱስ ወልድ አንድ ነው፤</a:t>
            </a:r>
          </a:p>
          <a:p>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ቅዱስም አንድ ነው</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5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191"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Father,  </a:t>
            </a:r>
            <a:endParaRPr lang="am-ET" sz="4191"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191"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Son,  </a:t>
            </a:r>
            <a:endParaRPr lang="am-ET" sz="4191"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191"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Spirit.</a:t>
            </a:r>
            <a:endParaRPr lang="am-ET" sz="5144" b="1" dirty="0">
              <a:solidFill>
                <a:srgbClr val="FFFF00"/>
              </a:solidFill>
            </a:endParaRPr>
          </a:p>
        </p:txBody>
      </p:sp>
      <p:sp>
        <p:nvSpPr>
          <p:cNvPr id="3" name="Slide Number Placeholder 1">
            <a:extLst>
              <a:ext uri="{FF2B5EF4-FFF2-40B4-BE49-F238E27FC236}">
                <a16:creationId xmlns:a16="http://schemas.microsoft.com/office/drawing/2014/main" id="{BA4189C6-186E-AECA-5B41-9A0F6E7998C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403</a:t>
            </a:fld>
            <a:endParaRPr lang="en-US" dirty="0"/>
          </a:p>
        </p:txBody>
      </p:sp>
    </p:spTree>
    <p:extLst>
      <p:ext uri="{BB962C8B-B14F-4D97-AF65-F5344CB8AC3E}">
        <p14:creationId xmlns:p14="http://schemas.microsoft.com/office/powerpoint/2010/main" val="1148160347"/>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BDB3DD-F26F-498D-85CF-78214878C48B}"/>
              </a:ext>
            </a:extLst>
          </p:cNvPr>
          <p:cNvSpPr/>
          <p:nvPr/>
        </p:nvSpPr>
        <p:spPr>
          <a:xfrm>
            <a:off x="578011" y="209898"/>
            <a:ext cx="11613989" cy="6648102"/>
          </a:xfrm>
          <a:prstGeom prst="rect">
            <a:avLst/>
          </a:prstGeom>
        </p:spPr>
        <p:txBody>
          <a:bodyPr wrap="square">
            <a:spAutoFit/>
          </a:bodyPr>
          <a:lstStyle/>
          <a:p>
            <a:pPr defTabSz="914436">
              <a:defRPr/>
            </a:pPr>
            <a:r>
              <a:rPr lang="am-ET" sz="6601" b="1" dirty="0">
                <a:solidFill>
                  <a:srgbClr val="7030A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ጋር ይሁን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all.</a:t>
            </a:r>
          </a:p>
          <a:p>
            <a:endParaRPr lang="en-US" sz="1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dirty="0">
                <a:solidFill>
                  <a:srgbClr val="FF0000"/>
                </a:solidFill>
                <a:latin typeface="Nyala" panose="02000504070300020003"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dirty="0"/>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latin typeface="Calibri"/>
                <a:cs typeface="Calibri"/>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a:t>
            </a:r>
          </a:p>
        </p:txBody>
      </p:sp>
      <p:sp>
        <p:nvSpPr>
          <p:cNvPr id="3" name="Slide Number Placeholder 1">
            <a:extLst>
              <a:ext uri="{FF2B5EF4-FFF2-40B4-BE49-F238E27FC236}">
                <a16:creationId xmlns:a16="http://schemas.microsoft.com/office/drawing/2014/main" id="{8B9AD8B3-673C-F9DB-2E5A-24ABF522756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404</a:t>
            </a:fld>
            <a:endParaRPr lang="en-US" dirty="0"/>
          </a:p>
        </p:txBody>
      </p:sp>
    </p:spTree>
    <p:extLst>
      <p:ext uri="{BB962C8B-B14F-4D97-AF65-F5344CB8AC3E}">
        <p14:creationId xmlns:p14="http://schemas.microsoft.com/office/powerpoint/2010/main" val="1684674395"/>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ቅድስት አርሴማ ደጓ እናቴ - የክርስቶስ ስቅለት በመጋቢት 27 በመጋቤ ሐዲስ ሮዳስ ታደሰ ነገረ ክርስቶስ ክፍል አንድ  ከሚለው 622 ገጽ ካለው መጽሐፌ በጥቂቱ የተወሰደ የነገሥታት ንጉሥ የሕይወት ራስ ኢየሱስ ክርስቶስን ጭፍሮ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006" y="168720"/>
            <a:ext cx="3859757" cy="6338100"/>
          </a:xfrm>
          <a:prstGeom prst="rect">
            <a:avLst/>
          </a:prstGeom>
          <a:noFill/>
          <a:effectLst>
            <a:softEdge rad="444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BE99255-D565-4B00-89E7-2323244DE09C}"/>
              </a:ext>
            </a:extLst>
          </p:cNvPr>
          <p:cNvSpPr/>
          <p:nvPr/>
        </p:nvSpPr>
        <p:spPr>
          <a:xfrm>
            <a:off x="3931920" y="1662742"/>
            <a:ext cx="8260079" cy="4274632"/>
          </a:xfrm>
          <a:prstGeom prst="rect">
            <a:avLst/>
          </a:prstGeom>
        </p:spPr>
        <p:txBody>
          <a:bodyPr wrap="square">
            <a:spAutoFit/>
          </a:bodyPr>
          <a:lstStyle/>
          <a:p>
            <a:pPr>
              <a:lnSpc>
                <a:spcPct val="107000"/>
              </a:lnSpc>
            </a:pP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መሐረነ ክርስቶስ</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ክርስቶስ ሆይ ማረን</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Chri</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compassion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u</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4F9705F8-6828-0311-1A54-2E3823A803A1}"/>
              </a:ext>
            </a:extLst>
          </p:cNvPr>
          <p:cNvSpPr txBox="1"/>
          <p:nvPr/>
        </p:nvSpPr>
        <p:spPr>
          <a:xfrm>
            <a:off x="3404742" y="517524"/>
            <a:ext cx="8534400" cy="830997"/>
          </a:xfrm>
          <a:prstGeom prst="rect">
            <a:avLst/>
          </a:prstGeom>
          <a:noFill/>
        </p:spPr>
        <p:txBody>
          <a:bodyPr wrap="square">
            <a:spAutoFit/>
          </a:bodyPr>
          <a:lstStyle/>
          <a:p>
            <a:pPr algn="ctr" defTabSz="914436">
              <a:defRPr/>
            </a:pP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ካህኑና ሕዝብ ይቀባበላሉ</a:t>
            </a:r>
            <a:r>
              <a:rPr lang="en-US"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B3AED021-1B19-ADAA-7B4A-EC71DBB6A8A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405</a:t>
            </a:fld>
            <a:endParaRPr lang="en-US" dirty="0"/>
          </a:p>
        </p:txBody>
      </p:sp>
    </p:spTree>
    <p:extLst>
      <p:ext uri="{BB962C8B-B14F-4D97-AF65-F5344CB8AC3E}">
        <p14:creationId xmlns:p14="http://schemas.microsoft.com/office/powerpoint/2010/main" val="3683804140"/>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3556A3-6BFB-4FB5-98C6-0A2ECDBB9855}"/>
              </a:ext>
            </a:extLst>
          </p:cNvPr>
          <p:cNvSpPr/>
          <p:nvPr/>
        </p:nvSpPr>
        <p:spPr>
          <a:xfrm>
            <a:off x="216419" y="670677"/>
            <a:ext cx="11613988" cy="6249531"/>
          </a:xfrm>
          <a:prstGeom prst="rect">
            <a:avLst/>
          </a:prstGeom>
        </p:spPr>
        <p:txBody>
          <a:bodyPr wrap="square">
            <a:spAutoFit/>
          </a:bodyPr>
          <a:lstStyle/>
          <a:p>
            <a:pPr defTabSz="914436">
              <a:defRPr/>
            </a:pPr>
            <a:r>
              <a:rPr lang="am-ET" sz="5716"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716"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71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5716"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5716"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ውስተ ንስሓ ሀሎክሙ አትሕቱ ርእሰክሙ</a:t>
            </a:r>
            <a:r>
              <a:rPr lang="en-US" sz="5716"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a:t>
            </a:r>
            <a:r>
              <a:rPr lang="en-US" sz="5716"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ስሓ</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ውስጥ ያላችሁ ራሳችሁን ዝቅ ዝቅ አድርጉ</a:t>
            </a:r>
            <a:r>
              <a:rPr lang="en-US"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5716"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that are penitent, bow your heads.</a:t>
            </a:r>
          </a:p>
        </p:txBody>
      </p:sp>
      <p:sp>
        <p:nvSpPr>
          <p:cNvPr id="3" name="Slide Number Placeholder 1">
            <a:extLst>
              <a:ext uri="{FF2B5EF4-FFF2-40B4-BE49-F238E27FC236}">
                <a16:creationId xmlns:a16="http://schemas.microsoft.com/office/drawing/2014/main" id="{82504FC5-70F1-231C-D405-F0441CB95B8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406</a:t>
            </a:fld>
            <a:endParaRPr lang="en-US" dirty="0"/>
          </a:p>
        </p:txBody>
      </p:sp>
    </p:spTree>
    <p:extLst>
      <p:ext uri="{BB962C8B-B14F-4D97-AF65-F5344CB8AC3E}">
        <p14:creationId xmlns:p14="http://schemas.microsoft.com/office/powerpoint/2010/main" val="1828546591"/>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CECF89-2B2C-7B92-01E9-E60A18D66BD0}"/>
              </a:ext>
            </a:extLst>
          </p:cNvPr>
          <p:cNvSpPr>
            <a:spLocks noGrp="1"/>
          </p:cNvSpPr>
          <p:nvPr>
            <p:ph type="sldNum" sz="quarter" idx="12"/>
          </p:nvPr>
        </p:nvSpPr>
        <p:spPr/>
        <p:txBody>
          <a:bodyPr/>
          <a:lstStyle/>
          <a:p>
            <a:fld id="{699901B4-B23A-4C08-AC45-D9E49F2C10AE}" type="slidenum">
              <a:rPr lang="en-US" smtClean="0"/>
              <a:t>407</a:t>
            </a:fld>
            <a:endParaRPr lang="en-US" dirty="0"/>
          </a:p>
        </p:txBody>
      </p:sp>
      <p:sp>
        <p:nvSpPr>
          <p:cNvPr id="4" name="TextBox 3">
            <a:extLst>
              <a:ext uri="{FF2B5EF4-FFF2-40B4-BE49-F238E27FC236}">
                <a16:creationId xmlns:a16="http://schemas.microsoft.com/office/drawing/2014/main" id="{0B710867-D9D3-E1E6-AF91-D402EC7B312A}"/>
              </a:ext>
            </a:extLst>
          </p:cNvPr>
          <p:cNvSpPr txBox="1"/>
          <p:nvPr/>
        </p:nvSpPr>
        <p:spPr>
          <a:xfrm>
            <a:off x="289006" y="95329"/>
            <a:ext cx="11613989" cy="7125027"/>
          </a:xfrm>
          <a:prstGeom prst="rect">
            <a:avLst/>
          </a:prstGeom>
          <a:noFill/>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እግዚአብሔር ሆይ</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በንስ</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ውስጥ ወዳሉት ወገኖች ተመልከት</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እንደ ይቅርታህም ብዛት ይቅር በላቸው</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እንደ ቸርነትህም ብዛት በደላቸውን አጥፋላቸው፤ ከክፉ ነገርም ሁሉ ጠብቃቸው ሰውራቸውም።</a:t>
            </a:r>
          </a:p>
          <a:p>
            <a:pPr>
              <a:defRPr/>
            </a:pP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our God, look upon Your people that are  penitent, and according to Your great mercy have mercy upon them, and according to the  multitude of Your compassion blot out their iniquity, cover them and keep them from all evil.</a:t>
            </a:r>
            <a:r>
              <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72044066"/>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077634-1B6E-E696-35BA-B6F78C6260F0}"/>
              </a:ext>
            </a:extLst>
          </p:cNvPr>
          <p:cNvSpPr>
            <a:spLocks noGrp="1"/>
          </p:cNvSpPr>
          <p:nvPr>
            <p:ph type="sldNum" sz="quarter" idx="12"/>
          </p:nvPr>
        </p:nvSpPr>
        <p:spPr/>
        <p:txBody>
          <a:bodyPr/>
          <a:lstStyle/>
          <a:p>
            <a:fld id="{699901B4-B23A-4C08-AC45-D9E49F2C10AE}" type="slidenum">
              <a:rPr lang="en-US" smtClean="0"/>
              <a:t>408</a:t>
            </a:fld>
            <a:endParaRPr lang="en-US" dirty="0"/>
          </a:p>
        </p:txBody>
      </p:sp>
      <p:sp>
        <p:nvSpPr>
          <p:cNvPr id="4" name="TextBox 3">
            <a:extLst>
              <a:ext uri="{FF2B5EF4-FFF2-40B4-BE49-F238E27FC236}">
                <a16:creationId xmlns:a16="http://schemas.microsoft.com/office/drawing/2014/main" id="{789D7842-F73F-AA29-2E08-F9A1923AFAC8}"/>
              </a:ext>
            </a:extLst>
          </p:cNvPr>
          <p:cNvSpPr txBox="1"/>
          <p:nvPr/>
        </p:nvSpPr>
        <p:spPr>
          <a:xfrm>
            <a:off x="216418" y="129011"/>
            <a:ext cx="11613989" cy="6855723"/>
          </a:xfrm>
          <a:prstGeom prst="rect">
            <a:avLst/>
          </a:prstGeom>
          <a:noFill/>
        </p:spPr>
        <p:txBody>
          <a:bodyPr wrap="square">
            <a:spAutoFit/>
          </a:bodyPr>
          <a:lstStyle/>
          <a:p>
            <a:pPr marL="12700" marR="5080">
              <a:spcBef>
                <a:spcPts val="875"/>
              </a:spcBef>
            </a:pP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የቀደመ ሥራቸውን ይቅር ብለህ በሰላም ነፍሳቸውን አድን፤ ከቅድስት ቤተ ክርስትያንህ አንድ አድርጋቸው፤ ተቀዳሚ ተከታይ በሌለው በአንድ ልጅህ በጌታችንና በአምላካችን  በመድኃኒታችንም በኢየሱስ ክርስቶስ በይቅርታውና በምሕረቱ ከቅድስት ቤተ ክርስትያንህ ጨምራቸው። </a:t>
            </a:r>
            <a:endParaRPr lang="am-ET" sz="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75"/>
              </a:spcBef>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redeem their souls in peace, forgive their former works. Join them with Your holy church; through the  grace and compassion of Your only-begotten Son our Lord and our God and our Saviour Jesus Christ, </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93561939"/>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077634-1B6E-E696-35BA-B6F78C6260F0}"/>
              </a:ext>
            </a:extLst>
          </p:cNvPr>
          <p:cNvSpPr>
            <a:spLocks noGrp="1"/>
          </p:cNvSpPr>
          <p:nvPr>
            <p:ph type="sldNum" sz="quarter" idx="12"/>
          </p:nvPr>
        </p:nvSpPr>
        <p:spPr/>
        <p:txBody>
          <a:bodyPr/>
          <a:lstStyle/>
          <a:p>
            <a:fld id="{699901B4-B23A-4C08-AC45-D9E49F2C10AE}" type="slidenum">
              <a:rPr lang="en-US" smtClean="0"/>
              <a:t>409</a:t>
            </a:fld>
            <a:endParaRPr lang="en-US" dirty="0"/>
          </a:p>
        </p:txBody>
      </p:sp>
      <p:sp>
        <p:nvSpPr>
          <p:cNvPr id="4" name="TextBox 3">
            <a:extLst>
              <a:ext uri="{FF2B5EF4-FFF2-40B4-BE49-F238E27FC236}">
                <a16:creationId xmlns:a16="http://schemas.microsoft.com/office/drawing/2014/main" id="{789D7842-F73F-AA29-2E08-F9A1923AFAC8}"/>
              </a:ext>
            </a:extLst>
          </p:cNvPr>
          <p:cNvSpPr txBox="1"/>
          <p:nvPr/>
        </p:nvSpPr>
        <p:spPr>
          <a:xfrm>
            <a:off x="289006" y="525503"/>
            <a:ext cx="11686576" cy="5822812"/>
          </a:xfrm>
          <a:prstGeom prst="rect">
            <a:avLst/>
          </a:prstGeom>
          <a:noFill/>
        </p:spPr>
        <p:txBody>
          <a:bodyPr wrap="square">
            <a:spAutoFit/>
          </a:bodyPr>
          <a:lstStyle/>
          <a:p>
            <a:pPr marL="12700" marR="5080">
              <a:lnSpc>
                <a:spcPct val="80000"/>
              </a:lnSpc>
              <a:spcBef>
                <a:spcPts val="875"/>
              </a:spcBef>
            </a:pP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 ያለ ክብር</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ጽንዕ ለአንተ ይገባል፤ ከ</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 ጋራ</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ከመንፈስ ቅዱስም ጋራ ዛሬም ዘወትርም ለዘላለሙ አሜን።</a:t>
            </a:r>
            <a:endPar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75"/>
              </a:spcBef>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  whom to You with Him and with the Holy Spirit be  glory and dominion, both now and ever and world  without end. Amen.</a:t>
            </a:r>
            <a:endParaRPr lang="am-ET" sz="6287"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70061780"/>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3592" y="0"/>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en-US"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en-US"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410</a:t>
            </a:fld>
            <a:endParaRPr lang="en-US" dirty="0"/>
          </a:p>
        </p:txBody>
      </p:sp>
    </p:spTree>
    <p:extLst>
      <p:ext uri="{BB962C8B-B14F-4D97-AF65-F5344CB8AC3E}">
        <p14:creationId xmlns:p14="http://schemas.microsoft.com/office/powerpoint/2010/main" val="1724232614"/>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2886" y="154370"/>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en-US"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411</a:t>
            </a:fld>
            <a:endParaRPr lang="en-US" dirty="0"/>
          </a:p>
        </p:txBody>
      </p:sp>
    </p:spTree>
    <p:extLst>
      <p:ext uri="{BB962C8B-B14F-4D97-AF65-F5344CB8AC3E}">
        <p14:creationId xmlns:p14="http://schemas.microsoft.com/office/powerpoint/2010/main" val="870773739"/>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E46738-DAAB-48CC-B6C3-C5D94C799237}"/>
              </a:ext>
            </a:extLst>
          </p:cNvPr>
          <p:cNvSpPr/>
          <p:nvPr/>
        </p:nvSpPr>
        <p:spPr>
          <a:xfrm>
            <a:off x="216418" y="28575"/>
            <a:ext cx="11613989" cy="6170279"/>
          </a:xfrm>
          <a:prstGeom prst="rect">
            <a:avLst/>
          </a:prstGeom>
        </p:spPr>
        <p:txBody>
          <a:bodyPr wrap="square">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1905" b="1" dirty="0"/>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ለኪ እንዘ</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ንሰግድ ንብለኪ</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እምነ ና</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ተበቊዓኪ</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srgbClr val="FFFF00"/>
              </a:solidFill>
            </a:endParaRP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ማርያም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ሰላም ላንቺ ይሁን እያልን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 እንማልድሻለን።</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while bowing unto you, our mother Mary, we as for your prayers.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107BE48B-7F3F-E0C2-88C0-6A55E3CE267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412</a:t>
            </a:fld>
            <a:endParaRPr lang="en-US" dirty="0"/>
          </a:p>
        </p:txBody>
      </p:sp>
    </p:spTree>
    <p:extLst>
      <p:ext uri="{BB962C8B-B14F-4D97-AF65-F5344CB8AC3E}">
        <p14:creationId xmlns:p14="http://schemas.microsoft.com/office/powerpoint/2010/main" val="2043764439"/>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413</a:t>
            </a:fld>
            <a:endParaRPr lang="en-US" dirty="0"/>
          </a:p>
        </p:txBody>
      </p:sp>
      <p:sp>
        <p:nvSpPr>
          <p:cNvPr id="3" name="Rectangle 2"/>
          <p:cNvSpPr/>
          <p:nvPr/>
        </p:nvSpPr>
        <p:spPr>
          <a:xfrm>
            <a:off x="216418" y="75128"/>
            <a:ext cx="11759164" cy="6894195"/>
          </a:xfrm>
          <a:prstGeom prst="rect">
            <a:avLst/>
          </a:prstGeom>
        </p:spPr>
        <p:txBody>
          <a:bodyPr wrap="square">
            <a:spAutoFit/>
          </a:bodyPr>
          <a:lstStyle/>
          <a:p>
            <a:pPr algn="l"/>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l"/>
            <a:endParaRPr lang="am-ET" sz="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እምአርዌ ነዓዊ ተማ</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ሕፀ</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ብኪ፤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ሐና እምኪ፤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ወኢያቄም አቡኪ፤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ማኅበረነ</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ዮም ድንግል ባርኪ።</a:t>
            </a:r>
          </a:p>
          <a:p>
            <a:endParaRPr lang="en-AE" sz="400" b="1" dirty="0"/>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ከአዳኝ አውሬ ታድኝን ዘንድ ተማጽነንብሻል፤</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እናትሽ ሀና ስለ አባትሽም ኢያቄም</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 አንድነታችንን ዛሬ ባርኪልን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Protect us from evil animals. For the sake of thy mother, and your father, lyakem, O! Virgin bless this day.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343872350"/>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D72E8C-2E55-4E89-868A-FBC1BFB69305}"/>
              </a:ext>
            </a:extLst>
          </p:cNvPr>
          <p:cNvSpPr txBox="1"/>
          <p:nvPr/>
        </p:nvSpPr>
        <p:spPr>
          <a:xfrm>
            <a:off x="289006" y="151590"/>
            <a:ext cx="11613987" cy="5539978"/>
          </a:xfrm>
          <a:prstGeom prst="rect">
            <a:avLst/>
          </a:prstGeom>
          <a:noFill/>
        </p:spPr>
        <p:txBody>
          <a:bodyPr wrap="square" rtlCol="0">
            <a:spAutoFit/>
          </a:bodyPr>
          <a:lstStyle/>
          <a:p>
            <a:r>
              <a:rPr lang="am-ET" sz="6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6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6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4400" b="1" dirty="0">
              <a:solidFill>
                <a:schemeClr val="bg1"/>
              </a:solidFill>
            </a:endParaRPr>
          </a:p>
          <a:p>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ናዛዚትነ እምኃዘን ወኃይለ ውርዙትነ እምርስዓን</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በማ</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ፀንኪ ተ</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ውረ ብሉየ መዋዕል ሕ</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1CDC0A94-0ED8-B557-2DC5-74E91E4F189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414</a:t>
            </a:fld>
            <a:endParaRPr lang="en-US" dirty="0"/>
          </a:p>
        </p:txBody>
      </p:sp>
    </p:spTree>
    <p:extLst>
      <p:ext uri="{BB962C8B-B14F-4D97-AF65-F5344CB8AC3E}">
        <p14:creationId xmlns:p14="http://schemas.microsoft.com/office/powerpoint/2010/main" val="2426576084"/>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9E56F5-5332-EF68-DFF5-4B6E00C8D825}"/>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415</a:t>
            </a:fld>
            <a:endParaRPr lang="en-US" dirty="0"/>
          </a:p>
        </p:txBody>
      </p:sp>
      <p:sp>
        <p:nvSpPr>
          <p:cNvPr id="4" name="TextBox 3">
            <a:extLst>
              <a:ext uri="{FF2B5EF4-FFF2-40B4-BE49-F238E27FC236}">
                <a16:creationId xmlns:a16="http://schemas.microsoft.com/office/drawing/2014/main" id="{5ACB8992-7DD1-CBBA-049F-DD41A5EC3C62}"/>
              </a:ext>
            </a:extLst>
          </p:cNvPr>
          <p:cNvSpPr txBox="1"/>
          <p:nvPr/>
        </p:nvSpPr>
        <p:spPr>
          <a:xfrm>
            <a:off x="289005" y="174167"/>
            <a:ext cx="11396227" cy="5478423"/>
          </a:xfrm>
          <a:prstGeom prst="rect">
            <a:avLst/>
          </a:prstGeom>
          <a:noFill/>
        </p:spPr>
        <p:txBody>
          <a:bodyPr wrap="square">
            <a:spAutoFit/>
          </a:bodyPr>
          <a:lstStyle/>
          <a:p>
            <a:r>
              <a:rPr lang="am-ET" sz="6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6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6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2000" b="1" u="sng" dirty="0">
              <a:solidFill>
                <a:schemeClr val="bg1"/>
              </a:solidFill>
            </a:endParaRPr>
          </a:p>
          <a:p>
            <a:r>
              <a:rPr lang="am-ET"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ተስፋ ለቅቡጻን</a:t>
            </a:r>
            <a:r>
              <a:rPr lang="en-US"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በጊዜ ጸሎት ወዕጣን ወበጊዜ ቅዱስ </a:t>
            </a:r>
            <a:r>
              <a:rPr lang="am-ET" sz="6600" b="1" dirty="0">
                <a:latin typeface="Nyala" panose="02000504070300020003" pitchFamily="2" charset="0"/>
                <a:ea typeface="Abyssinica SIL (Connected)" panose="02000000000000000000" pitchFamily="2" charset="0"/>
                <a:cs typeface="Abyssinica SIL (Connected)" panose="02000000000000000000" pitchFamily="2" charset="0"/>
              </a:rPr>
              <a:t>ቍ</a:t>
            </a:r>
            <a:r>
              <a:rPr lang="am-ET"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ርባን</a:t>
            </a:r>
            <a:r>
              <a:rPr lang="en-US"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ለናዝዞትነ ንዒ </a:t>
            </a:r>
            <a:r>
              <a:rPr lang="en-US"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6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በዝ መካን። </a:t>
            </a:r>
          </a:p>
        </p:txBody>
      </p:sp>
    </p:spTree>
    <p:extLst>
      <p:ext uri="{BB962C8B-B14F-4D97-AF65-F5344CB8AC3E}">
        <p14:creationId xmlns:p14="http://schemas.microsoft.com/office/powerpoint/2010/main" val="1715474037"/>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432B7E-F266-4561-B74B-ADBD8F444619}"/>
              </a:ext>
            </a:extLst>
          </p:cNvPr>
          <p:cNvSpPr/>
          <p:nvPr/>
        </p:nvSpPr>
        <p:spPr>
          <a:xfrm>
            <a:off x="216418" y="23891"/>
            <a:ext cx="11613989" cy="3046988"/>
          </a:xfrm>
          <a:prstGeom prst="rect">
            <a:avLst/>
          </a:prstGeom>
        </p:spPr>
        <p:txBody>
          <a:bodyPr wrap="square">
            <a:spAutoFit/>
          </a:bodyPr>
          <a:lstStyle/>
          <a:p>
            <a:r>
              <a:rPr lang="en-US" sz="48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ወላዲተ አምላክ ማርያም እንበለ ሰብሳብ ወሩካቤ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በይነ ዘአቀረብኩ ለኪ ንስቲተ ቃለ ይባቤ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Rectangle 2">
            <a:extLst>
              <a:ext uri="{FF2B5EF4-FFF2-40B4-BE49-F238E27FC236}">
                <a16:creationId xmlns:a16="http://schemas.microsoft.com/office/drawing/2014/main" id="{353C1C1F-981D-4E5B-90F4-D63C34B5883F}"/>
              </a:ext>
            </a:extLst>
          </p:cNvPr>
          <p:cNvSpPr/>
          <p:nvPr/>
        </p:nvSpPr>
        <p:spPr>
          <a:xfrm>
            <a:off x="234148" y="3226161"/>
            <a:ext cx="11686576" cy="2985433"/>
          </a:xfrm>
          <a:prstGeom prst="rect">
            <a:avLst/>
          </a:prstGeom>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ፈትቲ እሙ በረከተ አፉኪ ሙ</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 ከርቤ</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ለነዳይ ብእሲ ወለዘረከቦ ምንዳቤ</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ኅብስተከ ፈትት ኢሳያስ ይቤ።</a:t>
            </a:r>
          </a:p>
        </p:txBody>
      </p:sp>
      <p:sp>
        <p:nvSpPr>
          <p:cNvPr id="4" name="Slide Number Placeholder 1">
            <a:extLst>
              <a:ext uri="{FF2B5EF4-FFF2-40B4-BE49-F238E27FC236}">
                <a16:creationId xmlns:a16="http://schemas.microsoft.com/office/drawing/2014/main" id="{27EE40D8-7A2D-46E6-F77A-0EC7C34DC61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416</a:t>
            </a:fld>
            <a:endParaRPr lang="en-US" dirty="0"/>
          </a:p>
        </p:txBody>
      </p:sp>
    </p:spTree>
    <p:extLst>
      <p:ext uri="{BB962C8B-B14F-4D97-AF65-F5344CB8AC3E}">
        <p14:creationId xmlns:p14="http://schemas.microsoft.com/office/powerpoint/2010/main" val="2323961123"/>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2C6BFCD-1434-6B29-46B0-BC0B971002B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417</a:t>
            </a:fld>
            <a:endParaRPr lang="en-US" dirty="0"/>
          </a:p>
        </p:txBody>
      </p:sp>
      <p:sp>
        <p:nvSpPr>
          <p:cNvPr id="4" name="Rectangle 3">
            <a:extLst>
              <a:ext uri="{FF2B5EF4-FFF2-40B4-BE49-F238E27FC236}">
                <a16:creationId xmlns:a16="http://schemas.microsoft.com/office/drawing/2014/main" id="{5FCD8B90-C490-4E03-8DF0-E239582EA0CC}"/>
              </a:ext>
            </a:extLst>
          </p:cNvPr>
          <p:cNvSpPr/>
          <p:nvPr/>
        </p:nvSpPr>
        <p:spPr>
          <a:xfrm>
            <a:off x="289006" y="228600"/>
            <a:ext cx="11613989" cy="6909135"/>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AE" sz="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ይወርድ መንፈስ ቅዱስ በላዕለ ኅብስቱ ወወይኑ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ሶበ ይብል ካህን ጸጋ መንፈስ ቅዱስ ፈኑ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AE" sz="900" b="1" u="sng"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ካህኑ የመንፈስ ቅዱስ ጸጋን ላክ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ባለ ጊዜ መንፈስ ቅዱስ በኅብስቱና</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በወይኑ ላይ ይወርዳል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the priest says let the Holy Spirit descend, on this revered Holy of Holies. </a:t>
            </a:r>
          </a:p>
        </p:txBody>
      </p:sp>
    </p:spTree>
    <p:extLst>
      <p:ext uri="{BB962C8B-B14F-4D97-AF65-F5344CB8AC3E}">
        <p14:creationId xmlns:p14="http://schemas.microsoft.com/office/powerpoint/2010/main" val="2389128115"/>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126E0487-D24E-BCEC-587E-3F0E78C3A95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418</a:t>
            </a:fld>
            <a:endParaRPr lang="en-US" dirty="0"/>
          </a:p>
        </p:txBody>
      </p:sp>
      <p:sp>
        <p:nvSpPr>
          <p:cNvPr id="5" name="Rectangle 4">
            <a:extLst>
              <a:ext uri="{FF2B5EF4-FFF2-40B4-BE49-F238E27FC236}">
                <a16:creationId xmlns:a16="http://schemas.microsoft.com/office/drawing/2014/main" id="{3D6D858A-0CBD-4795-BF57-7ED32B5C643D}"/>
              </a:ext>
            </a:extLst>
          </p:cNvPr>
          <p:cNvSpPr/>
          <p:nvPr/>
        </p:nvSpPr>
        <p:spPr>
          <a:xfrm>
            <a:off x="289006" y="71230"/>
            <a:ext cx="11686576" cy="4668394"/>
          </a:xfrm>
          <a:prstGeom prst="rect">
            <a:avLst/>
          </a:prstGeom>
        </p:spPr>
        <p:txBody>
          <a:bodyPr wrap="square">
            <a:spAutoFit/>
          </a:bodyPr>
          <a:lstStyle/>
          <a:p>
            <a:pPr>
              <a:lnSpc>
                <a:spcPct val="107000"/>
              </a:lnSpc>
            </a:pPr>
            <a:r>
              <a:rPr lang="am-ET" sz="3600" b="1" u="sng" dirty="0"/>
              <a:t>ሕዝብ</a:t>
            </a:r>
            <a:r>
              <a:rPr lang="en-AE" sz="3600" b="1" u="sng" dirty="0">
                <a:solidFill>
                  <a:schemeClr val="bg1"/>
                </a:solidFill>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en-AE" sz="3600" b="1" u="sng" dirty="0">
                <a:solidFill>
                  <a:schemeClr val="bg1"/>
                </a:solidFill>
              </a:rPr>
              <a:t> </a:t>
            </a:r>
            <a:endParaRPr lang="en-US" sz="3600" b="1" u="sng" dirty="0">
              <a:solidFill>
                <a:schemeClr val="bg1"/>
              </a:solidFill>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ማዕከለ ዛቲ ቅድስት ቤተ ክርስቲያኑ</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ልጦሙ በቅጽበት አባለተ ክርስቶስ ይኩኑ፤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ይለ ጥበቡ መንክር ወዕጹብ ኪኑ።</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አስደናቂ በሚሆን የጥበቡ ኃይልና</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በአስገራሚ </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ብልሃቱ</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በቅድስት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ክርስቲያኑ</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መካከል</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የክርስቶስ አባሎች ይሆኑ ዘ</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ንድ</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በቅጽበት</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ይለውጣቸዋል።</a:t>
            </a:r>
            <a:endPar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a16="http://schemas.microsoft.com/office/drawing/2014/main" id="{394952F9-A7F3-90D6-602F-2CFE1E7F1A29}"/>
              </a:ext>
            </a:extLst>
          </p:cNvPr>
          <p:cNvSpPr/>
          <p:nvPr/>
        </p:nvSpPr>
        <p:spPr>
          <a:xfrm>
            <a:off x="289006" y="4448424"/>
            <a:ext cx="11686576" cy="2427075"/>
          </a:xfrm>
          <a:prstGeom prst="rect">
            <a:avLst/>
          </a:prstGeom>
        </p:spPr>
        <p:txBody>
          <a:bodyPr wrap="square">
            <a:spAutoFit/>
          </a:bodyPr>
          <a:lstStyle/>
          <a:p>
            <a:pPr>
              <a:lnSpc>
                <a:spcPct val="107000"/>
              </a:lnSpc>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Within this Holy Church and will transform them in an instant to be the body of Christ with the power of His wisdom and wonderful art. </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04275694"/>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E8349B-94E2-4840-9F0A-A6F0745F61BD}"/>
              </a:ext>
            </a:extLst>
          </p:cNvPr>
          <p:cNvSpPr/>
          <p:nvPr/>
        </p:nvSpPr>
        <p:spPr>
          <a:xfrm>
            <a:off x="289006" y="1"/>
            <a:ext cx="11686576" cy="4208716"/>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ለክሙ ጻድቃን ወሰማዕት፤</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አዕረፍ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ሙ በሃይማኖት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1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ሃይማኖት በሞት ያረፋችሁ ጻድቃን ሰማዕታት</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ሰላም ለእናንተ ይሁን፤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3" name="TextBox 2">
            <a:extLst>
              <a:ext uri="{FF2B5EF4-FFF2-40B4-BE49-F238E27FC236}">
                <a16:creationId xmlns:a16="http://schemas.microsoft.com/office/drawing/2014/main" id="{87D74BE8-19E4-B7F9-6613-43C45BE499ED}"/>
              </a:ext>
            </a:extLst>
          </p:cNvPr>
          <p:cNvSpPr txBox="1"/>
          <p:nvPr/>
        </p:nvSpPr>
        <p:spPr>
          <a:xfrm>
            <a:off x="289006" y="4176210"/>
            <a:ext cx="11541402" cy="2308324"/>
          </a:xfrm>
          <a:prstGeom prst="rect">
            <a:avLst/>
          </a:prstGeom>
          <a:noFill/>
        </p:spPr>
        <p:txBody>
          <a:bodyPr wrap="square" rtlCol="0">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blessed and martyrs, who have died for the faith.</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CD4F9759-A20A-B533-A296-0C3A1BD18BD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419</a:t>
            </a:fld>
            <a:endParaRPr lang="en-US" dirty="0"/>
          </a:p>
        </p:txBody>
      </p:sp>
    </p:spTree>
    <p:extLst>
      <p:ext uri="{BB962C8B-B14F-4D97-AF65-F5344CB8AC3E}">
        <p14:creationId xmlns:p14="http://schemas.microsoft.com/office/powerpoint/2010/main" val="2780273476"/>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89D66536-4B3A-5F29-6DC5-CDD60820B99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420</a:t>
            </a:fld>
            <a:endParaRPr lang="en-US" dirty="0"/>
          </a:p>
        </p:txBody>
      </p:sp>
      <p:sp>
        <p:nvSpPr>
          <p:cNvPr id="5" name="Rectangle 4">
            <a:extLst>
              <a:ext uri="{FF2B5EF4-FFF2-40B4-BE49-F238E27FC236}">
                <a16:creationId xmlns:a16="http://schemas.microsoft.com/office/drawing/2014/main" id="{B5347281-FF48-413D-BB0F-5EB2B83F63C9}"/>
              </a:ext>
            </a:extLst>
          </p:cNvPr>
          <p:cNvSpPr/>
          <p:nvPr/>
        </p:nvSpPr>
        <p:spPr>
          <a:xfrm>
            <a:off x="361593" y="25053"/>
            <a:ext cx="11735724" cy="4661469"/>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መዋዕያን ዓለም አንትሙ በብዙኅ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ትዕግሥት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ሰአሉ ቅድመ ፈጣሪ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ሰዓት፤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ንስሐ ኪያነ ኢይን</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ሣእ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ሞት።</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በብዙ ትዕግ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ዓለምን ድል የነሳችሁ እናንተ ለንስሓ ሳንበቃ ሞት እንዳይወስደን በየሰዓ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በፈጣሪ ፊት ቆማችሁ ለምኑልን።</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64575894-CAC2-906B-8365-E7721CEBD3D9}"/>
              </a:ext>
            </a:extLst>
          </p:cNvPr>
          <p:cNvSpPr txBox="1"/>
          <p:nvPr/>
        </p:nvSpPr>
        <p:spPr>
          <a:xfrm>
            <a:off x="342486" y="3995678"/>
            <a:ext cx="11541401" cy="2554545"/>
          </a:xfrm>
          <a:prstGeom prst="rect">
            <a:avLst/>
          </a:prstGeom>
          <a:noFill/>
        </p:spPr>
        <p:txBody>
          <a:bodyPr wrap="square">
            <a:spAutoFit/>
          </a:bodyPr>
          <a:lstStyle/>
          <a:p>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 who have conquered the world by patience, pray for us day and night standing in front of our Creator, so that death will not take us before we have repented,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1">
            <a:extLst>
              <a:ext uri="{FF2B5EF4-FFF2-40B4-BE49-F238E27FC236}">
                <a16:creationId xmlns:a16="http://schemas.microsoft.com/office/drawing/2014/main" id="{89D66536-4B3A-5F29-6DC5-CDD60820B993}"/>
              </a:ext>
            </a:extLst>
          </p:cNvPr>
          <p:cNvSpPr txBox="1">
            <a:spLocks/>
          </p:cNvSpPr>
          <p:nvPr/>
        </p:nvSpPr>
        <p:spPr>
          <a:xfrm>
            <a:off x="8305800" y="632661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99901B4-B23A-4C08-AC45-D9E49F2C10AE}" type="slidenum">
              <a:rPr lang="en-US"/>
              <a:pPr/>
              <a:t>420</a:t>
            </a:fld>
            <a:endParaRPr lang="en-US" dirty="0"/>
          </a:p>
        </p:txBody>
      </p:sp>
    </p:spTree>
    <p:extLst>
      <p:ext uri="{BB962C8B-B14F-4D97-AF65-F5344CB8AC3E}">
        <p14:creationId xmlns:p14="http://schemas.microsoft.com/office/powerpoint/2010/main" val="3986286675"/>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8C447573-BFDF-B63E-6287-B99DA1F25C4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421</a:t>
            </a:fld>
            <a:endParaRPr lang="en-US" dirty="0"/>
          </a:p>
        </p:txBody>
      </p:sp>
      <p:sp>
        <p:nvSpPr>
          <p:cNvPr id="8" name="Rectangle 7">
            <a:extLst>
              <a:ext uri="{FF2B5EF4-FFF2-40B4-BE49-F238E27FC236}">
                <a16:creationId xmlns:a16="http://schemas.microsoft.com/office/drawing/2014/main" id="{7E7DE81B-2BCC-44AA-BB43-69DDD362BB4C}"/>
              </a:ext>
            </a:extLst>
          </p:cNvPr>
          <p:cNvSpPr/>
          <p:nvPr/>
        </p:nvSpPr>
        <p:spPr>
          <a:xfrm>
            <a:off x="289005" y="228601"/>
            <a:ext cx="11541402" cy="4867358"/>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ሙ ጻድቃ</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ዛቲ ዕለት </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ዕድ ወአንስት በበአስማቲክሙ።</a:t>
            </a:r>
            <a:endPar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1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ዚህች ዕለት ጻድ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ወንዶችም ሴቶችም </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በየስማችሁ ሰላም ለ</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ይሁን።</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a16="http://schemas.microsoft.com/office/drawing/2014/main" id="{26C35F0F-821C-F58E-813B-90F6D3B77EA1}"/>
              </a:ext>
            </a:extLst>
          </p:cNvPr>
          <p:cNvSpPr txBox="1"/>
          <p:nvPr/>
        </p:nvSpPr>
        <p:spPr>
          <a:xfrm>
            <a:off x="289004" y="4709160"/>
            <a:ext cx="11396227"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 those blessed on this day, men and women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ing</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your name.</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845157848"/>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9A4783AA-6B5A-3C16-BC90-2567ED7C1C4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422</a:t>
            </a:fld>
            <a:endParaRPr lang="en-US" dirty="0"/>
          </a:p>
        </p:txBody>
      </p:sp>
      <p:sp>
        <p:nvSpPr>
          <p:cNvPr id="5" name="Rectangle 4">
            <a:extLst>
              <a:ext uri="{FF2B5EF4-FFF2-40B4-BE49-F238E27FC236}">
                <a16:creationId xmlns:a16="http://schemas.microsoft.com/office/drawing/2014/main" id="{ED669C87-B5B2-4921-8D2E-A5CB37981CBA}"/>
              </a:ext>
            </a:extLst>
          </p:cNvPr>
          <p:cNvSpPr/>
          <p:nvPr/>
        </p:nvSpPr>
        <p:spPr>
          <a:xfrm>
            <a:off x="216418" y="57302"/>
            <a:ext cx="11686576" cy="4439420"/>
          </a:xfrm>
          <a:prstGeom prst="rect">
            <a:avLst/>
          </a:prstGeom>
        </p:spPr>
        <p:txBody>
          <a:bodyPr wrap="square">
            <a:spAutoFit/>
          </a:bodyPr>
          <a:lstStyle/>
          <a:p>
            <a:pPr>
              <a:lnSpc>
                <a:spcPct val="107000"/>
              </a:lnSpc>
            </a:pP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ቅዱሳነ ሰማይ ወምድር ማኅበረ ሥላሴ አንትሙ፤</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ሩነ</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በጸሎትከሙ</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እሙ፤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ተማ</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በሥጋሁ ወበደሙ።</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 በምድር የከበራችሁ የሥላሴ ወገኖች</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 እናቱ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ማርያም ብላችሁ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ጸሎታችሁ</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አስቡን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በክርስቶስ ሥጋና ደም ተማ</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ንባችሁ።</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7F1AF823-25A2-FF5A-19EA-65F3A8A58782}"/>
              </a:ext>
            </a:extLst>
          </p:cNvPr>
          <p:cNvSpPr txBox="1"/>
          <p:nvPr/>
        </p:nvSpPr>
        <p:spPr>
          <a:xfrm>
            <a:off x="216418" y="4303455"/>
            <a:ext cx="11541402"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 that are glorified in heaven and on earth, friends of the Holy Trinity; rem</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ember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us in your prayers for the sake of Mary and for the sake of Christ’s flesh and blood, we beseech you.</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30952419"/>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4A820C-9CF4-44C6-904A-70F679C1400F}"/>
              </a:ext>
            </a:extLst>
          </p:cNvPr>
          <p:cNvSpPr txBox="1"/>
          <p:nvPr/>
        </p:nvSpPr>
        <p:spPr>
          <a:xfrm>
            <a:off x="345798" y="-24128"/>
            <a:ext cx="11541402" cy="2848216"/>
          </a:xfrm>
          <a:prstGeom prst="rect">
            <a:avLst/>
          </a:prstGeom>
          <a:noFill/>
        </p:spPr>
        <p:txBody>
          <a:bodyPr wrap="square" rtlCol="0">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ሰላመከ ሀባ ለሀገር</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ጽድቀከኒ ለቤተ ክርስቲያን።</a:t>
            </a: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C496D652-5C63-D683-F456-3F946510E55F}"/>
              </a:ext>
            </a:extLst>
          </p:cNvPr>
          <p:cNvSpPr txBox="1"/>
          <p:nvPr/>
        </p:nvSpPr>
        <p:spPr>
          <a:xfrm>
            <a:off x="294918" y="4126868"/>
            <a:ext cx="1122784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Grant your peace to the country and your truth to the church.</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394D278A-B1FC-1376-5103-BA5F8712C086}"/>
              </a:ext>
            </a:extLst>
          </p:cNvPr>
          <p:cNvSpPr txBox="1"/>
          <p:nvPr/>
        </p:nvSpPr>
        <p:spPr>
          <a:xfrm>
            <a:off x="345798" y="2559292"/>
            <a:ext cx="10133686"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ጌታ ሆይ! ሰላምህን ለሀገር ስጥ፤ እውነትህንም ለቤተ ክርስቲያን።</a:t>
            </a:r>
          </a:p>
        </p:txBody>
      </p:sp>
      <p:sp>
        <p:nvSpPr>
          <p:cNvPr id="3" name="Slide Number Placeholder 1">
            <a:extLst>
              <a:ext uri="{FF2B5EF4-FFF2-40B4-BE49-F238E27FC236}">
                <a16:creationId xmlns:a16="http://schemas.microsoft.com/office/drawing/2014/main" id="{920ACE62-5568-6870-6226-46733243388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423</a:t>
            </a:fld>
            <a:endParaRPr lang="en-US" dirty="0"/>
          </a:p>
        </p:txBody>
      </p:sp>
    </p:spTree>
    <p:extLst>
      <p:ext uri="{BB962C8B-B14F-4D97-AF65-F5344CB8AC3E}">
        <p14:creationId xmlns:p14="http://schemas.microsoft.com/office/powerpoint/2010/main" val="4014455713"/>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67CE51-1AE2-BDF0-2784-D7698B3DF387}"/>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424</a:t>
            </a:fld>
            <a:endParaRPr lang="en-US" dirty="0"/>
          </a:p>
        </p:txBody>
      </p:sp>
      <p:sp>
        <p:nvSpPr>
          <p:cNvPr id="4" name="TextBox 3">
            <a:extLst>
              <a:ext uri="{FF2B5EF4-FFF2-40B4-BE49-F238E27FC236}">
                <a16:creationId xmlns:a16="http://schemas.microsoft.com/office/drawing/2014/main" id="{0873D47D-24AA-AB50-3C3D-911CFBA57430}"/>
              </a:ext>
            </a:extLst>
          </p:cNvPr>
          <p:cNvSpPr txBox="1"/>
          <p:nvPr/>
        </p:nvSpPr>
        <p:spPr>
          <a:xfrm>
            <a:off x="265565" y="289815"/>
            <a:ext cx="11396226" cy="2677656"/>
          </a:xfrm>
          <a:prstGeom prst="rect">
            <a:avLst/>
          </a:prstGeom>
          <a:noFill/>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አግርር ፀራ ታሕተ እገሪሃ</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ዕቀብ ሕዝባ ወሃይማኖታ ለሀገሪትነ ኢትዮጵያ</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6" name="TextBox 5">
            <a:extLst>
              <a:ext uri="{FF2B5EF4-FFF2-40B4-BE49-F238E27FC236}">
                <a16:creationId xmlns:a16="http://schemas.microsoft.com/office/drawing/2014/main" id="{CCEBF11E-577C-00C6-1728-602BF1C13E4F}"/>
              </a:ext>
            </a:extLst>
          </p:cNvPr>
          <p:cNvSpPr txBox="1"/>
          <p:nvPr/>
        </p:nvSpPr>
        <p:spPr>
          <a:xfrm>
            <a:off x="132110" y="4632405"/>
            <a:ext cx="11663137"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country Ethiopia, O Lord bring her enemies under her feet and protect her people and religion.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154BB8C1-903D-F942-D229-21EADBBF400E}"/>
              </a:ext>
            </a:extLst>
          </p:cNvPr>
          <p:cNvSpPr txBox="1"/>
          <p:nvPr/>
        </p:nvSpPr>
        <p:spPr>
          <a:xfrm>
            <a:off x="156685" y="2840525"/>
            <a:ext cx="11613988"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ገራችን ኢትዮጵያ ጠላቶቿን በእግሮቿ ሥር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አስገዛ</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ላት፤ሕዝቧንና ሃይማኖቷን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ጠብቅላት።</a:t>
            </a:r>
          </a:p>
        </p:txBody>
      </p:sp>
    </p:spTree>
    <p:extLst>
      <p:ext uri="{BB962C8B-B14F-4D97-AF65-F5344CB8AC3E}">
        <p14:creationId xmlns:p14="http://schemas.microsoft.com/office/powerpoint/2010/main" val="1480697559"/>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E3120A-3B2A-B131-A071-D5C5A63527DE}"/>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z="1000"/>
              <a:pPr/>
              <a:t>425</a:t>
            </a:fld>
            <a:endParaRPr lang="en-US" sz="1000" dirty="0"/>
          </a:p>
        </p:txBody>
      </p:sp>
      <p:sp>
        <p:nvSpPr>
          <p:cNvPr id="3" name="Slide Number Placeholder 1">
            <a:extLst>
              <a:ext uri="{FF2B5EF4-FFF2-40B4-BE49-F238E27FC236}">
                <a16:creationId xmlns:a16="http://schemas.microsoft.com/office/drawing/2014/main" id="{35A8D79E-2F6D-25B7-DBFB-08515B4E67A3}"/>
              </a:ext>
            </a:extLst>
          </p:cNvPr>
          <p:cNvSpPr txBox="1">
            <a:spLocks/>
          </p:cNvSpPr>
          <p:nvPr/>
        </p:nvSpPr>
        <p:spPr>
          <a:xfrm>
            <a:off x="8096250" y="381002"/>
            <a:ext cx="1977390" cy="365125"/>
          </a:xfrm>
          <a:prstGeom prst="rect">
            <a:avLst/>
          </a:prstGeom>
        </p:spPr>
        <p:txBody>
          <a:bodyPr vert="horz" lIns="91440" tIns="45720" rIns="91440" bIns="45720" rtlCol="0" anchor="ctr"/>
          <a:lstStyle>
            <a:defPPr>
              <a:defRPr lang="en-US"/>
            </a:defPPr>
            <a:lvl1pPr marL="0" algn="r" defTabSz="914365" rtl="0" eaLnBrk="1" latinLnBrk="0" hangingPunct="1">
              <a:defRPr sz="1050" kern="1200">
                <a:solidFill>
                  <a:schemeClr val="tx1">
                    <a:tint val="75000"/>
                  </a:schemeClr>
                </a:solidFill>
                <a:latin typeface="+mn-lt"/>
                <a:ea typeface="+mn-ea"/>
                <a:cs typeface="+mn-cs"/>
              </a:defRPr>
            </a:lvl1pPr>
            <a:lvl2pPr marL="457182" algn="l" defTabSz="914365" rtl="0" eaLnBrk="1" latinLnBrk="0" hangingPunct="1">
              <a:defRPr sz="1800" kern="1200">
                <a:solidFill>
                  <a:schemeClr val="tx1"/>
                </a:solidFill>
                <a:latin typeface="+mn-lt"/>
                <a:ea typeface="+mn-ea"/>
                <a:cs typeface="+mn-cs"/>
              </a:defRPr>
            </a:lvl2pPr>
            <a:lvl3pPr marL="914365" algn="l" defTabSz="914365" rtl="0" eaLnBrk="1" latinLnBrk="0" hangingPunct="1">
              <a:defRPr sz="1800" kern="1200">
                <a:solidFill>
                  <a:schemeClr val="tx1"/>
                </a:solidFill>
                <a:latin typeface="+mn-lt"/>
                <a:ea typeface="+mn-ea"/>
                <a:cs typeface="+mn-cs"/>
              </a:defRPr>
            </a:lvl3pPr>
            <a:lvl4pPr marL="1371547" algn="l" defTabSz="914365" rtl="0" eaLnBrk="1" latinLnBrk="0" hangingPunct="1">
              <a:defRPr sz="1800" kern="1200">
                <a:solidFill>
                  <a:schemeClr val="tx1"/>
                </a:solidFill>
                <a:latin typeface="+mn-lt"/>
                <a:ea typeface="+mn-ea"/>
                <a:cs typeface="+mn-cs"/>
              </a:defRPr>
            </a:lvl4pPr>
            <a:lvl5pPr marL="1828729" algn="l" defTabSz="914365" rtl="0" eaLnBrk="1" latinLnBrk="0" hangingPunct="1">
              <a:defRPr sz="1800" kern="1200">
                <a:solidFill>
                  <a:schemeClr val="tx1"/>
                </a:solidFill>
                <a:latin typeface="+mn-lt"/>
                <a:ea typeface="+mn-ea"/>
                <a:cs typeface="+mn-cs"/>
              </a:defRPr>
            </a:lvl5pPr>
            <a:lvl6pPr marL="2285912" algn="l" defTabSz="914365" rtl="0" eaLnBrk="1" latinLnBrk="0" hangingPunct="1">
              <a:defRPr sz="1800" kern="1200">
                <a:solidFill>
                  <a:schemeClr val="tx1"/>
                </a:solidFill>
                <a:latin typeface="+mn-lt"/>
                <a:ea typeface="+mn-ea"/>
                <a:cs typeface="+mn-cs"/>
              </a:defRPr>
            </a:lvl6pPr>
            <a:lvl7pPr marL="2743094" algn="l" defTabSz="914365" rtl="0" eaLnBrk="1" latinLnBrk="0" hangingPunct="1">
              <a:defRPr sz="1800" kern="1200">
                <a:solidFill>
                  <a:schemeClr val="tx1"/>
                </a:solidFill>
                <a:latin typeface="+mn-lt"/>
                <a:ea typeface="+mn-ea"/>
                <a:cs typeface="+mn-cs"/>
              </a:defRPr>
            </a:lvl7pPr>
            <a:lvl8pPr marL="3200276" algn="l" defTabSz="914365" rtl="0" eaLnBrk="1" latinLnBrk="0" hangingPunct="1">
              <a:defRPr sz="1800" kern="1200">
                <a:solidFill>
                  <a:schemeClr val="tx1"/>
                </a:solidFill>
                <a:latin typeface="+mn-lt"/>
                <a:ea typeface="+mn-ea"/>
                <a:cs typeface="+mn-cs"/>
              </a:defRPr>
            </a:lvl8pPr>
            <a:lvl9pPr marL="3657459" algn="l" defTabSz="914365" rtl="0" eaLnBrk="1" latinLnBrk="0" hangingPunct="1">
              <a:defRPr sz="1800" kern="1200">
                <a:solidFill>
                  <a:schemeClr val="tx1"/>
                </a:solidFill>
                <a:latin typeface="+mn-lt"/>
                <a:ea typeface="+mn-ea"/>
                <a:cs typeface="+mn-cs"/>
              </a:defRPr>
            </a:lvl9pPr>
          </a:lstStyle>
          <a:p>
            <a:fld id="{D1A93F9C-F3AE-4C08-8BCA-376713F07AA1}" type="slidenum">
              <a:rPr lang="en-US" sz="1000"/>
              <a:pPr/>
              <a:t>425</a:t>
            </a:fld>
            <a:endParaRPr lang="en-US" sz="1000" dirty="0"/>
          </a:p>
        </p:txBody>
      </p:sp>
      <p:sp>
        <p:nvSpPr>
          <p:cNvPr id="4" name="TextBox 3">
            <a:extLst>
              <a:ext uri="{FF2B5EF4-FFF2-40B4-BE49-F238E27FC236}">
                <a16:creationId xmlns:a16="http://schemas.microsoft.com/office/drawing/2014/main" id="{A3A72175-852F-BB56-B7E7-5D8978A13D77}"/>
              </a:ext>
            </a:extLst>
          </p:cNvPr>
          <p:cNvSpPr txBox="1"/>
          <p:nvPr/>
        </p:nvSpPr>
        <p:spPr>
          <a:xfrm>
            <a:off x="506768" y="72082"/>
            <a:ext cx="11468814" cy="1675587"/>
          </a:xfrm>
          <a:prstGeom prst="rect">
            <a:avLst/>
          </a:prstGeom>
          <a:noFill/>
        </p:spPr>
        <p:txBody>
          <a:bodyPr wrap="square">
            <a:spAutoFit/>
          </a:bodyPr>
          <a:lstStyle/>
          <a:p>
            <a:r>
              <a:rPr lang="en-US" sz="5144"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a:t>
            </a:r>
            <a:r>
              <a:rPr lang="am-ET" sz="5144" b="1" u="sng" dirty="0">
                <a:solidFill>
                  <a:srgbClr val="00B0F0"/>
                </a:solidFill>
                <a:latin typeface="Calibri" panose="020F0502020204030204" pitchFamily="34" charset="0"/>
                <a:ea typeface="Calibri" panose="020F0502020204030204" pitchFamily="34" charset="0"/>
                <a:cs typeface="Times New Roman" panose="02020603050405020304" pitchFamily="18" charset="0"/>
              </a:rPr>
              <a:t>በመቀባበል</a:t>
            </a:r>
            <a:endParaRPr lang="en-US" sz="5144" b="1" u="sng" dirty="0">
              <a:latin typeface="Calibri" panose="020F0502020204030204" pitchFamily="34" charset="0"/>
              <a:ea typeface="Calibri" panose="020F0502020204030204" pitchFamily="34" charset="0"/>
              <a:cs typeface="Times New Roman" panose="02020603050405020304" pitchFamily="18"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መሐረነ ክርስቶስ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ጊዜ)</a:t>
            </a:r>
          </a:p>
        </p:txBody>
      </p:sp>
      <p:sp>
        <p:nvSpPr>
          <p:cNvPr id="5" name="TextBox 4">
            <a:extLst>
              <a:ext uri="{FF2B5EF4-FFF2-40B4-BE49-F238E27FC236}">
                <a16:creationId xmlns:a16="http://schemas.microsoft.com/office/drawing/2014/main" id="{ED21B8C6-E047-E802-461C-4DBE80EC5008}"/>
              </a:ext>
            </a:extLst>
          </p:cNvPr>
          <p:cNvSpPr txBox="1"/>
          <p:nvPr/>
        </p:nvSpPr>
        <p:spPr>
          <a:xfrm>
            <a:off x="542351" y="2166312"/>
            <a:ext cx="11085542" cy="1200329"/>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compassion upon us, O Christ: Lord (Thrice)</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2D9C55FC-A68C-316E-3B5B-23B5E3106C03}"/>
              </a:ext>
            </a:extLst>
          </p:cNvPr>
          <p:cNvSpPr txBox="1"/>
          <p:nvPr/>
        </p:nvSpPr>
        <p:spPr>
          <a:xfrm>
            <a:off x="361593" y="1537682"/>
            <a:ext cx="10356267" cy="795924"/>
          </a:xfrm>
          <a:prstGeom prst="rect">
            <a:avLst/>
          </a:prstGeom>
          <a:noFill/>
        </p:spPr>
        <p:txBody>
          <a:bodyPr wrap="square">
            <a:spAutoFit/>
          </a:bodyPr>
          <a:lstStyle/>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ክርስቶስ ሆይ ማረን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5203F8E7-DB79-15FC-4D61-475EE9C675A5}"/>
              </a:ext>
            </a:extLst>
          </p:cNvPr>
          <p:cNvSpPr txBox="1"/>
          <p:nvPr/>
        </p:nvSpPr>
        <p:spPr>
          <a:xfrm>
            <a:off x="419203" y="3322577"/>
            <a:ext cx="11208690" cy="769441"/>
          </a:xfrm>
          <a:prstGeom prst="rect">
            <a:avLst/>
          </a:prstGeom>
          <a:noFill/>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ማርያም መሐረነ ክርስቶስ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ጊዜ)</a:t>
            </a:r>
          </a:p>
        </p:txBody>
      </p:sp>
      <p:sp>
        <p:nvSpPr>
          <p:cNvPr id="8" name="TextBox 7">
            <a:extLst>
              <a:ext uri="{FF2B5EF4-FFF2-40B4-BE49-F238E27FC236}">
                <a16:creationId xmlns:a16="http://schemas.microsoft.com/office/drawing/2014/main" id="{705A6C54-C73C-9115-50A5-0180795DEE76}"/>
              </a:ext>
            </a:extLst>
          </p:cNvPr>
          <p:cNvSpPr txBox="1"/>
          <p:nvPr/>
        </p:nvSpPr>
        <p:spPr>
          <a:xfrm>
            <a:off x="542350" y="4979704"/>
            <a:ext cx="10635166" cy="1200329"/>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sake of Mary, have compassion upon us, O Christ: Lord (Thrice)</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a16="http://schemas.microsoft.com/office/drawing/2014/main" id="{4FDBB223-671F-4537-8BED-17616160E39F}"/>
              </a:ext>
            </a:extLst>
          </p:cNvPr>
          <p:cNvSpPr txBox="1"/>
          <p:nvPr/>
        </p:nvSpPr>
        <p:spPr>
          <a:xfrm>
            <a:off x="419203" y="4183780"/>
            <a:ext cx="10202612" cy="795924"/>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ሆይ ስለ ማርያም ማረን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26215851"/>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E99255-D565-4B00-89E7-2323244DE09C}"/>
              </a:ext>
            </a:extLst>
          </p:cNvPr>
          <p:cNvSpPr/>
          <p:nvPr/>
        </p:nvSpPr>
        <p:spPr>
          <a:xfrm>
            <a:off x="361593" y="391521"/>
            <a:ext cx="11735724" cy="2675348"/>
          </a:xfrm>
          <a:prstGeom prst="rect">
            <a:avLst/>
          </a:prstGeom>
        </p:spPr>
        <p:txBody>
          <a:bodyPr wrap="square">
            <a:spAutoFit/>
          </a:bodyPr>
          <a:lstStyle/>
          <a:p>
            <a:pPr>
              <a:lnSpc>
                <a:spcPct val="107000"/>
              </a:lnSpc>
            </a:pPr>
            <a:r>
              <a:rPr lang="en-US" sz="40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በኅብረት</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Congregation</a:t>
            </a:r>
            <a:endPar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ሰአሊ ለነ ማርያም ወልድኪ ሣህሎ ይክፍለነ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28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28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2B4F12F3-B29B-8938-D1F0-5972FC6166B9}"/>
              </a:ext>
            </a:extLst>
          </p:cNvPr>
          <p:cNvSpPr txBox="1"/>
          <p:nvPr/>
        </p:nvSpPr>
        <p:spPr>
          <a:xfrm>
            <a:off x="382095" y="4573453"/>
            <a:ext cx="11520900" cy="1569660"/>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Mary, pray for our mercy, so that your son may forgive us.</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6CD4EC48-AD96-F507-CA36-F1E8560A7514}"/>
              </a:ext>
            </a:extLst>
          </p:cNvPr>
          <p:cNvSpPr txBox="1"/>
          <p:nvPr/>
        </p:nvSpPr>
        <p:spPr>
          <a:xfrm>
            <a:off x="382095" y="2923835"/>
            <a:ext cx="10389218"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ይቅርታውን ያደርግልን ዘንድ የልጅሽን ምሕረት ለምኝልን።</a:t>
            </a:r>
          </a:p>
        </p:txBody>
      </p:sp>
      <p:sp>
        <p:nvSpPr>
          <p:cNvPr id="4" name="Slide Number Placeholder 1">
            <a:extLst>
              <a:ext uri="{FF2B5EF4-FFF2-40B4-BE49-F238E27FC236}">
                <a16:creationId xmlns:a16="http://schemas.microsoft.com/office/drawing/2014/main" id="{8A6E4EAD-94F0-D4EA-5BCE-AAC19D5B4EB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426</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88888522"/>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4FC1B0-973D-4220-A041-E43AFA04FCC0}"/>
              </a:ext>
            </a:extLst>
          </p:cNvPr>
          <p:cNvSpPr/>
          <p:nvPr/>
        </p:nvSpPr>
        <p:spPr>
          <a:xfrm>
            <a:off x="289006" y="77245"/>
            <a:ext cx="11613988" cy="5032083"/>
          </a:xfrm>
          <a:prstGeom prst="rect">
            <a:avLst/>
          </a:prstGeom>
        </p:spPr>
        <p:txBody>
          <a:bodyPr wrap="square">
            <a:spAutoFit/>
          </a:bodyPr>
          <a:lstStyle/>
          <a:p>
            <a:pPr>
              <a:lnSpc>
                <a:spcPct val="107000"/>
              </a:lnSpc>
            </a:pPr>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4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በአንቲ</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ወበእንተ </a:t>
            </a:r>
            <a:r>
              <a:rPr lang="am-ET" sz="44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ሎሙ ክርስቲያን እለ ይቤሉነ ግበሩ</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ተዝካሮሙ በሰላም ወበፍቅረ ኢየሱስ ክርስቶስ ሰብሑ ወዘምሩ።</a:t>
            </a:r>
            <a:endParaRPr lang="am-ET" sz="1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ስለእኛና አስቡን ስላሉን ስለ ክርስቲያኖች</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ጸልዩ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በኢየሱስ ክርስቶስ ሰላምና ፍቅር አመስግኑ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ዘምሩም።</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BD88FBCC-0C75-1E0E-0B16-B37139E03F50}"/>
                  </a:ext>
                </a:extLst>
              </p14:cNvPr>
              <p14:cNvContentPartPr/>
              <p14:nvPr/>
            </p14:nvContentPartPr>
            <p14:xfrm>
              <a:off x="13564320" y="6480"/>
              <a:ext cx="799560" cy="1523880"/>
            </p14:xfrm>
          </p:contentPart>
        </mc:Choice>
        <mc:Fallback xmlns="">
          <p:pic>
            <p:nvPicPr>
              <p:cNvPr id="3" name="Ink 2">
                <a:extLst>
                  <a:ext uri="{FF2B5EF4-FFF2-40B4-BE49-F238E27FC236}">
                    <a16:creationId xmlns:a16="http://schemas.microsoft.com/office/drawing/2014/main" id="{BD88FBCC-0C75-1E0E-0B16-B37139E03F50}"/>
                  </a:ext>
                </a:extLst>
              </p:cNvPr>
              <p:cNvPicPr/>
              <p:nvPr/>
            </p:nvPicPr>
            <p:blipFill>
              <a:blip r:embed="rId3"/>
              <a:stretch>
                <a:fillRect/>
              </a:stretch>
            </p:blipFill>
            <p:spPr>
              <a:xfrm>
                <a:off x="13561800" y="3240"/>
                <a:ext cx="805320" cy="1530000"/>
              </a:xfrm>
              <a:prstGeom prst="rect">
                <a:avLst/>
              </a:prstGeom>
            </p:spPr>
          </p:pic>
        </mc:Fallback>
      </mc:AlternateContent>
      <p:sp>
        <p:nvSpPr>
          <p:cNvPr id="4" name="TextBox 3">
            <a:extLst>
              <a:ext uri="{FF2B5EF4-FFF2-40B4-BE49-F238E27FC236}">
                <a16:creationId xmlns:a16="http://schemas.microsoft.com/office/drawing/2014/main" id="{9BFD5DAE-B6F5-9D0A-28F6-35FDF1176275}"/>
              </a:ext>
            </a:extLst>
          </p:cNvPr>
          <p:cNvSpPr txBox="1"/>
          <p:nvPr/>
        </p:nvSpPr>
        <p:spPr>
          <a:xfrm>
            <a:off x="289006" y="4862318"/>
            <a:ext cx="11613988" cy="1631216"/>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ye for us and for all Christians who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bade us to make mention of them. Praise ye and sing in the peace and love of Jesus Christ.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a16="http://schemas.microsoft.com/office/drawing/2014/main" id="{3D81956A-34DA-1F16-490B-9E0E2D5AB45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427</a:t>
            </a:fld>
            <a:endParaRPr lang="en-US" dirty="0"/>
          </a:p>
        </p:txBody>
      </p:sp>
    </p:spTree>
    <p:extLst>
      <p:ext uri="{BB962C8B-B14F-4D97-AF65-F5344CB8AC3E}">
        <p14:creationId xmlns:p14="http://schemas.microsoft.com/office/powerpoint/2010/main" val="3993410689"/>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D34449-4F2B-4E6D-8980-54FFAF0C7839}"/>
              </a:ext>
            </a:extLst>
          </p:cNvPr>
          <p:cNvSpPr/>
          <p:nvPr/>
        </p:nvSpPr>
        <p:spPr>
          <a:xfrm>
            <a:off x="289005" y="162565"/>
            <a:ext cx="11541402" cy="4357027"/>
          </a:xfrm>
          <a:prstGeom prst="rect">
            <a:avLst/>
          </a:prstGeom>
        </p:spPr>
        <p:txBody>
          <a:bodyPr wrap="square">
            <a:spAutoFit/>
          </a:bodyPr>
          <a:lstStyle/>
          <a:p>
            <a:pPr algn="ctr">
              <a:lnSpc>
                <a:spcPct val="107000"/>
              </a:lnSpc>
            </a:pPr>
            <a:r>
              <a:rPr lang="am-ET" sz="419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በቁርባን ሰዓት በኅብረት </a:t>
            </a:r>
            <a:endPar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7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ሥሉስ ዘኢይትነገር ሀበኒ ከመ እንሣእ ለሕይወት ዘንተ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ሥጋ ወደመ ዘእንበለ </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ነኔ</a:t>
            </a:r>
          </a:p>
          <a:p>
            <a:pPr>
              <a:lnSpc>
                <a:spcPct val="107000"/>
              </a:lnSpc>
            </a:pPr>
            <a:endParaRPr lang="am-ET" sz="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የማይነገር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የምትሆን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 ሥጋና ደም ሳይፈረድብኝ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 እቀበል ዘንድ ስጠኝ፤</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05DEA7DB-390F-B07C-D3B1-3A2B17969D23}"/>
              </a:ext>
            </a:extLst>
          </p:cNvPr>
          <p:cNvSpPr txBox="1"/>
          <p:nvPr/>
        </p:nvSpPr>
        <p:spPr>
          <a:xfrm>
            <a:off x="289005" y="4346581"/>
            <a:ext cx="11541402"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Trinity ineffable, grant me to receive this Body and this Blood for life and not for condemnation.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CD82759-724F-2979-2750-F6FDAB439CB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428</a:t>
            </a:fld>
            <a:endParaRPr lang="en-US" dirty="0"/>
          </a:p>
        </p:txBody>
      </p:sp>
    </p:spTree>
    <p:extLst>
      <p:ext uri="{BB962C8B-B14F-4D97-AF65-F5344CB8AC3E}">
        <p14:creationId xmlns:p14="http://schemas.microsoft.com/office/powerpoint/2010/main" val="2792187486"/>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06D9F7-B66B-4F04-BF52-E3BD8ABE35F4}"/>
              </a:ext>
            </a:extLst>
          </p:cNvPr>
          <p:cNvSpPr/>
          <p:nvPr/>
        </p:nvSpPr>
        <p:spPr>
          <a:xfrm>
            <a:off x="289005" y="110099"/>
            <a:ext cx="11808312" cy="4538102"/>
          </a:xfrm>
          <a:prstGeom prst="rect">
            <a:avLst/>
          </a:prstGeom>
        </p:spPr>
        <p:txBody>
          <a:bodyPr wrap="square">
            <a:spAutoFit/>
          </a:bodyPr>
          <a:lstStyle/>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ሀበኒ እግበር ፍሬ ዘያሠምረከ ከመ አስተርኢ በስብሐቲከ ወእሕየው ለከ እንዘ እገብር ዘዚ</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ፈቃደ</a:t>
            </a: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በጌትነት እንድገለጽ ደስ የሚያሰኝህን ፍሬ እሠራ ዘንድ ስጠኝ፤ የአንተንም ፈቃድ እየሠራሁ እኖር ዘንድ ስጠኝ፤</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FEC98C81-57F9-4792-DB14-ACCC7EB05B1C}"/>
              </a:ext>
            </a:extLst>
          </p:cNvPr>
          <p:cNvSpPr txBox="1"/>
          <p:nvPr/>
        </p:nvSpPr>
        <p:spPr>
          <a:xfrm>
            <a:off x="289006" y="4335292"/>
            <a:ext cx="11541401"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me to bring forth fruit that shall be well pleasing unto Thee, to the end that I may appear in Thy glory and live unto Thee doing Thy will.</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7F558D73-374D-995B-5169-74942CDDD5D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429</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53344638"/>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350BA0CF-2052-240C-CCC0-9F0FCD027C5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430</a:t>
            </a:fld>
            <a:endParaRPr lang="en-US" dirty="0"/>
          </a:p>
        </p:txBody>
      </p:sp>
      <p:sp>
        <p:nvSpPr>
          <p:cNvPr id="5" name="Rectangle 4">
            <a:extLst>
              <a:ext uri="{FF2B5EF4-FFF2-40B4-BE49-F238E27FC236}">
                <a16:creationId xmlns:a16="http://schemas.microsoft.com/office/drawing/2014/main" id="{C31BCE5F-5E32-4BF2-9A06-576153C78F42}"/>
              </a:ext>
            </a:extLst>
          </p:cNvPr>
          <p:cNvSpPr/>
          <p:nvPr/>
        </p:nvSpPr>
        <p:spPr>
          <a:xfrm>
            <a:off x="289006" y="85849"/>
            <a:ext cx="11468814" cy="4505272"/>
          </a:xfrm>
          <a:prstGeom prst="rect">
            <a:avLst/>
          </a:prstGeom>
        </p:spPr>
        <p:txBody>
          <a:bodyPr wrap="square">
            <a:spAutoFit/>
          </a:bodyPr>
          <a:lstStyle/>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በተአምኖ እጼውዐከ 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ወእጼውዕ መንግ</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ይትቀደስ እግዚኦ ስምከ በላዕሌነ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ኃያል አንተ እኩት ወስ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ወለከ ስብሐት ለዓለመ ዓለም።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በማመን አባት ብዬ እጠራሃለሁ፤ አቤቱ ስምህ</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በኛ ላይ ይመስገን፤ ምስጉን ክቡር የምትሆን ኃያል አንተ ነህና ለአንተ ክብር ይገባል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ለዘለዓለሙ።</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5C6DF3EB-C25A-ADC3-7A04-1493BE42E01A}"/>
              </a:ext>
            </a:extLst>
          </p:cNvPr>
          <p:cNvSpPr txBox="1"/>
          <p:nvPr/>
        </p:nvSpPr>
        <p:spPr>
          <a:xfrm>
            <a:off x="289006" y="4432705"/>
            <a:ext cx="11613989"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faith,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call upon Thee, Father, and call upon Thy Kingdom; hallowed, Lord, be Thy name upon us, for mighty art Thou, praised and glorious, and to Thee be glory, world without end.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756145535"/>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1075FA20-0F01-04DB-4AD8-24C57484915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431</a:t>
            </a:fld>
            <a:endParaRPr lang="en-US" dirty="0"/>
          </a:p>
        </p:txBody>
      </p:sp>
      <p:sp>
        <p:nvSpPr>
          <p:cNvPr id="5" name="Rectangle 4">
            <a:extLst>
              <a:ext uri="{FF2B5EF4-FFF2-40B4-BE49-F238E27FC236}">
                <a16:creationId xmlns:a16="http://schemas.microsoft.com/office/drawing/2014/main" id="{14FA6BD7-F90F-4A5A-A895-42FDC38FA563}"/>
              </a:ext>
            </a:extLst>
          </p:cNvPr>
          <p:cNvSpPr/>
          <p:nvPr/>
        </p:nvSpPr>
        <p:spPr>
          <a:xfrm>
            <a:off x="289006" y="76200"/>
            <a:ext cx="11686576" cy="4754763"/>
          </a:xfrm>
          <a:prstGeom prst="rect">
            <a:avLst/>
          </a:prstGeom>
        </p:spPr>
        <p:txBody>
          <a:bodyPr wrap="square">
            <a:spAutoFit/>
          </a:bodyPr>
          <a:lstStyle/>
          <a:p>
            <a:pPr algn="ctr">
              <a:lnSpc>
                <a:spcPct val="107000"/>
              </a:lnSpc>
            </a:pPr>
            <a:r>
              <a:rPr lang="am-ET" sz="5716" dirty="0">
                <a:solidFill>
                  <a:srgbClr val="00B0F0"/>
                </a:solidFill>
                <a:ea typeface="Times New Roman" panose="02020603050405020304" pitchFamily="18" charset="0"/>
                <a:cs typeface="Nyala" panose="02000504070300020003" pitchFamily="2" charset="0"/>
              </a:rPr>
              <a:t> </a:t>
            </a:r>
            <a:r>
              <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በቁርባን ሰዓት በኅብረት የሚደጋገም</a:t>
            </a:r>
            <a:endPar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endParaRPr lang="en-US" sz="1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ኃያል አንተ እኩት ወስ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ወለከ</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ለዓለመ ዓለም</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 አንተ ነህና ለአንተ ክብር ይገባል</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6" name="TextBox 5">
            <a:extLst>
              <a:ext uri="{FF2B5EF4-FFF2-40B4-BE49-F238E27FC236}">
                <a16:creationId xmlns:a16="http://schemas.microsoft.com/office/drawing/2014/main" id="{62C490E5-334D-6B88-B974-4DEF1CA64764}"/>
              </a:ext>
            </a:extLst>
          </p:cNvPr>
          <p:cNvSpPr txBox="1"/>
          <p:nvPr/>
        </p:nvSpPr>
        <p:spPr>
          <a:xfrm>
            <a:off x="289007" y="4734342"/>
            <a:ext cx="11686575" cy="2123658"/>
          </a:xfrm>
          <a:prstGeom prst="rect">
            <a:avLst/>
          </a:prstGeom>
          <a:noFill/>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Mighty art Thou, praised and glorious, and to Thee be Glory,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15807174"/>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20992" y="1"/>
            <a:ext cx="60195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090" y="332510"/>
            <a:ext cx="5527965" cy="6179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6040583" y="-6927"/>
            <a:ext cx="615141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680" y="471055"/>
            <a:ext cx="5659793" cy="6040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42586188"/>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DCB934D2-817E-59B6-69DB-3DA8B06EEB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433</a:t>
            </a:fld>
            <a:endParaRPr lang="en-US" dirty="0"/>
          </a:p>
        </p:txBody>
      </p:sp>
      <p:sp>
        <p:nvSpPr>
          <p:cNvPr id="5" name="Rectangle 4">
            <a:extLst>
              <a:ext uri="{FF2B5EF4-FFF2-40B4-BE49-F238E27FC236}">
                <a16:creationId xmlns:a16="http://schemas.microsoft.com/office/drawing/2014/main" id="{E91D6A69-1444-4DEA-874B-50E647939754}"/>
              </a:ext>
            </a:extLst>
          </p:cNvPr>
          <p:cNvSpPr/>
          <p:nvPr/>
        </p:nvSpPr>
        <p:spPr>
          <a:xfrm>
            <a:off x="150126" y="128372"/>
            <a:ext cx="11846256" cy="4702954"/>
          </a:xfrm>
          <a:prstGeom prst="rect">
            <a:avLst/>
          </a:prstGeom>
        </p:spPr>
        <p:txBody>
          <a:bodyPr wrap="square">
            <a:spAutoFit/>
          </a:bodyPr>
          <a:lstStyle/>
          <a:p>
            <a:pPr>
              <a:lnSpc>
                <a:spcPct val="107000"/>
              </a:lnSpc>
            </a:pP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32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ቶ ለእግዚአብሔር ቅድሳቶ ነሢአነ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ለሕይወተ</a:t>
            </a:r>
            <a:r>
              <a:rPr lang="en-AE"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ነፍስ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ይኩነነ</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ፈውሰ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ዘተመጦነ ንስእል ወንትመ</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እንዘ</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ንሴብሖ</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p>
          <a:p>
            <a:pPr>
              <a:lnSpc>
                <a:spcPct val="107000"/>
              </a:lnSpc>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ሥጋውን ደሙን ተቀ</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ብለ</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እግዚአብሔርን እናመሰግነዋለን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ለነፍሳችን አነዋወር መድኃኒት ይሆነን ዘንድ የተቀበልን እኛ አምላካችንን እግዚአብሔርን እያመሰገንን እንለምናለን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አደራም እንላለን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9CE6274C-B55A-B5C5-86A7-1104703E8E7D}"/>
              </a:ext>
            </a:extLst>
          </p:cNvPr>
          <p:cNvSpPr txBox="1"/>
          <p:nvPr/>
        </p:nvSpPr>
        <p:spPr>
          <a:xfrm>
            <a:off x="150126" y="4632843"/>
            <a:ext cx="11541402" cy="2062103"/>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thank God for that we have partaken of His Holy things; we pray and trust that which we have received may be healing for the life of the soul while we glorify the Lord our God.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39920522"/>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2DCA4-B938-4937-9EAA-15C4859D0495}"/>
              </a:ext>
            </a:extLst>
          </p:cNvPr>
          <p:cNvSpPr/>
          <p:nvPr/>
        </p:nvSpPr>
        <p:spPr>
          <a:xfrm>
            <a:off x="289005" y="23153"/>
            <a:ext cx="11541402" cy="5032083"/>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 ለዓለም ወለዓለመ ዓለም።</a:t>
            </a: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ለዘላለሙ።</a:t>
            </a:r>
          </a:p>
        </p:txBody>
      </p:sp>
      <p:sp>
        <p:nvSpPr>
          <p:cNvPr id="3" name="TextBox 2">
            <a:extLst>
              <a:ext uri="{FF2B5EF4-FFF2-40B4-BE49-F238E27FC236}">
                <a16:creationId xmlns:a16="http://schemas.microsoft.com/office/drawing/2014/main" id="{30183F8E-6136-8690-B049-17F933941132}"/>
              </a:ext>
            </a:extLst>
          </p:cNvPr>
          <p:cNvSpPr txBox="1"/>
          <p:nvPr/>
        </p:nvSpPr>
        <p:spPr>
          <a:xfrm>
            <a:off x="289005" y="4734342"/>
            <a:ext cx="11735724"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434</a:t>
            </a:fld>
            <a:endParaRPr lang="en-US" dirty="0"/>
          </a:p>
        </p:txBody>
      </p:sp>
    </p:spTree>
    <p:extLst>
      <p:ext uri="{BB962C8B-B14F-4D97-AF65-F5344CB8AC3E}">
        <p14:creationId xmlns:p14="http://schemas.microsoft.com/office/powerpoint/2010/main" val="1548278177"/>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E93669-32FA-3024-7662-512B2575BA71}"/>
              </a:ext>
            </a:extLst>
          </p:cNvPr>
          <p:cNvSpPr/>
          <p:nvPr/>
        </p:nvSpPr>
        <p:spPr>
          <a:xfrm>
            <a:off x="361593" y="93219"/>
            <a:ext cx="11541402" cy="4102213"/>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en-US" sz="1143"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 እግዚኦ ውስተ መንሱት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2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አታገባን።</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80F35400-CDF3-AB98-2692-54A71A19844A}"/>
              </a:ext>
            </a:extLst>
          </p:cNvPr>
          <p:cNvSpPr txBox="1"/>
          <p:nvPr/>
        </p:nvSpPr>
        <p:spPr>
          <a:xfrm>
            <a:off x="361593" y="4226878"/>
            <a:ext cx="1131552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435</a:t>
            </a:fld>
            <a:endParaRPr lang="en-US" dirty="0"/>
          </a:p>
        </p:txBody>
      </p:sp>
    </p:spTree>
    <p:extLst>
      <p:ext uri="{BB962C8B-B14F-4D97-AF65-F5344CB8AC3E}">
        <p14:creationId xmlns:p14="http://schemas.microsoft.com/office/powerpoint/2010/main" val="3481599952"/>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E44B9-6104-9739-B9F1-EF309F132390}"/>
              </a:ext>
            </a:extLst>
          </p:cNvPr>
          <p:cNvSpPr txBox="1"/>
          <p:nvPr/>
        </p:nvSpPr>
        <p:spPr>
          <a:xfrm>
            <a:off x="289006" y="5024280"/>
            <a:ext cx="11613989" cy="1446550"/>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received of the holy Body and the precious Blood of Christ.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Rectangle 1">
            <a:extLst>
              <a:ext uri="{FF2B5EF4-FFF2-40B4-BE49-F238E27FC236}">
                <a16:creationId xmlns:a16="http://schemas.microsoft.com/office/drawing/2014/main" id="{481FDCF1-8554-42DF-9EB7-14524A1162A3}"/>
              </a:ext>
            </a:extLst>
          </p:cNvPr>
          <p:cNvSpPr/>
          <p:nvPr/>
        </p:nvSpPr>
        <p:spPr>
          <a:xfrm>
            <a:off x="289005" y="309781"/>
            <a:ext cx="11808312" cy="4675447"/>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a:lnSpc>
                <a:spcPct val="107000"/>
              </a:lnSpc>
            </a:pPr>
            <a:endParaRPr lang="en-US" sz="152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ተመጦነ እምሥጋሁ ቅዱስ ወእምደሙ ክቡር ለክርስቶስ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9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ከክርስቶስ ከቅዱስ ሥጋውና ከክቡር</a:t>
            </a:r>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ደሙ ተቀበልን።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D63C017C-252F-3FA2-26A2-D4AB2B1D6D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436</a:t>
            </a:fld>
            <a:endParaRPr lang="en-US" dirty="0"/>
          </a:p>
        </p:txBody>
      </p:sp>
    </p:spTree>
    <p:extLst>
      <p:ext uri="{BB962C8B-B14F-4D97-AF65-F5344CB8AC3E}">
        <p14:creationId xmlns:p14="http://schemas.microsoft.com/office/powerpoint/2010/main" val="1044350861"/>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2DCA4-B938-4937-9EAA-15C4859D0495}"/>
              </a:ext>
            </a:extLst>
          </p:cNvPr>
          <p:cNvSpPr/>
          <p:nvPr/>
        </p:nvSpPr>
        <p:spPr>
          <a:xfrm>
            <a:off x="289005" y="23153"/>
            <a:ext cx="11541402" cy="5126275"/>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 ወለዓለመ ዓለም።</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ለዘላለሙ</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a16="http://schemas.microsoft.com/office/drawing/2014/main" id="{30183F8E-6136-8690-B049-17F933941132}"/>
              </a:ext>
            </a:extLst>
          </p:cNvPr>
          <p:cNvSpPr txBox="1"/>
          <p:nvPr/>
        </p:nvSpPr>
        <p:spPr>
          <a:xfrm>
            <a:off x="289005" y="4747831"/>
            <a:ext cx="11735724"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437</a:t>
            </a:fld>
            <a:endParaRPr lang="en-US" dirty="0"/>
          </a:p>
        </p:txBody>
      </p:sp>
    </p:spTree>
    <p:extLst>
      <p:ext uri="{BB962C8B-B14F-4D97-AF65-F5344CB8AC3E}">
        <p14:creationId xmlns:p14="http://schemas.microsoft.com/office/powerpoint/2010/main" val="2974719376"/>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E93669-32FA-3024-7662-512B2575BA71}"/>
              </a:ext>
            </a:extLst>
          </p:cNvPr>
          <p:cNvSpPr/>
          <p:nvPr/>
        </p:nvSpPr>
        <p:spPr>
          <a:xfrm>
            <a:off x="216419" y="119432"/>
            <a:ext cx="11698077" cy="4141390"/>
          </a:xfrm>
          <a:prstGeom prst="rect">
            <a:avLst/>
          </a:prstGeom>
        </p:spPr>
        <p:txBody>
          <a:bodyPr wrap="square">
            <a:spAutoFit/>
          </a:bodyPr>
          <a:lstStyle/>
          <a:p>
            <a:pPr>
              <a:lnSpc>
                <a:spcPct val="107000"/>
              </a:lnSpc>
            </a:pP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2667"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ውስተ መንሱት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አታገባን።</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80F35400-CDF3-AB98-2692-54A71A19844A}"/>
              </a:ext>
            </a:extLst>
          </p:cNvPr>
          <p:cNvSpPr txBox="1"/>
          <p:nvPr/>
        </p:nvSpPr>
        <p:spPr>
          <a:xfrm>
            <a:off x="216418" y="4260822"/>
            <a:ext cx="11329587"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438</a:t>
            </a:fld>
            <a:endParaRPr lang="en-US" dirty="0"/>
          </a:p>
        </p:txBody>
      </p:sp>
    </p:spTree>
    <p:extLst>
      <p:ext uri="{BB962C8B-B14F-4D97-AF65-F5344CB8AC3E}">
        <p14:creationId xmlns:p14="http://schemas.microsoft.com/office/powerpoint/2010/main" val="2650865763"/>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65494D-27A6-4A43-B4E9-CA100B5FA2CF}"/>
              </a:ext>
            </a:extLst>
          </p:cNvPr>
          <p:cNvSpPr/>
          <p:nvPr/>
        </p:nvSpPr>
        <p:spPr>
          <a:xfrm>
            <a:off x="289005" y="0"/>
            <a:ext cx="11541402" cy="4267707"/>
          </a:xfrm>
          <a:prstGeom prst="rect">
            <a:avLst/>
          </a:prstGeom>
        </p:spPr>
        <p:txBody>
          <a:bodyPr wrap="square">
            <a:spAutoFit/>
          </a:bodyPr>
          <a:lstStyle/>
          <a:p>
            <a:pPr>
              <a:lnSpc>
                <a:spcPct val="107000"/>
              </a:lnSpc>
            </a:pPr>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4572"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a:lnSpc>
                <a:spcPct val="107000"/>
              </a:lnSpc>
            </a:pPr>
            <a:endParaRPr lang="en-US" sz="286"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ወናእኵቶ ይደልወነ ከመ ንሳተፍ</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ጢረ ክብርተ ወቅድስተ</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endParaRPr lang="en-AE" sz="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8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ቅድስት የምትሆን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ምሥጢርን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እንሳተፍ ዘንድ ስለ</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ረዳ</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ልናመሰግነው</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9B3F9949-ED44-8E85-7D2B-3046AB1BD22A}"/>
              </a:ext>
            </a:extLst>
          </p:cNvPr>
          <p:cNvSpPr txBox="1"/>
          <p:nvPr/>
        </p:nvSpPr>
        <p:spPr>
          <a:xfrm>
            <a:off x="191844" y="4261956"/>
            <a:ext cx="11735724" cy="2203104"/>
          </a:xfrm>
          <a:prstGeom prst="rect">
            <a:avLst/>
          </a:prstGeom>
          <a:noFill/>
        </p:spPr>
        <p:txBody>
          <a:bodyPr wrap="square">
            <a:spAutoFit/>
          </a:bodyPr>
          <a:lstStyle/>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let us give thanks unto Him that makes us meet to communicate in the precious and holy mystery.</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9398837D-2D82-08B4-E910-F2882F31435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439</a:t>
            </a:fld>
            <a:endParaRPr lang="en-US" dirty="0"/>
          </a:p>
        </p:txBody>
      </p:sp>
    </p:spTree>
    <p:extLst>
      <p:ext uri="{BB962C8B-B14F-4D97-AF65-F5344CB8AC3E}">
        <p14:creationId xmlns:p14="http://schemas.microsoft.com/office/powerpoint/2010/main" val="1165218948"/>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2DCA4-B938-4937-9EAA-15C4859D0495}"/>
              </a:ext>
            </a:extLst>
          </p:cNvPr>
          <p:cNvSpPr/>
          <p:nvPr/>
        </p:nvSpPr>
        <p:spPr>
          <a:xfrm>
            <a:off x="289005" y="23153"/>
            <a:ext cx="11541402" cy="4834529"/>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 ለዓለም ወለዓለመ ዓለም።</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 ለዘላለሙ።</a:t>
            </a:r>
          </a:p>
        </p:txBody>
      </p:sp>
      <p:sp>
        <p:nvSpPr>
          <p:cNvPr id="3" name="TextBox 2">
            <a:extLst>
              <a:ext uri="{FF2B5EF4-FFF2-40B4-BE49-F238E27FC236}">
                <a16:creationId xmlns:a16="http://schemas.microsoft.com/office/drawing/2014/main" id="{30183F8E-6136-8690-B049-17F933941132}"/>
              </a:ext>
            </a:extLst>
          </p:cNvPr>
          <p:cNvSpPr txBox="1"/>
          <p:nvPr/>
        </p:nvSpPr>
        <p:spPr>
          <a:xfrm>
            <a:off x="337196" y="4592141"/>
            <a:ext cx="11735724"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440</a:t>
            </a:fld>
            <a:endParaRPr lang="en-US" dirty="0"/>
          </a:p>
        </p:txBody>
      </p:sp>
    </p:spTree>
    <p:extLst>
      <p:ext uri="{BB962C8B-B14F-4D97-AF65-F5344CB8AC3E}">
        <p14:creationId xmlns:p14="http://schemas.microsoft.com/office/powerpoint/2010/main" val="1609108673"/>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E93669-32FA-3024-7662-512B2575BA71}"/>
              </a:ext>
            </a:extLst>
          </p:cNvPr>
          <p:cNvSpPr/>
          <p:nvPr/>
        </p:nvSpPr>
        <p:spPr>
          <a:xfrm>
            <a:off x="361593" y="93219"/>
            <a:ext cx="11541402" cy="4513864"/>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en-US" sz="1143"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 እግዚኦ ውስተ መንሱት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3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ሆይ</a:t>
            </a:r>
            <a:r>
              <a:rPr lang="am-ET" sz="5400" b="1" dirty="0">
                <a:solidFill>
                  <a:srgbClr val="00FF00"/>
                </a:solidFill>
                <a:latin typeface="Ebrima"/>
                <a:ea typeface="Ebrima"/>
                <a:cs typeface="Ebrima"/>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አታገባን።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80F35400-CDF3-AB98-2692-54A71A19844A}"/>
              </a:ext>
            </a:extLst>
          </p:cNvPr>
          <p:cNvSpPr txBox="1"/>
          <p:nvPr/>
        </p:nvSpPr>
        <p:spPr>
          <a:xfrm>
            <a:off x="474533" y="4549676"/>
            <a:ext cx="1131552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441</a:t>
            </a:fld>
            <a:endParaRPr lang="en-US" dirty="0"/>
          </a:p>
        </p:txBody>
      </p:sp>
    </p:spTree>
    <p:extLst>
      <p:ext uri="{BB962C8B-B14F-4D97-AF65-F5344CB8AC3E}">
        <p14:creationId xmlns:p14="http://schemas.microsoft.com/office/powerpoint/2010/main" val="1777554344"/>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600" y="152400"/>
            <a:ext cx="8686800" cy="923330"/>
          </a:xfrm>
          <a:prstGeom prst="rect">
            <a:avLst/>
          </a:prstGeom>
        </p:spPr>
        <p:txBody>
          <a:bodyPr wrap="square">
            <a:spAutoFit/>
          </a:bodyPr>
          <a:lstStyle/>
          <a:p>
            <a:endParaRPr lang="am-ET" sz="5400" b="1" i="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C2EEF76-5382-12EA-EFD5-15852D1B07A3}"/>
              </a:ext>
            </a:extLst>
          </p:cNvPr>
          <p:cNvSpPr txBox="1"/>
          <p:nvPr/>
        </p:nvSpPr>
        <p:spPr>
          <a:xfrm>
            <a:off x="152401" y="222740"/>
            <a:ext cx="11901054" cy="3834896"/>
          </a:xfrm>
          <a:prstGeom prst="rect">
            <a:avLst/>
          </a:prstGeom>
          <a:noFill/>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ኀዳፌ ነፍስ/</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Pilot of the Soul</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እናንተ የክርስቲያን ወገ</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ኖች</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ሆይ</a:t>
            </a:r>
            <a:r>
              <a:rPr lang="am-ET" sz="4000" b="1" dirty="0">
                <a:latin typeface="Ebrima"/>
                <a:ea typeface="Ebrima"/>
                <a:cs typeface="Ebrima"/>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በዚች ቀን እንደተሰበሰባችሁ እንደዚሁ ክብርት በምትሆን በደብረ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ዮንና በሰማይ ባለች ነፃ በምታወጣ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የሩሳሌም ይሰብስባችሁ፤</a:t>
            </a:r>
          </a:p>
        </p:txBody>
      </p:sp>
      <p:sp>
        <p:nvSpPr>
          <p:cNvPr id="3" name="TextBox 2">
            <a:extLst>
              <a:ext uri="{FF2B5EF4-FFF2-40B4-BE49-F238E27FC236}">
                <a16:creationId xmlns:a16="http://schemas.microsoft.com/office/drawing/2014/main" id="{8885A080-45A9-813A-4464-15E01BEF93BD}"/>
              </a:ext>
            </a:extLst>
          </p:cNvPr>
          <p:cNvSpPr txBox="1"/>
          <p:nvPr/>
        </p:nvSpPr>
        <p:spPr>
          <a:xfrm>
            <a:off x="0" y="3848439"/>
            <a:ext cx="11901054" cy="3170099"/>
          </a:xfrm>
          <a:prstGeom prst="rect">
            <a:avLst/>
          </a:prstGeom>
          <a:noFill/>
        </p:spPr>
        <p:txBody>
          <a:bodyPr wrap="square">
            <a:spAutoFit/>
          </a:bodyPr>
          <a:lstStyle/>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you, Christian people, as you have gathered together on this day, so also may He gather you on the holy mount of Sion and in the free Jerusalem in heaven. </a:t>
            </a:r>
          </a:p>
        </p:txBody>
      </p:sp>
      <p:sp>
        <p:nvSpPr>
          <p:cNvPr id="5" name="Slide Number Placeholder 1">
            <a:extLst>
              <a:ext uri="{FF2B5EF4-FFF2-40B4-BE49-F238E27FC236}">
                <a16:creationId xmlns:a16="http://schemas.microsoft.com/office/drawing/2014/main" id="{04BBE0AD-D659-8DAA-2144-201AE9980BB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442</a:t>
            </a:fld>
            <a:endParaRPr lang="en-US" dirty="0"/>
          </a:p>
        </p:txBody>
      </p:sp>
    </p:spTree>
    <p:extLst>
      <p:ext uri="{BB962C8B-B14F-4D97-AF65-F5344CB8AC3E}">
        <p14:creationId xmlns:p14="http://schemas.microsoft.com/office/powerpoint/2010/main" val="3989797326"/>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600" y="152400"/>
            <a:ext cx="8686800" cy="923330"/>
          </a:xfrm>
          <a:prstGeom prst="rect">
            <a:avLst/>
          </a:prstGeom>
        </p:spPr>
        <p:txBody>
          <a:bodyPr wrap="square">
            <a:spAutoFit/>
          </a:bodyPr>
          <a:lstStyle/>
          <a:p>
            <a:endParaRPr lang="am-ET" sz="5400" b="1" i="1" dirty="0">
              <a:solidFill>
                <a:srgbClr val="00B0F0"/>
              </a:solidFill>
              <a:latin typeface="Arial" panose="020B0604020202020204" pitchFamily="34" charset="0"/>
            </a:endParaRPr>
          </a:p>
        </p:txBody>
      </p:sp>
      <p:sp>
        <p:nvSpPr>
          <p:cNvPr id="4" name="TextBox 3">
            <a:extLst>
              <a:ext uri="{FF2B5EF4-FFF2-40B4-BE49-F238E27FC236}">
                <a16:creationId xmlns:a16="http://schemas.microsoft.com/office/drawing/2014/main" id="{BC2EEF76-5382-12EA-EFD5-15852D1B07A3}"/>
              </a:ext>
            </a:extLst>
          </p:cNvPr>
          <p:cNvSpPr txBox="1"/>
          <p:nvPr/>
        </p:nvSpPr>
        <p:spPr>
          <a:xfrm>
            <a:off x="96983" y="98455"/>
            <a:ext cx="11914908" cy="2554545"/>
          </a:xfrm>
          <a:prstGeom prst="rect">
            <a:avLst/>
          </a:prstGeom>
          <a:noFill/>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ይህንንም የማርያም የምስጋናዋን ቃል እንደ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ሰማችሁ የሕፃናትን የምስጋና ቃል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ይልቁንም ከጣዕሙ ብዛት የተነሳ አጥንትን የሚያለመልም የመላ</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ክትን ምስጋና እንደዚሁ ያሰማችሁ፤</a:t>
            </a:r>
          </a:p>
        </p:txBody>
      </p:sp>
      <p:sp>
        <p:nvSpPr>
          <p:cNvPr id="3" name="TextBox 2">
            <a:extLst>
              <a:ext uri="{FF2B5EF4-FFF2-40B4-BE49-F238E27FC236}">
                <a16:creationId xmlns:a16="http://schemas.microsoft.com/office/drawing/2014/main" id="{8885A080-45A9-813A-4464-15E01BEF93BD}"/>
              </a:ext>
            </a:extLst>
          </p:cNvPr>
          <p:cNvSpPr txBox="1"/>
          <p:nvPr/>
        </p:nvSpPr>
        <p:spPr>
          <a:xfrm>
            <a:off x="0" y="2693180"/>
            <a:ext cx="11914908" cy="3785652"/>
          </a:xfrm>
          <a:prstGeom prst="rect">
            <a:avLst/>
          </a:prstGeom>
          <a:noFill/>
        </p:spPr>
        <p:txBody>
          <a:bodyPr wrap="square">
            <a:spAutoFit/>
          </a:bodyPr>
          <a:lstStyle/>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as you have heard this voice of Mary’s praise, likewise may He make you worthy to hear the word of the infant’s harps and the angels’ song which softens even the very bones because of the multitude of its melodies</a:t>
            </a:r>
          </a:p>
        </p:txBody>
      </p:sp>
      <p:sp>
        <p:nvSpPr>
          <p:cNvPr id="5" name="Slide Number Placeholder 1">
            <a:extLst>
              <a:ext uri="{FF2B5EF4-FFF2-40B4-BE49-F238E27FC236}">
                <a16:creationId xmlns:a16="http://schemas.microsoft.com/office/drawing/2014/main" id="{04BBE0AD-D659-8DAA-2144-201AE9980BB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443</a:t>
            </a:fld>
            <a:endParaRPr lang="en-US" dirty="0"/>
          </a:p>
        </p:txBody>
      </p:sp>
    </p:spTree>
    <p:extLst>
      <p:ext uri="{BB962C8B-B14F-4D97-AF65-F5344CB8AC3E}">
        <p14:creationId xmlns:p14="http://schemas.microsoft.com/office/powerpoint/2010/main" val="2431860881"/>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77514"/>
            <a:ext cx="11859489" cy="3416320"/>
          </a:xfrm>
          <a:prstGeom prst="rect">
            <a:avLst/>
          </a:prstGeom>
        </p:spPr>
        <p:txBody>
          <a:bodyPr wrap="square">
            <a:spAutoFit/>
          </a:bodyPr>
          <a:lstStyle/>
          <a:p>
            <a:endParaRPr lang="en-AE" sz="1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የእሳት ነበልባል ድንኳኖች ወደ ተተከሉበት የካህናት አለቃ ወዳለበት ያግባችሁ</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የተሳለ የፊቱ መልክ ከዚያ አለ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ንጹሕ አክሊልና ብሩህ ልብስ ከዚያ አለ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እርሱም ከላይ የተገኘ ነው እንጂ የሰው እጅ ያልተጠበበበት ነው፤</a:t>
            </a:r>
          </a:p>
        </p:txBody>
      </p:sp>
      <p:sp>
        <p:nvSpPr>
          <p:cNvPr id="3" name="TextBox 2">
            <a:extLst>
              <a:ext uri="{FF2B5EF4-FFF2-40B4-BE49-F238E27FC236}">
                <a16:creationId xmlns:a16="http://schemas.microsoft.com/office/drawing/2014/main" id="{CF388860-834F-9CDB-5A58-9CAC8CF73A0E}"/>
              </a:ext>
            </a:extLst>
          </p:cNvPr>
          <p:cNvSpPr txBox="1"/>
          <p:nvPr/>
        </p:nvSpPr>
        <p:spPr>
          <a:xfrm>
            <a:off x="166255" y="3357629"/>
            <a:ext cx="11720944" cy="3970318"/>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He lead you where there were stretched out the tabernacles of the flaming fire where in the High Priest is, and wherein are the pictured appearance of his face, the pure crown and the bright dress which the hand of man did not make, but it was woven above.</a:t>
            </a:r>
          </a:p>
        </p:txBody>
      </p:sp>
      <p:sp>
        <p:nvSpPr>
          <p:cNvPr id="4" name="Slide Number Placeholder 1">
            <a:extLst>
              <a:ext uri="{FF2B5EF4-FFF2-40B4-BE49-F238E27FC236}">
                <a16:creationId xmlns:a16="http://schemas.microsoft.com/office/drawing/2014/main" id="{C0B2B889-BC26-B74B-23A5-7D5226E19C8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444</a:t>
            </a:fld>
            <a:endParaRPr lang="en-US" dirty="0"/>
          </a:p>
        </p:txBody>
      </p:sp>
    </p:spTree>
    <p:extLst>
      <p:ext uri="{BB962C8B-B14F-4D97-AF65-F5344CB8AC3E}">
        <p14:creationId xmlns:p14="http://schemas.microsoft.com/office/powerpoint/2010/main" val="2445348020"/>
      </p:ext>
    </p:extLst>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3" y="83125"/>
            <a:ext cx="12025747" cy="2862322"/>
          </a:xfrm>
          <a:prstGeom prst="rect">
            <a:avLst/>
          </a:prstGeom>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የቅዱሳን 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 ማኀበር ወዳለበት ያግባችሁ</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ያስተማሩ የሐዋርያትም ማኀበር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ድል የነሱ የሰማዕታት ማኀበር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ብሩካን የሚሆኑ የጻድቃንም ማኀበር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የተሾሙ የካህናት ማኀበር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ትጉሃን የሚሆኑ የመላ</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ክት ማኀበር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ጹ</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ማን ደናግልና የመነኮሳት ማኀበር ወዳለበት ያግባችሁ።</a:t>
            </a:r>
          </a:p>
        </p:txBody>
      </p:sp>
      <p:sp>
        <p:nvSpPr>
          <p:cNvPr id="3" name="TextBox 2">
            <a:extLst>
              <a:ext uri="{FF2B5EF4-FFF2-40B4-BE49-F238E27FC236}">
                <a16:creationId xmlns:a16="http://schemas.microsoft.com/office/drawing/2014/main" id="{5EEDA8A8-2486-DD17-620B-430828EC8266}"/>
              </a:ext>
            </a:extLst>
          </p:cNvPr>
          <p:cNvSpPr txBox="1"/>
          <p:nvPr/>
        </p:nvSpPr>
        <p:spPr>
          <a:xfrm>
            <a:off x="152396" y="2945447"/>
            <a:ext cx="12039604" cy="4031873"/>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He lead you to where are the congregation of the holy prophets, the congregation of the preaching apostles, the congregation of the victorious martyrs,  the congregation of the blessed righteous the congregation of the ordained priests, the congregation of the watchful angels, and the congregation of the virgins and perfect monks,  </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39B67B5E-FDB6-70AD-9958-47C2888064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445</a:t>
            </a:fld>
            <a:endParaRPr lang="en-US" dirty="0"/>
          </a:p>
        </p:txBody>
      </p:sp>
    </p:spTree>
    <p:extLst>
      <p:ext uri="{BB962C8B-B14F-4D97-AF65-F5344CB8AC3E}">
        <p14:creationId xmlns:p14="http://schemas.microsoft.com/office/powerpoint/2010/main" val="2302829386"/>
      </p:ext>
    </p:extLst>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982" y="41561"/>
            <a:ext cx="11942618"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ከሁሉ በላይ ከሆነች ከአንዲት ቅድስት ቤተ ክርስቲያን 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ጹ</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 አንድነቷ ሁሉ ጋራ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ነርሱም ጋራ ታቦት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ዘዶር ወዳለችበት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ይህችውም እመቤታችን ማርያም ናት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እንግዲህ ሞትን የምታለብስና ወደ ሲኦል የምታወርድ ትዕቢት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መታጀርንም ጌጥ አናድርግ፤</a:t>
            </a:r>
          </a:p>
        </p:txBody>
      </p:sp>
      <p:sp>
        <p:nvSpPr>
          <p:cNvPr id="3" name="TextBox 2">
            <a:extLst>
              <a:ext uri="{FF2B5EF4-FFF2-40B4-BE49-F238E27FC236}">
                <a16:creationId xmlns:a16="http://schemas.microsoft.com/office/drawing/2014/main" id="{5EEDA8A8-2486-DD17-620B-430828EC8266}"/>
              </a:ext>
            </a:extLst>
          </p:cNvPr>
          <p:cNvSpPr txBox="1"/>
          <p:nvPr/>
        </p:nvSpPr>
        <p:spPr>
          <a:xfrm>
            <a:off x="235527" y="3691934"/>
            <a:ext cx="11804073" cy="3046988"/>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all the perfect congregation of the One Holy Universal Church, and with them where there is the Ark of the wilderness, that is our Lady Mary. Let us not henceforth be decked with haughtiness or pride which clothe with death and lead down to hades.</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39B67B5E-FDB6-70AD-9958-47C2888064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446</a:t>
            </a:fld>
            <a:endParaRPr lang="en-US" dirty="0"/>
          </a:p>
        </p:txBody>
      </p:sp>
    </p:spTree>
    <p:extLst>
      <p:ext uri="{BB962C8B-B14F-4D97-AF65-F5344CB8AC3E}">
        <p14:creationId xmlns:p14="http://schemas.microsoft.com/office/powerpoint/2010/main" val="1310074179"/>
      </p:ext>
    </p:extLst>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90047"/>
            <a:ext cx="11831782" cy="3785652"/>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የሥጋ ንጽሕና ብቻ ያይደለ ትሕትናን ከንጽሕና ጋራ ገንዘብ እናድርግ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መንፈስን ንጹሕ በማድረግ 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 እግዚአብሔርን አይተውታልና</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ፊት ለፊትም ተያይተዋልና</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5EEDA8A8-2486-DD17-620B-430828EC8266}"/>
              </a:ext>
            </a:extLst>
          </p:cNvPr>
          <p:cNvSpPr txBox="1"/>
          <p:nvPr/>
        </p:nvSpPr>
        <p:spPr>
          <a:xfrm>
            <a:off x="249381" y="3567073"/>
            <a:ext cx="11720945" cy="3477875"/>
          </a:xfrm>
          <a:prstGeom prst="rect">
            <a:avLst/>
          </a:prstGeom>
          <a:noFill/>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hence forth have humility with purity, not only purity of the flesh because the prophets saw the Lord through purity of the spirit, seeing Him face to face.</a:t>
            </a:r>
          </a:p>
        </p:txBody>
      </p:sp>
      <p:sp>
        <p:nvSpPr>
          <p:cNvPr id="4" name="Slide Number Placeholder 1">
            <a:extLst>
              <a:ext uri="{FF2B5EF4-FFF2-40B4-BE49-F238E27FC236}">
                <a16:creationId xmlns:a16="http://schemas.microsoft.com/office/drawing/2014/main" id="{39B67B5E-FDB6-70AD-9958-47C2888064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447</a:t>
            </a:fld>
            <a:endParaRPr lang="en-US" dirty="0"/>
          </a:p>
        </p:txBody>
      </p:sp>
    </p:spTree>
    <p:extLst>
      <p:ext uri="{BB962C8B-B14F-4D97-AF65-F5344CB8AC3E}">
        <p14:creationId xmlns:p14="http://schemas.microsoft.com/office/powerpoint/2010/main" val="1267885485"/>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17756"/>
            <a:ext cx="11873345" cy="2800767"/>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እንደ</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 ፍቅርን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የዋሃትንም ገንዘብ </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ናድርግ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ጌታቸውን ወ</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ደውታልና</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የዓመፃ ማሠሪያን ሁሉ ያ</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ሩ</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ይፈቱም ዘንድ እንደርሱ ያለውን ሥልጣን የሰጣቸው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5EEDA8A8-2486-DD17-620B-430828EC8266}"/>
              </a:ext>
            </a:extLst>
          </p:cNvPr>
          <p:cNvSpPr txBox="1"/>
          <p:nvPr/>
        </p:nvSpPr>
        <p:spPr>
          <a:xfrm>
            <a:off x="76199" y="2956718"/>
            <a:ext cx="12025745" cy="3477875"/>
          </a:xfrm>
          <a:prstGeom prst="rect">
            <a:avLst/>
          </a:prstGeom>
          <a:noFill/>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henceforth have love and meekness like the apostles, because they loved their Lord who granted them authority like His own to bind and loose the bonds of wickedness.</a:t>
            </a:r>
          </a:p>
        </p:txBody>
      </p:sp>
      <p:sp>
        <p:nvSpPr>
          <p:cNvPr id="4" name="Slide Number Placeholder 1">
            <a:extLst>
              <a:ext uri="{FF2B5EF4-FFF2-40B4-BE49-F238E27FC236}">
                <a16:creationId xmlns:a16="http://schemas.microsoft.com/office/drawing/2014/main" id="{39B67B5E-FDB6-70AD-9958-47C2888064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448</a:t>
            </a:fld>
            <a:endParaRPr lang="en-US" dirty="0"/>
          </a:p>
        </p:txBody>
      </p:sp>
    </p:spTree>
    <p:extLst>
      <p:ext uri="{BB962C8B-B14F-4D97-AF65-F5344CB8AC3E}">
        <p14:creationId xmlns:p14="http://schemas.microsoft.com/office/powerpoint/2010/main" val="4133594554"/>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109" y="102197"/>
            <a:ext cx="11859491"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እንደ ማርያም አርምሞንና ትዕግሥትን ገንዘብ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እናድርግ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ማርያምስ የማይቀሙዋት በጎ ዕድልን መረጠች ብሎ ጌታችን አመስግኑዋታልና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ጸጋን የሰጠ አምላካችን እግዚአብሔርን እንለምነው።</a:t>
            </a:r>
          </a:p>
        </p:txBody>
      </p:sp>
      <p:sp>
        <p:nvSpPr>
          <p:cNvPr id="3" name="TextBox 2">
            <a:extLst>
              <a:ext uri="{FF2B5EF4-FFF2-40B4-BE49-F238E27FC236}">
                <a16:creationId xmlns:a16="http://schemas.microsoft.com/office/drawing/2014/main" id="{5EEDA8A8-2486-DD17-620B-430828EC8266}"/>
              </a:ext>
            </a:extLst>
          </p:cNvPr>
          <p:cNvSpPr txBox="1"/>
          <p:nvPr/>
        </p:nvSpPr>
        <p:spPr>
          <a:xfrm>
            <a:off x="180109" y="3241534"/>
            <a:ext cx="11859491" cy="3785652"/>
          </a:xfrm>
          <a:prstGeom prst="rect">
            <a:avLst/>
          </a:prstGeom>
          <a:noFill/>
        </p:spPr>
        <p:txBody>
          <a:bodyPr wrap="square">
            <a:spAutoFit/>
          </a:bodyPr>
          <a:lstStyle/>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henceforth have silence and patience like Mary because our Lord praised her saying: And Mary has chosen that good part, which shall not be taken away from her. And now let us pray the Lord our God, giver of grace.</a:t>
            </a:r>
          </a:p>
        </p:txBody>
      </p:sp>
      <p:sp>
        <p:nvSpPr>
          <p:cNvPr id="4" name="Slide Number Placeholder 1">
            <a:extLst>
              <a:ext uri="{FF2B5EF4-FFF2-40B4-BE49-F238E27FC236}">
                <a16:creationId xmlns:a16="http://schemas.microsoft.com/office/drawing/2014/main" id="{39B67B5E-FDB6-70AD-9958-47C2888064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449</a:t>
            </a:fld>
            <a:endParaRPr lang="en-US" dirty="0"/>
          </a:p>
        </p:txBody>
      </p:sp>
    </p:spTree>
    <p:extLst>
      <p:ext uri="{BB962C8B-B14F-4D97-AF65-F5344CB8AC3E}">
        <p14:creationId xmlns:p14="http://schemas.microsoft.com/office/powerpoint/2010/main" val="1720470712"/>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450</a:t>
            </a:fld>
            <a:endParaRPr lang="en-US"/>
          </a:p>
        </p:txBody>
      </p:sp>
      <p:sp>
        <p:nvSpPr>
          <p:cNvPr id="3" name="Rectangle 2"/>
          <p:cNvSpPr/>
          <p:nvPr/>
        </p:nvSpPr>
        <p:spPr>
          <a:xfrm>
            <a:off x="180109" y="244476"/>
            <a:ext cx="10018679" cy="2644506"/>
          </a:xfrm>
          <a:prstGeom prst="rect">
            <a:avLst/>
          </a:prstGeom>
        </p:spPr>
        <p:txBody>
          <a:bodyPr wrap="square">
            <a:spAutoFit/>
          </a:bodyPr>
          <a:lstStyle/>
          <a:p>
            <a:pPr>
              <a:lnSpc>
                <a:spcPct val="107000"/>
              </a:lnSpc>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a:lnSpc>
                <a:spcPct val="107000"/>
              </a:lnSpc>
              <a:defRPr/>
            </a:pPr>
            <a:endParaRPr lang="am-ET" sz="3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5400" b="1" dirty="0">
                <a:ea typeface="Times New Roman" panose="02020603050405020304" pitchFamily="18" charset="0"/>
                <a:cs typeface="Nyala" panose="02000504070300020003" pitchFamily="2" charset="0"/>
              </a:rPr>
              <a:t> </a:t>
            </a:r>
            <a:r>
              <a:rPr lang="en-US" sz="5400" b="1" dirty="0">
                <a:ea typeface="Times New Roman" panose="02020603050405020304" pitchFamily="18" charset="0"/>
                <a:cs typeface="Nyala" panose="02000504070300020003"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Pray.</a:t>
            </a:r>
            <a:endPar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E3507046-FC83-37B3-9AAC-5AF0DF92B1F2}"/>
              </a:ext>
            </a:extLst>
          </p:cNvPr>
          <p:cNvSpPr txBox="1"/>
          <p:nvPr/>
        </p:nvSpPr>
        <p:spPr>
          <a:xfrm>
            <a:off x="69275" y="2797069"/>
            <a:ext cx="12053454" cy="3912353"/>
          </a:xfrm>
          <a:prstGeom prst="rect">
            <a:avLst/>
          </a:prstGeom>
          <a:noFill/>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266700">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800" b="1" dirty="0">
                <a:latin typeface="Ebrima"/>
                <a:ea typeface="Ebrima"/>
                <a:cs typeface="Ebrima"/>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ከሚያስብ ሁሉን ከማይዘነጋ ከልጅሽ ዘንድ አሳስቢ፤</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266700">
              <a:lnSpc>
                <a:spcPct val="107000"/>
              </a:lnSpc>
            </a:pP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remind Him who remembers not forgetting any.</a:t>
            </a:r>
            <a:endPar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03334567"/>
      </p:ext>
    </p:extLst>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76200"/>
            <a:ext cx="11942619" cy="2862322"/>
          </a:xfrm>
          <a:prstGeom prst="rect">
            <a:avLst/>
          </a:prstGeom>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3600" b="1" dirty="0">
                <a:latin typeface="Ebrima"/>
                <a:ea typeface="Ebrima"/>
                <a:cs typeface="Ebrima"/>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በቤተ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ልሔም </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አንቺ የተወለደውን መውለድ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በጨርቅ የተጠቀለለውንም አድግና ላ</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 በብርድ ወራት እስትንፋስን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ያሟሟቁትንም አሳስቢ</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3600" b="1" dirty="0">
                <a:latin typeface="Ebrima"/>
                <a:ea typeface="Ebrima"/>
                <a:cs typeface="Ebrima"/>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ርጉም በሆነ በሄሮድስ ዘመን ከርሱ ጋራ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ከሀ</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ገር ወደ </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ገር ስትሸሺ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ከአ</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ንቺ ጋራ መሰደዱን አሳስቢ።</a:t>
            </a:r>
          </a:p>
        </p:txBody>
      </p:sp>
      <p:sp>
        <p:nvSpPr>
          <p:cNvPr id="3" name="TextBox 2">
            <a:extLst>
              <a:ext uri="{FF2B5EF4-FFF2-40B4-BE49-F238E27FC236}">
                <a16:creationId xmlns:a16="http://schemas.microsoft.com/office/drawing/2014/main" id="{5EEDA8A8-2486-DD17-620B-430828EC8266}"/>
              </a:ext>
            </a:extLst>
          </p:cNvPr>
          <p:cNvSpPr txBox="1"/>
          <p:nvPr/>
        </p:nvSpPr>
        <p:spPr>
          <a:xfrm>
            <a:off x="138545" y="2938522"/>
            <a:ext cx="11942619" cy="3539430"/>
          </a:xfrm>
          <a:prstGeom prst="rect">
            <a:avLst/>
          </a:prstGeom>
          <a:noFill/>
        </p:spPr>
        <p:txBody>
          <a:bodyPr wrap="square">
            <a:spAutoFit/>
          </a:bodyPr>
          <a:lstStyle/>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remind Him of His birth, delivered from you at Bethlehem, of His being wrapped in swaddling clothes and His being warmed by the breath of ass and cow on the cold days.</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remind Him of his flight with you when you fled from one country to another in the days of the cursed Herod. </a:t>
            </a:r>
          </a:p>
        </p:txBody>
      </p:sp>
      <p:sp>
        <p:nvSpPr>
          <p:cNvPr id="4" name="Slide Number Placeholder 1">
            <a:extLst>
              <a:ext uri="{FF2B5EF4-FFF2-40B4-BE49-F238E27FC236}">
                <a16:creationId xmlns:a16="http://schemas.microsoft.com/office/drawing/2014/main" id="{39B67B5E-FDB6-70AD-9958-47C2888064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451</a:t>
            </a:fld>
            <a:endParaRPr lang="en-US" dirty="0"/>
          </a:p>
        </p:txBody>
      </p:sp>
    </p:spTree>
    <p:extLst>
      <p:ext uri="{BB962C8B-B14F-4D97-AF65-F5344CB8AC3E}">
        <p14:creationId xmlns:p14="http://schemas.microsoft.com/office/powerpoint/2010/main" val="1801983796"/>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37222"/>
            <a:ext cx="11873346" cy="2554545"/>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000" b="1" dirty="0">
                <a:latin typeface="Ebrima"/>
                <a:ea typeface="Ebrima"/>
                <a:cs typeface="Ebrima"/>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ከዐይኖችሽ የፈሰሰውንና በተወደደው ልጅሽ ፊት የወረደውን መሪር ዕንባ አሳስቢ</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000" b="1" dirty="0">
                <a:latin typeface="Ebrima"/>
                <a:ea typeface="Ebrima"/>
                <a:cs typeface="Ebrima"/>
              </a:rPr>
              <a:t>!</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ረኃቡንና ጥሙን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ችግሩንና ኃዘኑን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ከርሱ ጋራ የደረሰብሽንም ጭንቅ ሁሉ አሳስቢ፤</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5EEDA8A8-2486-DD17-620B-430828EC8266}"/>
              </a:ext>
            </a:extLst>
          </p:cNvPr>
          <p:cNvSpPr txBox="1"/>
          <p:nvPr/>
        </p:nvSpPr>
        <p:spPr>
          <a:xfrm>
            <a:off x="193963" y="2652342"/>
            <a:ext cx="11762509" cy="3170099"/>
          </a:xfrm>
          <a:prstGeom prst="rect">
            <a:avLst/>
          </a:prstGeom>
          <a:noFill/>
        </p:spPr>
        <p:txBody>
          <a:bodyPr wrap="square">
            <a:spAutoFit/>
          </a:bodyPr>
          <a:lstStyle/>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remind Him of the bitter tears shed from your eyes and dropped on the face of your beloved Son.</a:t>
            </a: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sadness and all the trouble which you suffered together with Him.</a:t>
            </a:r>
          </a:p>
        </p:txBody>
      </p:sp>
      <p:sp>
        <p:nvSpPr>
          <p:cNvPr id="4" name="Slide Number Placeholder 1">
            <a:extLst>
              <a:ext uri="{FF2B5EF4-FFF2-40B4-BE49-F238E27FC236}">
                <a16:creationId xmlns:a16="http://schemas.microsoft.com/office/drawing/2014/main" id="{39B67B5E-FDB6-70AD-9958-47C2888064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452</a:t>
            </a:fld>
            <a:endParaRPr lang="en-US" dirty="0"/>
          </a:p>
        </p:txBody>
      </p:sp>
    </p:spTree>
    <p:extLst>
      <p:ext uri="{BB962C8B-B14F-4D97-AF65-F5344CB8AC3E}">
        <p14:creationId xmlns:p14="http://schemas.microsoft.com/office/powerpoint/2010/main" val="2734044746"/>
      </p:ext>
    </p:extLst>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75" y="147730"/>
            <a:ext cx="12011891" cy="3046988"/>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ጥፋትን ያይደለ ይቅርታን አሳስቢ</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መዓትን ያይደለ ምሕረትን አሳስቢ፤ ለጻድቃን ያይደለ ለኃ</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ጥ</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 አሳስቢ፣ ለንጹሐን ያይደለ ለተዳደፉት አሳስቢ፤</a:t>
            </a:r>
          </a:p>
        </p:txBody>
      </p:sp>
      <p:sp>
        <p:nvSpPr>
          <p:cNvPr id="3" name="TextBox 2">
            <a:extLst>
              <a:ext uri="{FF2B5EF4-FFF2-40B4-BE49-F238E27FC236}">
                <a16:creationId xmlns:a16="http://schemas.microsoft.com/office/drawing/2014/main" id="{5EEDA8A8-2486-DD17-620B-430828EC8266}"/>
              </a:ext>
            </a:extLst>
          </p:cNvPr>
          <p:cNvSpPr txBox="1"/>
          <p:nvPr/>
        </p:nvSpPr>
        <p:spPr>
          <a:xfrm>
            <a:off x="193964" y="2895600"/>
            <a:ext cx="11887202" cy="4154984"/>
          </a:xfrm>
          <a:prstGeom prst="rect">
            <a:avLst/>
          </a:prstGeom>
          <a:noFill/>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Remind Him of mercy and not of destruction. Remind Him of compassion and not of anger. Remind Him of the sinners and not of the righteous. Remind Him of the impure and not the pure.</a:t>
            </a:r>
          </a:p>
        </p:txBody>
      </p:sp>
      <p:sp>
        <p:nvSpPr>
          <p:cNvPr id="4" name="Slide Number Placeholder 1">
            <a:extLst>
              <a:ext uri="{FF2B5EF4-FFF2-40B4-BE49-F238E27FC236}">
                <a16:creationId xmlns:a16="http://schemas.microsoft.com/office/drawing/2014/main" id="{39B67B5E-FDB6-70AD-9958-47C2888064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453</a:t>
            </a:fld>
            <a:endParaRPr lang="en-US" dirty="0"/>
          </a:p>
        </p:txBody>
      </p:sp>
    </p:spTree>
    <p:extLst>
      <p:ext uri="{BB962C8B-B14F-4D97-AF65-F5344CB8AC3E}">
        <p14:creationId xmlns:p14="http://schemas.microsoft.com/office/powerpoint/2010/main" val="769519125"/>
      </p:ext>
    </p:extLst>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8656" y="1999410"/>
            <a:ext cx="11720944" cy="1569660"/>
          </a:xfrm>
          <a:prstGeom prst="rect">
            <a:avLst/>
          </a:prstGeom>
        </p:spPr>
        <p:txBody>
          <a:bodyPr wrap="square">
            <a:spAutoFit/>
          </a:bodyPr>
          <a:lstStyle/>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አብና ወልድን መንፈስ ቅዱስንም እናመስግነው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ለዘላለሙ።</a:t>
            </a:r>
          </a:p>
        </p:txBody>
      </p:sp>
      <p:sp>
        <p:nvSpPr>
          <p:cNvPr id="3" name="TextBox 2">
            <a:extLst>
              <a:ext uri="{FF2B5EF4-FFF2-40B4-BE49-F238E27FC236}">
                <a16:creationId xmlns:a16="http://schemas.microsoft.com/office/drawing/2014/main" id="{5EEDA8A8-2486-DD17-620B-430828EC8266}"/>
              </a:ext>
            </a:extLst>
          </p:cNvPr>
          <p:cNvSpPr txBox="1"/>
          <p:nvPr/>
        </p:nvSpPr>
        <p:spPr>
          <a:xfrm>
            <a:off x="318656" y="3512788"/>
            <a:ext cx="11720944" cy="1938992"/>
          </a:xfrm>
          <a:prstGeom prst="rect">
            <a:avLst/>
          </a:prstGeom>
          <a:noFill/>
        </p:spPr>
        <p:txBody>
          <a:bodyPr wrap="square">
            <a:spAutoFit/>
          </a:bodyPr>
          <a:lstStyle/>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now let us glorify the Father, the Son, and the Holy Spirit, both now and ever, and unto the ages of ages.</a:t>
            </a:r>
          </a:p>
        </p:txBody>
      </p:sp>
      <p:sp>
        <p:nvSpPr>
          <p:cNvPr id="4" name="Slide Number Placeholder 1">
            <a:extLst>
              <a:ext uri="{FF2B5EF4-FFF2-40B4-BE49-F238E27FC236}">
                <a16:creationId xmlns:a16="http://schemas.microsoft.com/office/drawing/2014/main" id="{39B67B5E-FDB6-70AD-9958-47C2888064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454</a:t>
            </a:fld>
            <a:endParaRPr lang="en-US" dirty="0"/>
          </a:p>
        </p:txBody>
      </p:sp>
      <p:sp>
        <p:nvSpPr>
          <p:cNvPr id="5" name="Rectangle 4">
            <a:extLst>
              <a:ext uri="{FF2B5EF4-FFF2-40B4-BE49-F238E27FC236}">
                <a16:creationId xmlns:a16="http://schemas.microsoft.com/office/drawing/2014/main" id="{538DDC07-325A-6BB1-E283-B50546DF511E}"/>
              </a:ext>
            </a:extLst>
          </p:cNvPr>
          <p:cNvSpPr/>
          <p:nvPr/>
        </p:nvSpPr>
        <p:spPr>
          <a:xfrm>
            <a:off x="332510" y="410083"/>
            <a:ext cx="11859490" cy="1569660"/>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ወይእዜኒ ንሰብሖ ለአብ ወወልድ ወመንፈስ ቅዱስ ይእዜኒ ወዘልፈኒ ወለዓለም ዓለም።</a:t>
            </a:r>
          </a:p>
        </p:txBody>
      </p:sp>
      <p:sp>
        <p:nvSpPr>
          <p:cNvPr id="6" name="Rectangle 5">
            <a:extLst>
              <a:ext uri="{FF2B5EF4-FFF2-40B4-BE49-F238E27FC236}">
                <a16:creationId xmlns:a16="http://schemas.microsoft.com/office/drawing/2014/main" id="{681D7103-C608-04A6-9D09-0BA017ED1091}"/>
              </a:ext>
            </a:extLst>
          </p:cNvPr>
          <p:cNvSpPr/>
          <p:nvPr/>
        </p:nvSpPr>
        <p:spPr>
          <a:xfrm>
            <a:off x="3613634" y="5451780"/>
            <a:ext cx="8578366" cy="1384995"/>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30191171"/>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20992" y="1"/>
            <a:ext cx="60195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090" y="332510"/>
            <a:ext cx="5527965" cy="6179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6040583" y="-6927"/>
            <a:ext cx="615141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680" y="471055"/>
            <a:ext cx="5659793" cy="6040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7211935"/>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395ACE-54D2-4F94-8E6F-4E8DA174D84F}"/>
              </a:ext>
            </a:extLst>
          </p:cNvPr>
          <p:cNvSpPr/>
          <p:nvPr/>
        </p:nvSpPr>
        <p:spPr>
          <a:xfrm>
            <a:off x="89452" y="84260"/>
            <a:ext cx="12102547" cy="4817986"/>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አድንኑ አርእስቲክሙ </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 በእደ ገብሩ ካህን ከመ ይባርክሙ</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11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11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ራሳችሁን ዝቅ ዝቅ አድርጉ፤ አገልጋይ በሚሆን በካህኑ እጅ ይባርካችሁ ዘነድ።</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ABFEC62E-FA2D-AF0F-712B-8CD958F13D80}"/>
              </a:ext>
            </a:extLst>
          </p:cNvPr>
          <p:cNvSpPr txBox="1"/>
          <p:nvPr/>
        </p:nvSpPr>
        <p:spPr>
          <a:xfrm>
            <a:off x="178904" y="4763015"/>
            <a:ext cx="11664455"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Bow your heads in front of the Lord our God, that He may bless you at the hand of His servant the priest.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37024C11-1388-4B3E-0D50-769E22CDA6A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456</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42537527"/>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5E2A88-FEEE-47F7-B7BD-6219930C1634}"/>
              </a:ext>
            </a:extLst>
          </p:cNvPr>
          <p:cNvSpPr/>
          <p:nvPr/>
        </p:nvSpPr>
        <p:spPr>
          <a:xfrm>
            <a:off x="361593" y="152401"/>
            <a:ext cx="11468814" cy="6431697"/>
          </a:xfrm>
          <a:prstGeom prst="rect">
            <a:avLst/>
          </a:prstGeom>
        </p:spPr>
        <p:txBody>
          <a:bodyPr wrap="square">
            <a:spAutoFit/>
          </a:bodyPr>
          <a:lstStyle/>
          <a:p>
            <a:pPr>
              <a:lnSpc>
                <a:spcPct val="107000"/>
              </a:lnSpc>
            </a:pPr>
            <a:r>
              <a:rPr lang="am-ET" sz="5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5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ይባርከነ ወይሣ</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p>
          <a:p>
            <a:pPr>
              <a:lnSpc>
                <a:spcPct val="107000"/>
              </a:lnSpc>
            </a:pPr>
            <a:endParaRPr lang="am-ET" sz="600"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ይባርከን ይቅርም ይበለን፤</a:t>
            </a:r>
          </a:p>
          <a:p>
            <a:pPr>
              <a:lnSpc>
                <a:spcPct val="107000"/>
              </a:lnSpc>
            </a:pPr>
            <a:endParaRPr lang="am-ET" sz="700"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May He bless us at the hand of His servant the priest</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1">
            <a:extLst>
              <a:ext uri="{FF2B5EF4-FFF2-40B4-BE49-F238E27FC236}">
                <a16:creationId xmlns:a16="http://schemas.microsoft.com/office/drawing/2014/main" id="{E0C999F3-0C3B-46B9-06C2-EAAA23BEE6C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457</a:t>
            </a:fld>
            <a:endParaRPr lang="en-US" dirty="0"/>
          </a:p>
        </p:txBody>
      </p:sp>
    </p:spTree>
    <p:extLst>
      <p:ext uri="{BB962C8B-B14F-4D97-AF65-F5344CB8AC3E}">
        <p14:creationId xmlns:p14="http://schemas.microsoft.com/office/powerpoint/2010/main" val="3544518737"/>
      </p:ext>
    </p:extLst>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4B5BFE-0CEC-4E64-AC32-0D9C6FDFD0F9}"/>
              </a:ext>
            </a:extLst>
          </p:cNvPr>
          <p:cNvSpPr/>
          <p:nvPr/>
        </p:nvSpPr>
        <p:spPr>
          <a:xfrm>
            <a:off x="216418" y="152399"/>
            <a:ext cx="11880899" cy="6445482"/>
          </a:xfrm>
          <a:prstGeom prst="rect">
            <a:avLst/>
          </a:prstGeom>
        </p:spPr>
        <p:txBody>
          <a:bodyPr wrap="square">
            <a:spAutoFit/>
          </a:bodyPr>
          <a:lstStyle/>
          <a:p>
            <a:pPr>
              <a:lnSpc>
                <a:spcPct val="107000"/>
              </a:lnSpc>
            </a:pPr>
            <a:r>
              <a:rPr lang="en-US" sz="381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ሀሉ ምስለ ኵልክሙ</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ጋራ ይሁን</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all of you.</a:t>
            </a:r>
          </a:p>
          <a:p>
            <a:pPr>
              <a:lnSpc>
                <a:spcPct val="107000"/>
              </a:lnSpc>
            </a:pPr>
            <a:endParaRPr lang="am-ET" sz="1905"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3429"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429"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42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am-ET" sz="1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572"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 Amen.</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50DC9F9B-3A1F-6EC7-1688-5E35656EFAC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458</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53867627"/>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02E918-70FC-448D-B9B0-F2565C702A87}"/>
              </a:ext>
            </a:extLst>
          </p:cNvPr>
          <p:cNvSpPr/>
          <p:nvPr/>
        </p:nvSpPr>
        <p:spPr>
          <a:xfrm>
            <a:off x="289006" y="127348"/>
            <a:ext cx="11613989" cy="4373570"/>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ይባርከነ ለአግብርቲሁ በሰላም ሥርየተ ይኩነነ ዘተመጦነ ሥጋከ ወደመከ አብሐነ በመንፈስ ንኪድ ኵሎ ኃይሎ ለጸላኢ</a:t>
            </a:r>
          </a:p>
          <a:p>
            <a:pPr>
              <a:lnSpc>
                <a:spcPct val="107000"/>
              </a:lnSpc>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እኛን አገልጋዮቹን በሰላም ይባርከነ፤</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የተቀበልነው ሥጋህና ደምህ ለሥርየት ይሁነን፤ የጠላትን ኃይል ሁሉ በመንፈስ እንረግጥ ዘንድ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አሠልጥነን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a16="http://schemas.microsoft.com/office/drawing/2014/main" id="{21B1680D-E6F1-AE17-0538-2ED5CE29A271}"/>
              </a:ext>
            </a:extLst>
          </p:cNvPr>
          <p:cNvSpPr txBox="1"/>
          <p:nvPr/>
        </p:nvSpPr>
        <p:spPr>
          <a:xfrm>
            <a:off x="383688" y="4500918"/>
            <a:ext cx="11808312" cy="1569660"/>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God bless us, His servants, in peace. Remission be unto us who have received Thy body and Thy Blood. Enable us by the Spirit to tread upon all the power of the enemy.</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0894D5ED-41B2-C6F7-A7C8-3DB82EA8AC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459</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20104624"/>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4E7FA9-4A07-447E-881A-95DF82A2EA72}"/>
              </a:ext>
            </a:extLst>
          </p:cNvPr>
          <p:cNvSpPr/>
          <p:nvPr/>
        </p:nvSpPr>
        <p:spPr>
          <a:xfrm>
            <a:off x="289005" y="89978"/>
            <a:ext cx="11541402" cy="4734373"/>
          </a:xfrm>
          <a:prstGeom prst="rect">
            <a:avLst/>
          </a:prstGeom>
        </p:spPr>
        <p:txBody>
          <a:bodyPr wrap="square">
            <a:spAutoFit/>
          </a:bodyPr>
          <a:lstStyle/>
          <a:p>
            <a:pPr>
              <a:lnSpc>
                <a:spcPct val="107000"/>
              </a:lnSpc>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በረከተ እዴከ ቅድስ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እንተ ምልዕተ ምሕረት ኪያሃ ንሴፎ ኵልነ እምኵሉ ምግባረ እኩይ አግኅሠነ ወውስተ</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ምግባረ ሠናይ ደምረነ ቡሩከ</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ዘወሀበነ ሥጋሁ ቅዱ</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ሞ</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ክቡረ</a:t>
            </a:r>
            <a:endPar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ምሕረትን የተመላች ክብርት የምትሆን የእጅህን በረከት ሁላችን ተስፋ እናደርጋለን፤ ከክፉ</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 ሁሉ አርቀን፤ በበጎውም ሥራ ሁሉ አንድ አድርገን፤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ሥጋውን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ክቡር ደሙንም የሰጠን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ብሩክ ነው።</a:t>
            </a:r>
            <a:r>
              <a:rPr lang="am-ET" sz="4191"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191"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46BFBBB5-3DB9-CF67-7F5B-132BAB1939F3}"/>
              </a:ext>
            </a:extLst>
          </p:cNvPr>
          <p:cNvSpPr txBox="1"/>
          <p:nvPr/>
        </p:nvSpPr>
        <p:spPr>
          <a:xfrm>
            <a:off x="289005" y="4409231"/>
            <a:ext cx="11541402"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all hope for the blessing of Thy holy hand which is full of mercy. From all evil works keep us apart, and all good works unite us. Blessed be He Who has given us His holy body and His precious blood.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9B5C640D-EA19-4165-9EDF-9A3E8009E8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460</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377680771"/>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8C17C2-D588-479E-B542-607578114596}"/>
              </a:ext>
            </a:extLst>
          </p:cNvPr>
          <p:cNvSpPr/>
          <p:nvPr/>
        </p:nvSpPr>
        <p:spPr>
          <a:xfrm>
            <a:off x="167270" y="61783"/>
            <a:ext cx="11735724" cy="4044184"/>
          </a:xfrm>
          <a:prstGeom prst="rect">
            <a:avLst/>
          </a:prstGeom>
        </p:spPr>
        <p:txBody>
          <a:bodyPr wrap="square">
            <a:spAutoFit/>
          </a:bodyPr>
          <a:lstStyle/>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ጸጋ ነሣእነ ወሕይወተ ረከብነ በኃይለ መስቀሉ ለኢየሱስ ክርስቶስ ኪያከ እግዚኦ ነአኵት ነሢአነ ጸጋ ዘእመንፈስ ቅዱስ።</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ጸጋን ተቀበልን፤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ሕይወ</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ትንም በኢየሱስ ክርስቶስ በመስቀሉ ኃይል አገኘን፤ አቤቱ ከመንፈስ ቅዱስ የተገኘ ጸጋን ተቀ</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 አንተን እናመሰግንሃለን።</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C77BC81B-7C5F-C789-E62A-BEA65E7782C2}"/>
              </a:ext>
            </a:extLst>
          </p:cNvPr>
          <p:cNvSpPr txBox="1"/>
          <p:nvPr/>
        </p:nvSpPr>
        <p:spPr>
          <a:xfrm>
            <a:off x="300725" y="4037615"/>
            <a:ext cx="11468814" cy="2862322"/>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received grace and we have found life by the power of the cross of Jesus Christ. Unto Thee, Lord, do we give thanks, for we have received grace from the holy Spirit.</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9EC00704-C8A0-9229-894B-A034FA08231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461</a:t>
            </a:fld>
            <a:endParaRPr lang="en-US" dirty="0"/>
          </a:p>
        </p:txBody>
      </p:sp>
    </p:spTree>
    <p:extLst>
      <p:ext uri="{BB962C8B-B14F-4D97-AF65-F5344CB8AC3E}">
        <p14:creationId xmlns:p14="http://schemas.microsoft.com/office/powerpoint/2010/main" val="229832509"/>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2DBFE6-FB7B-4500-99E9-FCD126FC63C8}"/>
              </a:ext>
            </a:extLst>
          </p:cNvPr>
          <p:cNvSpPr/>
          <p:nvPr/>
        </p:nvSpPr>
        <p:spPr>
          <a:xfrm>
            <a:off x="887104" y="290720"/>
            <a:ext cx="10208525" cy="4276555"/>
          </a:xfrm>
          <a:prstGeom prst="rect">
            <a:avLst/>
          </a:prstGeom>
        </p:spPr>
        <p:txBody>
          <a:bodyPr wrap="square">
            <a:spAutoFit/>
          </a:bodyPr>
          <a:lstStyle/>
          <a:p>
            <a:pPr>
              <a:lnSpc>
                <a:spcPct val="107000"/>
              </a:lnSpc>
            </a:pPr>
            <a:r>
              <a:rPr lang="am-ET"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514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endParaRPr lang="en-US" sz="2667"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እት</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ዉ</a:t>
            </a: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በሰላም</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በሰላም ወደ ቤታችሁ ግቡ</a:t>
            </a:r>
            <a:r>
              <a:rPr lang="en-US"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spcAft>
                <a:spcPts val="452"/>
              </a:spcAft>
            </a:pPr>
            <a:r>
              <a:rPr lang="am-ET"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72A1186C-7E6C-6AF5-C6D4-D21245163854}"/>
              </a:ext>
            </a:extLst>
          </p:cNvPr>
          <p:cNvSpPr txBox="1"/>
          <p:nvPr/>
        </p:nvSpPr>
        <p:spPr>
          <a:xfrm>
            <a:off x="887104" y="3830296"/>
            <a:ext cx="9512489" cy="1200329"/>
          </a:xfrm>
          <a:prstGeom prst="rect">
            <a:avLst/>
          </a:prstGeom>
          <a:noFill/>
        </p:spPr>
        <p:txBody>
          <a:bodyPr wrap="square">
            <a:spAutoFit/>
          </a:bodyPr>
          <a:lstStyle/>
          <a:p>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a:t>
            </a: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ye in</a:t>
            </a: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peace.</a:t>
            </a:r>
            <a:endPar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30388711-FA9C-2CA6-72E3-0432733C5A9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462</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54163150"/>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87927"/>
            <a:ext cx="11053065" cy="5871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569912"/>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72" y="114940"/>
            <a:ext cx="11880898" cy="6678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327220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Cathedral1</Template>
  <TotalTime>3541</TotalTime>
  <Words>28960</Words>
  <Application>Microsoft Office PowerPoint</Application>
  <PresentationFormat>Widescreen</PresentationFormat>
  <Paragraphs>2800</Paragraphs>
  <Slides>464</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464</vt:i4>
      </vt:variant>
    </vt:vector>
  </HeadingPairs>
  <TitlesOfParts>
    <vt:vector size="475" baseType="lpstr">
      <vt:lpstr>Abyssinica SIL</vt:lpstr>
      <vt:lpstr>Abyssinica SIL (Connected)</vt:lpstr>
      <vt:lpstr>-apple-system</vt:lpstr>
      <vt:lpstr>Arial</vt:lpstr>
      <vt:lpstr>Calibri</vt:lpstr>
      <vt:lpstr>Calibri Light</vt:lpstr>
      <vt:lpstr>Ebrima</vt:lpstr>
      <vt:lpstr>Nyala</vt:lpstr>
      <vt:lpstr>Power Geez Unicode1</vt:lpstr>
      <vt:lpstr>Wingdings</vt:lpstr>
      <vt:lpstr>Office Theme</vt:lpstr>
      <vt:lpstr>PowerPoint Presentation</vt:lpstr>
      <vt:lpstr>PowerPoint Presentation</vt:lpstr>
      <vt:lpstr>ካህን/Priest  ሚመጠን ግርምት ዛቲ ዕለት ወዕፅብት ዛቲ ሰዓት እንተ ባቲ ይወርድ መንፈስ ቅዱስ እመልዕልተ ሰማያት ወይጼልሎ ለዝንቱ መሥዋዕት ወይቄድሶ። ይህች ቀን ምን ያህል የምታስፈራ ናት፤ ይህችስ ሰዓት ምን ያህል የምታስጨንቅ ናት፤ መንፈስ ቅዱስ ከሰማየ ሰማያት የሚወርድባት ናት፤ ይህን መሥዋዕቱን የሚሰውርባትና የሚያከብርባት። </vt:lpstr>
      <vt:lpstr>PowerPoint Presentation</vt:lpstr>
      <vt:lpstr>PowerPoint Presentation</vt:lpstr>
      <vt:lpstr>PowerPoint Presentation</vt:lpstr>
      <vt:lpstr>PowerPoint Presentation</vt:lpstr>
      <vt:lpstr>PowerPoint Presentation</vt:lpstr>
      <vt:lpstr>ሃሌ ሉያ እመቦ ብእሲ እምእመናን ዘቦአ ቤተ  ክርስቲያን በጊዜ ቅዳሴ ወኢሰምዐ መጻሕፍተ ቅዱሳተ ወኢተዐገሠ እስከ ይፌጽሙ ጸሎተ ቅዳሴ።  ሃሌ ሉያ በቅዳሴ ጊዜ ከምእመናን ወገን ወደ ቤተ ክርስቲያን የገባ ሰው ቢኖር፣ ቅዱሳት መጻሕፍትንም ሰምቶ የቅዳሴውን ጸሎት እስኪጨርሱ ባይታገሥ፣ ከቁርባንም ባይቀበል ከቤተ ክርስቲያን ይለይ።</vt:lpstr>
      <vt:lpstr>ወኢተመጠወ እምቍርባን ይሰደድ እምቤተ ክርስቲያን እስመ አማሰነ ሕገ እግዚአብሔር ወአስተሐቀረ ቁመተ ቅድመ ንጉሥ ሰማያዊ ንጉሠ ሥጋ ወመንፈስ ከመዝ መሀሩነ ሐዋርያት በአብጥሊሶሙ። የእግዚአብሔርን ሕግ አፍርሷልና፤ የነፍስና የሥጋ ንጉሥ  በሚሆን በሰማያዊ ንጉሥ በክርስቶስ ፊት መቆምንም አቃልሏልና። ሐዋርያት በሲኖዶሳቸው እንዲህ አስተማሩን። </vt:lpstr>
      <vt:lpstr>ሕዝብ/People  አንቲ ውእቱ መሶበ ወርቅ ንጹሕ እንተ ውስቴታ መና ኀቡእ ኀብስት ዘወረደ እም ሰማያት ወሃቤ ሕይወት ለኵሉ ዓለም። ንጹሕ የወርቅ መሶብ አንቺ ነሽ፤ በውስጧ የተሰወረ መና ያለባት፣ ከሰማያት የወረደ ኅብስት ለሰው ሁሉ ድኅነትን የሚሰጥ።</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ካህን/Priest  እግዚእ እግዚኦ እግዚአብሔር አኃዜ ኵሉ አቡሁ ለእግዚእነ ወአምላክነ ወመድኃኒነ ኢየሱስ ክርስቶስ ነአኵተከ ላዕለ ኵሉ ግብር በእንተ ኵሉ ግብር ወውስተ ኵሉ ግብር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c:creator>
  <cp:lastModifiedBy>Abudhabi Medhanie Alem</cp:lastModifiedBy>
  <cp:revision>336</cp:revision>
  <dcterms:created xsi:type="dcterms:W3CDTF">2024-08-05T17:18:23Z</dcterms:created>
  <dcterms:modified xsi:type="dcterms:W3CDTF">2025-11-30T03:52:58Z</dcterms:modified>
</cp:coreProperties>
</file>