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ink/ink1.xml" ContentType="application/inkml+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8"/>
  </p:notesMasterIdLst>
  <p:sldIdLst>
    <p:sldId id="256" r:id="rId2"/>
    <p:sldId id="257" r:id="rId3"/>
    <p:sldId id="258" r:id="rId4"/>
    <p:sldId id="259" r:id="rId5"/>
    <p:sldId id="260" r:id="rId6"/>
    <p:sldId id="261" r:id="rId7"/>
    <p:sldId id="262" r:id="rId8"/>
    <p:sldId id="263" r:id="rId9"/>
    <p:sldId id="264" r:id="rId10"/>
    <p:sldId id="265" r:id="rId11"/>
    <p:sldId id="266" r:id="rId12"/>
    <p:sldId id="671" r:id="rId13"/>
    <p:sldId id="268" r:id="rId14"/>
    <p:sldId id="269" r:id="rId15"/>
    <p:sldId id="270" r:id="rId16"/>
    <p:sldId id="271" r:id="rId17"/>
    <p:sldId id="278" r:id="rId18"/>
    <p:sldId id="279" r:id="rId19"/>
    <p:sldId id="280" r:id="rId20"/>
    <p:sldId id="281" r:id="rId21"/>
    <p:sldId id="282" r:id="rId22"/>
    <p:sldId id="283" r:id="rId23"/>
    <p:sldId id="670"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5" r:id="rId75"/>
    <p:sldId id="336" r:id="rId76"/>
    <p:sldId id="337" r:id="rId77"/>
    <p:sldId id="338" r:id="rId78"/>
    <p:sldId id="339" r:id="rId79"/>
    <p:sldId id="340" r:id="rId80"/>
    <p:sldId id="341" r:id="rId81"/>
    <p:sldId id="342" r:id="rId82"/>
    <p:sldId id="343" r:id="rId83"/>
    <p:sldId id="344" r:id="rId84"/>
    <p:sldId id="345" r:id="rId85"/>
    <p:sldId id="346" r:id="rId86"/>
    <p:sldId id="347" r:id="rId87"/>
    <p:sldId id="348" r:id="rId88"/>
    <p:sldId id="349" r:id="rId89"/>
    <p:sldId id="350" r:id="rId90"/>
    <p:sldId id="351" r:id="rId91"/>
    <p:sldId id="352" r:id="rId92"/>
    <p:sldId id="353" r:id="rId93"/>
    <p:sldId id="354" r:id="rId94"/>
    <p:sldId id="355" r:id="rId95"/>
    <p:sldId id="356" r:id="rId96"/>
    <p:sldId id="357" r:id="rId97"/>
    <p:sldId id="358" r:id="rId98"/>
    <p:sldId id="359" r:id="rId99"/>
    <p:sldId id="360" r:id="rId100"/>
    <p:sldId id="361" r:id="rId101"/>
    <p:sldId id="362" r:id="rId102"/>
    <p:sldId id="363" r:id="rId103"/>
    <p:sldId id="364" r:id="rId104"/>
    <p:sldId id="365" r:id="rId105"/>
    <p:sldId id="366" r:id="rId106"/>
    <p:sldId id="367" r:id="rId107"/>
    <p:sldId id="368" r:id="rId108"/>
    <p:sldId id="369" r:id="rId109"/>
    <p:sldId id="370" r:id="rId110"/>
    <p:sldId id="2525" r:id="rId111"/>
    <p:sldId id="372" r:id="rId112"/>
    <p:sldId id="373" r:id="rId113"/>
    <p:sldId id="374" r:id="rId114"/>
    <p:sldId id="375" r:id="rId115"/>
    <p:sldId id="376" r:id="rId116"/>
    <p:sldId id="377" r:id="rId117"/>
    <p:sldId id="378" r:id="rId118"/>
    <p:sldId id="379" r:id="rId119"/>
    <p:sldId id="380" r:id="rId120"/>
    <p:sldId id="381" r:id="rId121"/>
    <p:sldId id="382" r:id="rId122"/>
    <p:sldId id="383" r:id="rId123"/>
    <p:sldId id="384" r:id="rId124"/>
    <p:sldId id="385" r:id="rId125"/>
    <p:sldId id="386" r:id="rId126"/>
    <p:sldId id="387" r:id="rId127"/>
    <p:sldId id="388" r:id="rId128"/>
    <p:sldId id="2531" r:id="rId129"/>
    <p:sldId id="2534" r:id="rId130"/>
    <p:sldId id="2535" r:id="rId131"/>
    <p:sldId id="669" r:id="rId132"/>
    <p:sldId id="390" r:id="rId133"/>
    <p:sldId id="391" r:id="rId134"/>
    <p:sldId id="392" r:id="rId135"/>
    <p:sldId id="393" r:id="rId136"/>
    <p:sldId id="394" r:id="rId137"/>
    <p:sldId id="395" r:id="rId138"/>
    <p:sldId id="396" r:id="rId139"/>
    <p:sldId id="397" r:id="rId140"/>
    <p:sldId id="398" r:id="rId141"/>
    <p:sldId id="399" r:id="rId142"/>
    <p:sldId id="400" r:id="rId143"/>
    <p:sldId id="401" r:id="rId144"/>
    <p:sldId id="402" r:id="rId145"/>
    <p:sldId id="403" r:id="rId146"/>
    <p:sldId id="404" r:id="rId147"/>
    <p:sldId id="405" r:id="rId148"/>
    <p:sldId id="406" r:id="rId149"/>
    <p:sldId id="407" r:id="rId150"/>
    <p:sldId id="408" r:id="rId151"/>
    <p:sldId id="409" r:id="rId152"/>
    <p:sldId id="410" r:id="rId153"/>
    <p:sldId id="411" r:id="rId154"/>
    <p:sldId id="412" r:id="rId155"/>
    <p:sldId id="413" r:id="rId156"/>
    <p:sldId id="414" r:id="rId157"/>
    <p:sldId id="415" r:id="rId158"/>
    <p:sldId id="416" r:id="rId159"/>
    <p:sldId id="417" r:id="rId160"/>
    <p:sldId id="2622" r:id="rId161"/>
    <p:sldId id="2615" r:id="rId162"/>
    <p:sldId id="2616" r:id="rId163"/>
    <p:sldId id="2617" r:id="rId164"/>
    <p:sldId id="2618" r:id="rId165"/>
    <p:sldId id="2619" r:id="rId166"/>
    <p:sldId id="2620" r:id="rId167"/>
    <p:sldId id="2621" r:id="rId168"/>
    <p:sldId id="424" r:id="rId169"/>
    <p:sldId id="425" r:id="rId170"/>
    <p:sldId id="426" r:id="rId171"/>
    <p:sldId id="427" r:id="rId172"/>
    <p:sldId id="428" r:id="rId173"/>
    <p:sldId id="429" r:id="rId174"/>
    <p:sldId id="430" r:id="rId175"/>
    <p:sldId id="431" r:id="rId176"/>
    <p:sldId id="432" r:id="rId177"/>
    <p:sldId id="433" r:id="rId178"/>
    <p:sldId id="434" r:id="rId179"/>
    <p:sldId id="435" r:id="rId180"/>
    <p:sldId id="436" r:id="rId181"/>
    <p:sldId id="437" r:id="rId182"/>
    <p:sldId id="438" r:id="rId183"/>
    <p:sldId id="2623" r:id="rId184"/>
    <p:sldId id="2624" r:id="rId185"/>
    <p:sldId id="2625" r:id="rId186"/>
    <p:sldId id="2626" r:id="rId187"/>
    <p:sldId id="439" r:id="rId188"/>
    <p:sldId id="440" r:id="rId189"/>
    <p:sldId id="441" r:id="rId190"/>
    <p:sldId id="442" r:id="rId191"/>
    <p:sldId id="443" r:id="rId192"/>
    <p:sldId id="667" r:id="rId193"/>
    <p:sldId id="444" r:id="rId194"/>
    <p:sldId id="445" r:id="rId195"/>
    <p:sldId id="446" r:id="rId196"/>
    <p:sldId id="448" r:id="rId197"/>
    <p:sldId id="449" r:id="rId198"/>
    <p:sldId id="450" r:id="rId199"/>
    <p:sldId id="451" r:id="rId200"/>
    <p:sldId id="452" r:id="rId201"/>
    <p:sldId id="453" r:id="rId202"/>
    <p:sldId id="454" r:id="rId203"/>
    <p:sldId id="455" r:id="rId204"/>
    <p:sldId id="456" r:id="rId205"/>
    <p:sldId id="457" r:id="rId206"/>
    <p:sldId id="458" r:id="rId207"/>
    <p:sldId id="2536" r:id="rId208"/>
    <p:sldId id="2537" r:id="rId209"/>
    <p:sldId id="459" r:id="rId210"/>
    <p:sldId id="666" r:id="rId211"/>
    <p:sldId id="460" r:id="rId212"/>
    <p:sldId id="461" r:id="rId213"/>
    <p:sldId id="462" r:id="rId214"/>
    <p:sldId id="463" r:id="rId215"/>
    <p:sldId id="464" r:id="rId216"/>
    <p:sldId id="465" r:id="rId217"/>
    <p:sldId id="466" r:id="rId218"/>
    <p:sldId id="2540" r:id="rId219"/>
    <p:sldId id="2538" r:id="rId220"/>
    <p:sldId id="2539" r:id="rId221"/>
    <p:sldId id="468" r:id="rId222"/>
    <p:sldId id="469" r:id="rId223"/>
    <p:sldId id="478" r:id="rId224"/>
    <p:sldId id="2541" r:id="rId225"/>
    <p:sldId id="479" r:id="rId226"/>
    <p:sldId id="480" r:id="rId227"/>
    <p:sldId id="481" r:id="rId228"/>
    <p:sldId id="482" r:id="rId229"/>
    <p:sldId id="483" r:id="rId230"/>
    <p:sldId id="484" r:id="rId231"/>
    <p:sldId id="485" r:id="rId232"/>
    <p:sldId id="486" r:id="rId233"/>
    <p:sldId id="487" r:id="rId234"/>
    <p:sldId id="488" r:id="rId235"/>
    <p:sldId id="489" r:id="rId236"/>
    <p:sldId id="490" r:id="rId237"/>
    <p:sldId id="491" r:id="rId238"/>
    <p:sldId id="492" r:id="rId239"/>
    <p:sldId id="493" r:id="rId240"/>
    <p:sldId id="494" r:id="rId241"/>
    <p:sldId id="495" r:id="rId242"/>
    <p:sldId id="496" r:id="rId243"/>
    <p:sldId id="497" r:id="rId244"/>
    <p:sldId id="498" r:id="rId245"/>
    <p:sldId id="500" r:id="rId246"/>
    <p:sldId id="501" r:id="rId247"/>
    <p:sldId id="502" r:id="rId248"/>
    <p:sldId id="503" r:id="rId249"/>
    <p:sldId id="504" r:id="rId250"/>
    <p:sldId id="505" r:id="rId251"/>
    <p:sldId id="506" r:id="rId252"/>
    <p:sldId id="2542" r:id="rId253"/>
    <p:sldId id="2543" r:id="rId254"/>
    <p:sldId id="2544" r:id="rId255"/>
    <p:sldId id="2545" r:id="rId256"/>
    <p:sldId id="2546" r:id="rId257"/>
    <p:sldId id="2547" r:id="rId258"/>
    <p:sldId id="2548" r:id="rId259"/>
    <p:sldId id="2549" r:id="rId260"/>
    <p:sldId id="2550" r:id="rId261"/>
    <p:sldId id="2551" r:id="rId262"/>
    <p:sldId id="2552" r:id="rId263"/>
    <p:sldId id="2553" r:id="rId264"/>
    <p:sldId id="2554" r:id="rId265"/>
    <p:sldId id="2555" r:id="rId266"/>
    <p:sldId id="2556" r:id="rId267"/>
    <p:sldId id="2557" r:id="rId268"/>
    <p:sldId id="2558" r:id="rId269"/>
    <p:sldId id="2559" r:id="rId270"/>
    <p:sldId id="2560" r:id="rId271"/>
    <p:sldId id="2561" r:id="rId272"/>
    <p:sldId id="2562" r:id="rId273"/>
    <p:sldId id="2563" r:id="rId274"/>
    <p:sldId id="2564" r:id="rId275"/>
    <p:sldId id="2565" r:id="rId276"/>
    <p:sldId id="2566" r:id="rId277"/>
    <p:sldId id="2567" r:id="rId278"/>
    <p:sldId id="2568" r:id="rId279"/>
    <p:sldId id="2569" r:id="rId280"/>
    <p:sldId id="513" r:id="rId281"/>
    <p:sldId id="514" r:id="rId282"/>
    <p:sldId id="515" r:id="rId283"/>
    <p:sldId id="516" r:id="rId284"/>
    <p:sldId id="517" r:id="rId285"/>
    <p:sldId id="518" r:id="rId286"/>
    <p:sldId id="519" r:id="rId287"/>
    <p:sldId id="520" r:id="rId288"/>
    <p:sldId id="521" r:id="rId289"/>
    <p:sldId id="522" r:id="rId290"/>
    <p:sldId id="523" r:id="rId291"/>
    <p:sldId id="524" r:id="rId292"/>
    <p:sldId id="525" r:id="rId293"/>
    <p:sldId id="526" r:id="rId294"/>
    <p:sldId id="527" r:id="rId295"/>
    <p:sldId id="528" r:id="rId296"/>
    <p:sldId id="529" r:id="rId297"/>
    <p:sldId id="530" r:id="rId298"/>
    <p:sldId id="531" r:id="rId299"/>
    <p:sldId id="532" r:id="rId300"/>
    <p:sldId id="2570" r:id="rId301"/>
    <p:sldId id="2571" r:id="rId302"/>
    <p:sldId id="2572" r:id="rId303"/>
    <p:sldId id="2573" r:id="rId304"/>
    <p:sldId id="2574" r:id="rId305"/>
    <p:sldId id="2575" r:id="rId306"/>
    <p:sldId id="2576" r:id="rId307"/>
    <p:sldId id="2577" r:id="rId308"/>
    <p:sldId id="2578" r:id="rId309"/>
    <p:sldId id="2579" r:id="rId310"/>
    <p:sldId id="2580" r:id="rId311"/>
    <p:sldId id="2581" r:id="rId312"/>
    <p:sldId id="2582" r:id="rId313"/>
    <p:sldId id="2583" r:id="rId314"/>
    <p:sldId id="2584" r:id="rId315"/>
    <p:sldId id="2585" r:id="rId316"/>
    <p:sldId id="2586" r:id="rId317"/>
    <p:sldId id="2587" r:id="rId318"/>
    <p:sldId id="2588" r:id="rId319"/>
    <p:sldId id="2589" r:id="rId320"/>
    <p:sldId id="2590" r:id="rId321"/>
    <p:sldId id="2591" r:id="rId322"/>
    <p:sldId id="2592" r:id="rId323"/>
    <p:sldId id="551" r:id="rId324"/>
    <p:sldId id="2593" r:id="rId325"/>
    <p:sldId id="2594" r:id="rId326"/>
    <p:sldId id="2595" r:id="rId327"/>
    <p:sldId id="2596" r:id="rId328"/>
    <p:sldId id="2597" r:id="rId329"/>
    <p:sldId id="2598" r:id="rId330"/>
    <p:sldId id="2599" r:id="rId331"/>
    <p:sldId id="2600" r:id="rId332"/>
    <p:sldId id="2601" r:id="rId333"/>
    <p:sldId id="2602" r:id="rId334"/>
    <p:sldId id="2603" r:id="rId335"/>
    <p:sldId id="2604" r:id="rId336"/>
    <p:sldId id="558" r:id="rId337"/>
    <p:sldId id="559" r:id="rId338"/>
    <p:sldId id="2606" r:id="rId339"/>
    <p:sldId id="2607" r:id="rId340"/>
    <p:sldId id="562" r:id="rId341"/>
    <p:sldId id="563" r:id="rId342"/>
    <p:sldId id="564" r:id="rId343"/>
    <p:sldId id="565" r:id="rId344"/>
    <p:sldId id="566" r:id="rId345"/>
    <p:sldId id="567" r:id="rId346"/>
    <p:sldId id="2608" r:id="rId347"/>
    <p:sldId id="2609" r:id="rId348"/>
    <p:sldId id="2610" r:id="rId349"/>
    <p:sldId id="2611" r:id="rId350"/>
    <p:sldId id="572" r:id="rId351"/>
    <p:sldId id="573" r:id="rId352"/>
    <p:sldId id="578" r:id="rId353"/>
    <p:sldId id="579" r:id="rId354"/>
    <p:sldId id="580" r:id="rId355"/>
    <p:sldId id="2612" r:id="rId356"/>
    <p:sldId id="582" r:id="rId357"/>
    <p:sldId id="583" r:id="rId358"/>
    <p:sldId id="610" r:id="rId359"/>
    <p:sldId id="611" r:id="rId360"/>
    <p:sldId id="612" r:id="rId361"/>
    <p:sldId id="613" r:id="rId362"/>
    <p:sldId id="614" r:id="rId363"/>
    <p:sldId id="615" r:id="rId364"/>
    <p:sldId id="616" r:id="rId365"/>
    <p:sldId id="617" r:id="rId366"/>
    <p:sldId id="618" r:id="rId367"/>
    <p:sldId id="619" r:id="rId368"/>
    <p:sldId id="620" r:id="rId369"/>
    <p:sldId id="621" r:id="rId370"/>
    <p:sldId id="622" r:id="rId371"/>
    <p:sldId id="623" r:id="rId372"/>
    <p:sldId id="624" r:id="rId373"/>
    <p:sldId id="625" r:id="rId374"/>
    <p:sldId id="626" r:id="rId375"/>
    <p:sldId id="721" r:id="rId376"/>
    <p:sldId id="628" r:id="rId377"/>
    <p:sldId id="629" r:id="rId378"/>
    <p:sldId id="630" r:id="rId379"/>
    <p:sldId id="631" r:id="rId380"/>
    <p:sldId id="632" r:id="rId381"/>
    <p:sldId id="633" r:id="rId382"/>
    <p:sldId id="634" r:id="rId383"/>
    <p:sldId id="635" r:id="rId384"/>
    <p:sldId id="668" r:id="rId385"/>
    <p:sldId id="638" r:id="rId386"/>
    <p:sldId id="639" r:id="rId387"/>
    <p:sldId id="640" r:id="rId388"/>
    <p:sldId id="642" r:id="rId389"/>
    <p:sldId id="643" r:id="rId390"/>
    <p:sldId id="644" r:id="rId391"/>
    <p:sldId id="586" r:id="rId392"/>
    <p:sldId id="587" r:id="rId393"/>
    <p:sldId id="588" r:id="rId394"/>
    <p:sldId id="589" r:id="rId395"/>
    <p:sldId id="590" r:id="rId396"/>
    <p:sldId id="591" r:id="rId397"/>
    <p:sldId id="592" r:id="rId398"/>
    <p:sldId id="593" r:id="rId399"/>
    <p:sldId id="594" r:id="rId400"/>
    <p:sldId id="595" r:id="rId401"/>
    <p:sldId id="596" r:id="rId402"/>
    <p:sldId id="597" r:id="rId403"/>
    <p:sldId id="598" r:id="rId404"/>
    <p:sldId id="599" r:id="rId405"/>
    <p:sldId id="601" r:id="rId406"/>
    <p:sldId id="647" r:id="rId407"/>
    <p:sldId id="603" r:id="rId408"/>
    <p:sldId id="604" r:id="rId409"/>
    <p:sldId id="646" r:id="rId410"/>
    <p:sldId id="606" r:id="rId411"/>
    <p:sldId id="607" r:id="rId412"/>
    <p:sldId id="608" r:id="rId413"/>
    <p:sldId id="609" r:id="rId414"/>
    <p:sldId id="2613" r:id="rId415"/>
    <p:sldId id="2614" r:id="rId416"/>
    <p:sldId id="651" r:id="rId417"/>
    <p:sldId id="652" r:id="rId418"/>
    <p:sldId id="653" r:id="rId419"/>
    <p:sldId id="656" r:id="rId420"/>
    <p:sldId id="657" r:id="rId421"/>
    <p:sldId id="658" r:id="rId422"/>
    <p:sldId id="659" r:id="rId423"/>
    <p:sldId id="660" r:id="rId424"/>
    <p:sldId id="661" r:id="rId425"/>
    <p:sldId id="662" r:id="rId426"/>
    <p:sldId id="2627" r:id="rId427"/>
  </p:sldIdLst>
  <p:sldSz cx="12192000" cy="6858000"/>
  <p:notesSz cx="6858000" cy="9144000"/>
  <p:defaultTextStyle>
    <a:defPPr>
      <a:defRPr lang="am-E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A907"/>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754" y="58"/>
      </p:cViewPr>
      <p:guideLst>
        <p:guide orient="horz" pos="2160"/>
        <p:guide pos="3840"/>
      </p:guideLst>
    </p:cSldViewPr>
  </p:slideViewPr>
  <p:notesTextViewPr>
    <p:cViewPr>
      <p:scale>
        <a:sx n="3" d="2"/>
        <a:sy n="3" d="2"/>
      </p:scale>
      <p:origin x="0" y="0"/>
    </p:cViewPr>
  </p:notesTextViewPr>
  <p:sorterViewPr>
    <p:cViewPr varScale="1">
      <p:scale>
        <a:sx n="1" d="1"/>
        <a:sy n="1" d="1"/>
      </p:scale>
      <p:origin x="0" y="-13416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259" Type="http://schemas.openxmlformats.org/officeDocument/2006/relationships/slide" Target="slides/slide258.xml"/><Relationship Id="rId424" Type="http://schemas.openxmlformats.org/officeDocument/2006/relationships/slide" Target="slides/slide423.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426" Type="http://schemas.openxmlformats.org/officeDocument/2006/relationships/slide" Target="slides/slide425.xml"/><Relationship Id="rId230" Type="http://schemas.openxmlformats.org/officeDocument/2006/relationships/slide" Target="slides/slide229.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89" Type="http://schemas.openxmlformats.org/officeDocument/2006/relationships/slide" Target="slides/slide88.xml"/><Relationship Id="rId112" Type="http://schemas.openxmlformats.org/officeDocument/2006/relationships/slide" Target="slides/slide111.xml"/><Relationship Id="rId154" Type="http://schemas.openxmlformats.org/officeDocument/2006/relationships/slide" Target="slides/slide153.xml"/><Relationship Id="rId361" Type="http://schemas.openxmlformats.org/officeDocument/2006/relationships/slide" Target="slides/slide360.xml"/><Relationship Id="rId196" Type="http://schemas.openxmlformats.org/officeDocument/2006/relationships/slide" Target="slides/slide195.xml"/><Relationship Id="rId417" Type="http://schemas.openxmlformats.org/officeDocument/2006/relationships/slide" Target="slides/slide416.xml"/><Relationship Id="rId16" Type="http://schemas.openxmlformats.org/officeDocument/2006/relationships/slide" Target="slides/slide15.xml"/><Relationship Id="rId221" Type="http://schemas.openxmlformats.org/officeDocument/2006/relationships/slide" Target="slides/slide220.xml"/><Relationship Id="rId263" Type="http://schemas.openxmlformats.org/officeDocument/2006/relationships/slide" Target="slides/slide262.xml"/><Relationship Id="rId319" Type="http://schemas.openxmlformats.org/officeDocument/2006/relationships/slide" Target="slides/slide318.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165" Type="http://schemas.openxmlformats.org/officeDocument/2006/relationships/slide" Target="slides/slide164.xml"/><Relationship Id="rId372" Type="http://schemas.openxmlformats.org/officeDocument/2006/relationships/slide" Target="slides/slide371.xml"/><Relationship Id="rId428" Type="http://schemas.openxmlformats.org/officeDocument/2006/relationships/notesMaster" Target="notesMasters/notesMaster1.xml"/><Relationship Id="rId232" Type="http://schemas.openxmlformats.org/officeDocument/2006/relationships/slide" Target="slides/slide231.xml"/><Relationship Id="rId274" Type="http://schemas.openxmlformats.org/officeDocument/2006/relationships/slide" Target="slides/slide273.xml"/><Relationship Id="rId27" Type="http://schemas.openxmlformats.org/officeDocument/2006/relationships/slide" Target="slides/slide26.xml"/><Relationship Id="rId69" Type="http://schemas.openxmlformats.org/officeDocument/2006/relationships/slide" Target="slides/slide68.xml"/><Relationship Id="rId134" Type="http://schemas.openxmlformats.org/officeDocument/2006/relationships/slide" Target="slides/slide133.xml"/><Relationship Id="rId80" Type="http://schemas.openxmlformats.org/officeDocument/2006/relationships/slide" Target="slides/slide79.xml"/><Relationship Id="rId176" Type="http://schemas.openxmlformats.org/officeDocument/2006/relationships/slide" Target="slides/slide175.xml"/><Relationship Id="rId341" Type="http://schemas.openxmlformats.org/officeDocument/2006/relationships/slide" Target="slides/slide340.xml"/><Relationship Id="rId383" Type="http://schemas.openxmlformats.org/officeDocument/2006/relationships/slide" Target="slides/slide382.xml"/><Relationship Id="rId201" Type="http://schemas.openxmlformats.org/officeDocument/2006/relationships/slide" Target="slides/slide200.xml"/><Relationship Id="rId243" Type="http://schemas.openxmlformats.org/officeDocument/2006/relationships/slide" Target="slides/slide242.xml"/><Relationship Id="rId285" Type="http://schemas.openxmlformats.org/officeDocument/2006/relationships/slide" Target="slides/slide284.xml"/><Relationship Id="rId38" Type="http://schemas.openxmlformats.org/officeDocument/2006/relationships/slide" Target="slides/slide37.xml"/><Relationship Id="rId103" Type="http://schemas.openxmlformats.org/officeDocument/2006/relationships/slide" Target="slides/slide102.xml"/><Relationship Id="rId310" Type="http://schemas.openxmlformats.org/officeDocument/2006/relationships/slide" Target="slides/slide309.xml"/><Relationship Id="rId91" Type="http://schemas.openxmlformats.org/officeDocument/2006/relationships/slide" Target="slides/slide90.xml"/><Relationship Id="rId145" Type="http://schemas.openxmlformats.org/officeDocument/2006/relationships/slide" Target="slides/slide144.xml"/><Relationship Id="rId187" Type="http://schemas.openxmlformats.org/officeDocument/2006/relationships/slide" Target="slides/slide186.xml"/><Relationship Id="rId352" Type="http://schemas.openxmlformats.org/officeDocument/2006/relationships/slide" Target="slides/slide351.xml"/><Relationship Id="rId394" Type="http://schemas.openxmlformats.org/officeDocument/2006/relationships/slide" Target="slides/slide393.xml"/><Relationship Id="rId408" Type="http://schemas.openxmlformats.org/officeDocument/2006/relationships/slide" Target="slides/slide407.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419" Type="http://schemas.openxmlformats.org/officeDocument/2006/relationships/slide" Target="slides/slide418.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430" Type="http://schemas.openxmlformats.org/officeDocument/2006/relationships/viewProps" Target="viewProps.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395" Type="http://schemas.openxmlformats.org/officeDocument/2006/relationships/slide" Target="slides/slide394.xml"/><Relationship Id="rId409" Type="http://schemas.openxmlformats.org/officeDocument/2006/relationships/slide" Target="slides/slide408.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420" Type="http://schemas.openxmlformats.org/officeDocument/2006/relationships/slide" Target="slides/slide419.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410" Type="http://schemas.openxmlformats.org/officeDocument/2006/relationships/slide" Target="slides/slide409.xml"/><Relationship Id="rId431" Type="http://schemas.openxmlformats.org/officeDocument/2006/relationships/theme" Target="theme/theme1.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slide" Target="slides/slide399.xml"/><Relationship Id="rId421" Type="http://schemas.openxmlformats.org/officeDocument/2006/relationships/slide" Target="slides/slide420.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411" Type="http://schemas.openxmlformats.org/officeDocument/2006/relationships/slide" Target="slides/slide410.xml"/><Relationship Id="rId432" Type="http://schemas.openxmlformats.org/officeDocument/2006/relationships/tableStyles" Target="tableStyles.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422" Type="http://schemas.openxmlformats.org/officeDocument/2006/relationships/slide" Target="slides/slide421.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414" Type="http://schemas.openxmlformats.org/officeDocument/2006/relationships/slide" Target="slides/slide413.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425" Type="http://schemas.openxmlformats.org/officeDocument/2006/relationships/slide" Target="slides/slide424.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240" Type="http://schemas.openxmlformats.org/officeDocument/2006/relationships/slide" Target="slides/slide239.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416" Type="http://schemas.openxmlformats.org/officeDocument/2006/relationships/slide" Target="slides/slide415.xml"/><Relationship Id="rId220" Type="http://schemas.openxmlformats.org/officeDocument/2006/relationships/slide" Target="slides/slide219.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427" Type="http://schemas.openxmlformats.org/officeDocument/2006/relationships/slide" Target="slides/slide426.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200" Type="http://schemas.openxmlformats.org/officeDocument/2006/relationships/slide" Target="slides/slide199.xml"/><Relationship Id="rId382" Type="http://schemas.openxmlformats.org/officeDocument/2006/relationships/slide" Target="slides/slide381.xml"/><Relationship Id="rId242" Type="http://schemas.openxmlformats.org/officeDocument/2006/relationships/slide" Target="slides/slide241.xml"/><Relationship Id="rId284" Type="http://schemas.openxmlformats.org/officeDocument/2006/relationships/slide" Target="slides/slide283.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 Id="rId407" Type="http://schemas.openxmlformats.org/officeDocument/2006/relationships/slide" Target="slides/slide406.xml"/><Relationship Id="rId211" Type="http://schemas.openxmlformats.org/officeDocument/2006/relationships/slide" Target="slides/slide210.xml"/><Relationship Id="rId253" Type="http://schemas.openxmlformats.org/officeDocument/2006/relationships/slide" Target="slides/slide252.xml"/><Relationship Id="rId295" Type="http://schemas.openxmlformats.org/officeDocument/2006/relationships/slide" Target="slides/slide294.xml"/><Relationship Id="rId309" Type="http://schemas.openxmlformats.org/officeDocument/2006/relationships/slide" Target="slides/slide308.xml"/><Relationship Id="rId48" Type="http://schemas.openxmlformats.org/officeDocument/2006/relationships/slide" Target="slides/slide47.xml"/><Relationship Id="rId113" Type="http://schemas.openxmlformats.org/officeDocument/2006/relationships/slide" Target="slides/slide112.xml"/><Relationship Id="rId320" Type="http://schemas.openxmlformats.org/officeDocument/2006/relationships/slide" Target="slides/slide319.xml"/><Relationship Id="rId155" Type="http://schemas.openxmlformats.org/officeDocument/2006/relationships/slide" Target="slides/slide154.xml"/><Relationship Id="rId197" Type="http://schemas.openxmlformats.org/officeDocument/2006/relationships/slide" Target="slides/slide196.xml"/><Relationship Id="rId362" Type="http://schemas.openxmlformats.org/officeDocument/2006/relationships/slide" Target="slides/slide361.xml"/><Relationship Id="rId418" Type="http://schemas.openxmlformats.org/officeDocument/2006/relationships/slide" Target="slides/slide417.xml"/><Relationship Id="rId222" Type="http://schemas.openxmlformats.org/officeDocument/2006/relationships/slide" Target="slides/slide221.xml"/><Relationship Id="rId264" Type="http://schemas.openxmlformats.org/officeDocument/2006/relationships/slide" Target="slides/slide263.xml"/><Relationship Id="rId17" Type="http://schemas.openxmlformats.org/officeDocument/2006/relationships/slide" Target="slides/slide16.xml"/><Relationship Id="rId59" Type="http://schemas.openxmlformats.org/officeDocument/2006/relationships/slide" Target="slides/slide58.xml"/><Relationship Id="rId124" Type="http://schemas.openxmlformats.org/officeDocument/2006/relationships/slide" Target="slides/slide123.xml"/><Relationship Id="rId70" Type="http://schemas.openxmlformats.org/officeDocument/2006/relationships/slide" Target="slides/slide69.xml"/><Relationship Id="rId166" Type="http://schemas.openxmlformats.org/officeDocument/2006/relationships/slide" Target="slides/slide165.xml"/><Relationship Id="rId331" Type="http://schemas.openxmlformats.org/officeDocument/2006/relationships/slide" Target="slides/slide330.xml"/><Relationship Id="rId373" Type="http://schemas.openxmlformats.org/officeDocument/2006/relationships/slide" Target="slides/slide372.xml"/><Relationship Id="rId429"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10000" max="10000" units="dev"/>
          <inkml:channel name="Y" type="integer" min="-10000" max="10000" units="dev"/>
          <inkml:channel name="F" type="integer" max="255" units="dev"/>
          <inkml:channel name="T" type="integer" units="dev"/>
        </inkml:traceFormat>
        <inkml:channelProperties>
          <inkml:channelProperty channel="X" name="resolution" value="1" units="1/dev"/>
          <inkml:channelProperty channel="Y" name="resolution" value="1" units="1/dev"/>
          <inkml:channelProperty channel="F" name="resolution" value="1" units="1/dev"/>
          <inkml:channelProperty channel="T" name="resolution" value="0" units="1/dev"/>
        </inkml:channelProperties>
      </inkml:inkSource>
      <inkml:timestamp xml:id="ts0" timeString="2023-01-01T08:21:44.200"/>
    </inkml:context>
    <inkml:brush xml:id="br0">
      <inkml:brushProperty name="width" value="0.05292" units="cm"/>
      <inkml:brushProperty name="height" value="0.05292" units="cm"/>
      <inkml:brushProperty name="color" value="#FF0000"/>
      <inkml:brushProperty name="antiAliased" value="0"/>
    </inkml:brush>
  </inkml:definitions>
  <inkml:trace contextRef="#ctx0" brushRef="#br0">31099 4232 40 0,'-89'18'-34'0</inkml:trace>
  <inkml:trace contextRef="#ctx0" brushRef="#br0" timeOffset="1">29616 4180 51 0,'-51'0'-14'0,"-127"0"-4"0,3-19 2 0</inkml:trace>
  <inkml:trace contextRef="#ctx0" brushRef="#br0" timeOffset="2">31432 18 15 0,'-51'265'9'0,"-71"176"8"0,-38 104-20 0,71 1 3 0,56-67 0 0,-23-163 0 0,4-158-11 0,-19-68-13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am-E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A6C9BD-61BC-4EAD-A10B-89720D2FDE3A}" type="datetimeFigureOut">
              <a:rPr lang="am-ET" smtClean="0"/>
              <a:t>23/11/2025</a:t>
            </a:fld>
            <a:endParaRPr lang="am-E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m-E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m-E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am-E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29ECC6-AD74-4814-9630-A25C5571883F}" type="slidenum">
              <a:rPr lang="am-ET" smtClean="0"/>
              <a:t>‹#›</a:t>
            </a:fld>
            <a:endParaRPr lang="am-ET"/>
          </a:p>
        </p:txBody>
      </p:sp>
    </p:spTree>
    <p:extLst>
      <p:ext uri="{BB962C8B-B14F-4D97-AF65-F5344CB8AC3E}">
        <p14:creationId xmlns:p14="http://schemas.microsoft.com/office/powerpoint/2010/main" val="490708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18258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እምነ በሀ ፡ ቅድስት ቤተክርስቲያን ፡ ስርጉት አረፋቲሃ ወስዕልት</a:t>
            </a:r>
            <a:r>
              <a:rPr lang="am-ET" baseline="0" dirty="0"/>
              <a:t> ወሠእልት በእንቁ ጳዝዮን ፤ እምነ በሀ ፤ ቅድስት ቤተ ክርስቲያን ፤ </a:t>
            </a:r>
          </a:p>
          <a:p>
            <a:r>
              <a:rPr lang="am-ET" baseline="0" dirty="0"/>
              <a:t>              ሰላም ላንቺ ይሁን ፤ እናታችን ቤተ ክርስቲያን ግድግዳዎችሽ በጳዝዮን እንቁ የተጌጡ ናቸው ፤ ሰላም ላንቺ ይሁን እናታችን ክብርት ቤተ ክርስቲያን  </a:t>
            </a:r>
          </a:p>
          <a:p>
            <a:r>
              <a:rPr lang="am-ET" baseline="0" dirty="0"/>
              <a:t>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5</a:t>
            </a:fld>
            <a:endParaRPr lang="en-US"/>
          </a:p>
        </p:txBody>
      </p:sp>
    </p:spTree>
    <p:extLst>
      <p:ext uri="{BB962C8B-B14F-4D97-AF65-F5344CB8AC3E}">
        <p14:creationId xmlns:p14="http://schemas.microsoft.com/office/powerpoint/2010/main" val="4172757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መስቀል አብርሃ </a:t>
            </a:r>
            <a:r>
              <a:rPr lang="am-ET" baseline="0" dirty="0"/>
              <a:t> በከዋክብት አሰርገ ወሰማይየ ፤ </a:t>
            </a:r>
          </a:p>
          <a:p>
            <a:r>
              <a:rPr lang="am-ET" baseline="0" dirty="0"/>
              <a:t>አምኩሉሰ  ፀሐየ አርአየ  ። መስቀል አብርሃ </a:t>
            </a:r>
          </a:p>
          <a:p>
            <a:r>
              <a:rPr lang="am-ET" baseline="0" dirty="0"/>
              <a:t>በከዋክብት ዐሠርገወ ሰማየ ። </a:t>
            </a:r>
          </a:p>
          <a:p>
            <a:r>
              <a:rPr lang="am-ET" baseline="0" dirty="0"/>
              <a:t>     መስቀል አበራ  በኮከቦች ሰማይን አስጌጠች </a:t>
            </a:r>
          </a:p>
          <a:p>
            <a:r>
              <a:rPr lang="am-ET" baseline="0" dirty="0"/>
              <a:t>      ከሁሉም ፀሀይን አሳየ  ። መስቀል አበራች በኮከቦች ሰማይን አስጌጠ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6</a:t>
            </a:fld>
            <a:endParaRPr lang="en-US"/>
          </a:p>
        </p:txBody>
      </p:sp>
    </p:spTree>
    <p:extLst>
      <p:ext uri="{BB962C8B-B14F-4D97-AF65-F5344CB8AC3E}">
        <p14:creationId xmlns:p14="http://schemas.microsoft.com/office/powerpoint/2010/main" val="1725292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መስቀል አብርሃ </a:t>
            </a:r>
            <a:r>
              <a:rPr lang="am-ET" baseline="0" dirty="0"/>
              <a:t> በከዋክብት አሰርገ ወሰማይየ ፤ </a:t>
            </a:r>
          </a:p>
          <a:p>
            <a:r>
              <a:rPr lang="am-ET" baseline="0" dirty="0"/>
              <a:t>አምኩሉሰ  ፀሐየ አርአየ  ። መስቀል አብርሃ </a:t>
            </a:r>
          </a:p>
          <a:p>
            <a:r>
              <a:rPr lang="am-ET" baseline="0" dirty="0"/>
              <a:t>በከዋክብት ዐሠርገወ ሰማየ ። </a:t>
            </a:r>
          </a:p>
          <a:p>
            <a:r>
              <a:rPr lang="am-ET" baseline="0" dirty="0"/>
              <a:t>     መስቀል አበራ  በኮከቦች ሰማይን አስጌጠች </a:t>
            </a:r>
          </a:p>
          <a:p>
            <a:r>
              <a:rPr lang="am-ET" baseline="0" dirty="0"/>
              <a:t>      ከሁሉም ፀሀይን አሳየ  ። መስቀል አበራች በኮከቦች ሰማይን አስጌጠ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8</a:t>
            </a:fld>
            <a:endParaRPr lang="en-US"/>
          </a:p>
        </p:txBody>
      </p:sp>
    </p:spTree>
    <p:extLst>
      <p:ext uri="{BB962C8B-B14F-4D97-AF65-F5344CB8AC3E}">
        <p14:creationId xmlns:p14="http://schemas.microsoft.com/office/powerpoint/2010/main" val="4229351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9</a:t>
            </a:fld>
            <a:endParaRPr lang="en-US"/>
          </a:p>
        </p:txBody>
      </p:sp>
    </p:spTree>
    <p:extLst>
      <p:ext uri="{BB962C8B-B14F-4D97-AF65-F5344CB8AC3E}">
        <p14:creationId xmlns:p14="http://schemas.microsoft.com/office/powerpoint/2010/main" val="1482707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10</a:t>
            </a:fld>
            <a:endParaRPr lang="en-US"/>
          </a:p>
        </p:txBody>
      </p:sp>
    </p:spTree>
    <p:extLst>
      <p:ext uri="{BB962C8B-B14F-4D97-AF65-F5344CB8AC3E}">
        <p14:creationId xmlns:p14="http://schemas.microsoft.com/office/powerpoint/2010/main" val="3420627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am-ET" dirty="0"/>
          </a:p>
        </p:txBody>
      </p:sp>
      <p:sp>
        <p:nvSpPr>
          <p:cNvPr id="4" name="Slide Number Placeholder 3"/>
          <p:cNvSpPr>
            <a:spLocks noGrp="1"/>
          </p:cNvSpPr>
          <p:nvPr>
            <p:ph type="sldNum" sz="quarter" idx="5"/>
          </p:nvPr>
        </p:nvSpPr>
        <p:spPr/>
        <p:txBody>
          <a:bodyPr/>
          <a:lstStyle/>
          <a:p>
            <a:fld id="{96C1933A-9F02-4B44-9765-BD8AF6113510}" type="slidenum">
              <a:rPr lang="am-ET" smtClean="0"/>
              <a:t>24</a:t>
            </a:fld>
            <a:endParaRPr lang="am-ET"/>
          </a:p>
        </p:txBody>
      </p:sp>
    </p:spTree>
    <p:extLst>
      <p:ext uri="{BB962C8B-B14F-4D97-AF65-F5344CB8AC3E}">
        <p14:creationId xmlns:p14="http://schemas.microsoft.com/office/powerpoint/2010/main" val="683489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178</a:t>
            </a:fld>
            <a:endParaRPr lang="en-US"/>
          </a:p>
        </p:txBody>
      </p:sp>
    </p:spTree>
    <p:extLst>
      <p:ext uri="{BB962C8B-B14F-4D97-AF65-F5344CB8AC3E}">
        <p14:creationId xmlns:p14="http://schemas.microsoft.com/office/powerpoint/2010/main" val="3915992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200</a:t>
            </a:fld>
            <a:endParaRPr lang="en-US"/>
          </a:p>
        </p:txBody>
      </p:sp>
    </p:spTree>
    <p:extLst>
      <p:ext uri="{BB962C8B-B14F-4D97-AF65-F5344CB8AC3E}">
        <p14:creationId xmlns:p14="http://schemas.microsoft.com/office/powerpoint/2010/main" val="1963614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201</a:t>
            </a:fld>
            <a:endParaRPr lang="en-US"/>
          </a:p>
        </p:txBody>
      </p:sp>
    </p:spTree>
    <p:extLst>
      <p:ext uri="{BB962C8B-B14F-4D97-AF65-F5344CB8AC3E}">
        <p14:creationId xmlns:p14="http://schemas.microsoft.com/office/powerpoint/2010/main" val="4076705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202</a:t>
            </a:fld>
            <a:endParaRPr lang="en-US"/>
          </a:p>
        </p:txBody>
      </p:sp>
    </p:spTree>
    <p:extLst>
      <p:ext uri="{BB962C8B-B14F-4D97-AF65-F5344CB8AC3E}">
        <p14:creationId xmlns:p14="http://schemas.microsoft.com/office/powerpoint/2010/main" val="3891524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203</a:t>
            </a:fld>
            <a:endParaRPr lang="en-US"/>
          </a:p>
        </p:txBody>
      </p:sp>
    </p:spTree>
    <p:extLst>
      <p:ext uri="{BB962C8B-B14F-4D97-AF65-F5344CB8AC3E}">
        <p14:creationId xmlns:p14="http://schemas.microsoft.com/office/powerpoint/2010/main" val="1526058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204</a:t>
            </a:fld>
            <a:endParaRPr lang="en-US"/>
          </a:p>
        </p:txBody>
      </p:sp>
    </p:spTree>
    <p:extLst>
      <p:ext uri="{BB962C8B-B14F-4D97-AF65-F5344CB8AC3E}">
        <p14:creationId xmlns:p14="http://schemas.microsoft.com/office/powerpoint/2010/main" val="2217014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205</a:t>
            </a:fld>
            <a:endParaRPr lang="en-US"/>
          </a:p>
        </p:txBody>
      </p:sp>
    </p:spTree>
    <p:extLst>
      <p:ext uri="{BB962C8B-B14F-4D97-AF65-F5344CB8AC3E}">
        <p14:creationId xmlns:p14="http://schemas.microsoft.com/office/powerpoint/2010/main" val="2436561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206</a:t>
            </a:fld>
            <a:endParaRPr lang="en-US"/>
          </a:p>
        </p:txBody>
      </p:sp>
    </p:spTree>
    <p:extLst>
      <p:ext uri="{BB962C8B-B14F-4D97-AF65-F5344CB8AC3E}">
        <p14:creationId xmlns:p14="http://schemas.microsoft.com/office/powerpoint/2010/main" val="7464189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207</a:t>
            </a:fld>
            <a:endParaRPr lang="en-US"/>
          </a:p>
        </p:txBody>
      </p:sp>
    </p:spTree>
    <p:extLst>
      <p:ext uri="{BB962C8B-B14F-4D97-AF65-F5344CB8AC3E}">
        <p14:creationId xmlns:p14="http://schemas.microsoft.com/office/powerpoint/2010/main" val="7464189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208</a:t>
            </a:fld>
            <a:endParaRPr lang="en-US"/>
          </a:p>
        </p:txBody>
      </p:sp>
    </p:spTree>
    <p:extLst>
      <p:ext uri="{BB962C8B-B14F-4D97-AF65-F5344CB8AC3E}">
        <p14:creationId xmlns:p14="http://schemas.microsoft.com/office/powerpoint/2010/main" val="746418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213</a:t>
            </a:fld>
            <a:endParaRPr lang="en-US"/>
          </a:p>
        </p:txBody>
      </p:sp>
    </p:spTree>
    <p:extLst>
      <p:ext uri="{BB962C8B-B14F-4D97-AF65-F5344CB8AC3E}">
        <p14:creationId xmlns:p14="http://schemas.microsoft.com/office/powerpoint/2010/main" val="34059603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am-ET" dirty="0"/>
              <a:t>ነአምን  አበ ዘበአማን ወነአምን ወልደ ዘበአማን ወነአምን መንፈሰ ቅዱስ ዘበአማን ህልወ ሥላሌሆሙ ነአምን </a:t>
            </a:r>
            <a:endParaRPr lang="en-US" dirty="0"/>
          </a:p>
        </p:txBody>
      </p:sp>
      <p:sp>
        <p:nvSpPr>
          <p:cNvPr id="4" name="Slide Number Placeholder 3"/>
          <p:cNvSpPr>
            <a:spLocks noGrp="1"/>
          </p:cNvSpPr>
          <p:nvPr>
            <p:ph type="sldNum" sz="quarter" idx="10"/>
          </p:nvPr>
        </p:nvSpPr>
        <p:spPr/>
        <p:txBody>
          <a:bodyPr/>
          <a:lstStyle/>
          <a:p>
            <a:fld id="{184ADA0C-19E9-4C13-B022-C054B0A2DE1A}" type="slidenum">
              <a:rPr lang="en-US" smtClean="0"/>
              <a:pPr/>
              <a:t>214</a:t>
            </a:fld>
            <a:endParaRPr lang="en-US"/>
          </a:p>
        </p:txBody>
      </p:sp>
    </p:spTree>
    <p:extLst>
      <p:ext uri="{BB962C8B-B14F-4D97-AF65-F5344CB8AC3E}">
        <p14:creationId xmlns:p14="http://schemas.microsoft.com/office/powerpoint/2010/main" val="31501520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3272A6-B89E-43BB-AB56-83FA5D68D46C}" type="slidenum">
              <a:rPr lang="en-US" smtClean="0"/>
              <a:t>223</a:t>
            </a:fld>
            <a:endParaRPr lang="en-US"/>
          </a:p>
        </p:txBody>
      </p:sp>
    </p:spTree>
    <p:extLst>
      <p:ext uri="{BB962C8B-B14F-4D97-AF65-F5344CB8AC3E}">
        <p14:creationId xmlns:p14="http://schemas.microsoft.com/office/powerpoint/2010/main" val="12371744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am-ET" dirty="0"/>
          </a:p>
        </p:txBody>
      </p:sp>
      <p:sp>
        <p:nvSpPr>
          <p:cNvPr id="4" name="Slide Number Placeholder 3"/>
          <p:cNvSpPr>
            <a:spLocks noGrp="1"/>
          </p:cNvSpPr>
          <p:nvPr>
            <p:ph type="sldNum" sz="quarter" idx="5"/>
          </p:nvPr>
        </p:nvSpPr>
        <p:spPr/>
        <p:txBody>
          <a:bodyPr/>
          <a:lstStyle/>
          <a:p>
            <a:fld id="{96C1933A-9F02-4B44-9765-BD8AF6113510}" type="slidenum">
              <a:rPr lang="am-ET" smtClean="0"/>
              <a:t>251</a:t>
            </a:fld>
            <a:endParaRPr lang="am-ET"/>
          </a:p>
        </p:txBody>
      </p:sp>
    </p:spTree>
    <p:extLst>
      <p:ext uri="{BB962C8B-B14F-4D97-AF65-F5344CB8AC3E}">
        <p14:creationId xmlns:p14="http://schemas.microsoft.com/office/powerpoint/2010/main" val="33389057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280</a:t>
            </a:fld>
            <a:endParaRPr lang="en-US" dirty="0"/>
          </a:p>
        </p:txBody>
      </p:sp>
    </p:spTree>
    <p:extLst>
      <p:ext uri="{BB962C8B-B14F-4D97-AF65-F5344CB8AC3E}">
        <p14:creationId xmlns:p14="http://schemas.microsoft.com/office/powerpoint/2010/main" val="632804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281</a:t>
            </a:fld>
            <a:endParaRPr lang="en-US" dirty="0"/>
          </a:p>
        </p:txBody>
      </p:sp>
    </p:spTree>
    <p:extLst>
      <p:ext uri="{BB962C8B-B14F-4D97-AF65-F5344CB8AC3E}">
        <p14:creationId xmlns:p14="http://schemas.microsoft.com/office/powerpoint/2010/main" val="20637017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282</a:t>
            </a:fld>
            <a:endParaRPr lang="en-US" dirty="0"/>
          </a:p>
        </p:txBody>
      </p:sp>
    </p:spTree>
    <p:extLst>
      <p:ext uri="{BB962C8B-B14F-4D97-AF65-F5344CB8AC3E}">
        <p14:creationId xmlns:p14="http://schemas.microsoft.com/office/powerpoint/2010/main" val="12082188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283</a:t>
            </a:fld>
            <a:endParaRPr lang="en-US" dirty="0"/>
          </a:p>
        </p:txBody>
      </p:sp>
    </p:spTree>
    <p:extLst>
      <p:ext uri="{BB962C8B-B14F-4D97-AF65-F5344CB8AC3E}">
        <p14:creationId xmlns:p14="http://schemas.microsoft.com/office/powerpoint/2010/main" val="2334021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284</a:t>
            </a:fld>
            <a:endParaRPr lang="en-US" dirty="0"/>
          </a:p>
        </p:txBody>
      </p:sp>
    </p:spTree>
    <p:extLst>
      <p:ext uri="{BB962C8B-B14F-4D97-AF65-F5344CB8AC3E}">
        <p14:creationId xmlns:p14="http://schemas.microsoft.com/office/powerpoint/2010/main" val="15001320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285</a:t>
            </a:fld>
            <a:endParaRPr lang="en-US" dirty="0"/>
          </a:p>
        </p:txBody>
      </p:sp>
    </p:spTree>
    <p:extLst>
      <p:ext uri="{BB962C8B-B14F-4D97-AF65-F5344CB8AC3E}">
        <p14:creationId xmlns:p14="http://schemas.microsoft.com/office/powerpoint/2010/main" val="15755331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286</a:t>
            </a:fld>
            <a:endParaRPr lang="en-US" dirty="0"/>
          </a:p>
        </p:txBody>
      </p:sp>
    </p:spTree>
    <p:extLst>
      <p:ext uri="{BB962C8B-B14F-4D97-AF65-F5344CB8AC3E}">
        <p14:creationId xmlns:p14="http://schemas.microsoft.com/office/powerpoint/2010/main" val="28963826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340</a:t>
            </a:fld>
            <a:endParaRPr lang="en-US" dirty="0"/>
          </a:p>
        </p:txBody>
      </p:sp>
    </p:spTree>
    <p:extLst>
      <p:ext uri="{BB962C8B-B14F-4D97-AF65-F5344CB8AC3E}">
        <p14:creationId xmlns:p14="http://schemas.microsoft.com/office/powerpoint/2010/main" val="3949657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351</a:t>
            </a:fld>
            <a:endParaRPr lang="en-US" dirty="0"/>
          </a:p>
        </p:txBody>
      </p:sp>
    </p:spTree>
    <p:extLst>
      <p:ext uri="{BB962C8B-B14F-4D97-AF65-F5344CB8AC3E}">
        <p14:creationId xmlns:p14="http://schemas.microsoft.com/office/powerpoint/2010/main" val="5805489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4ADA0C-19E9-4C13-B022-C054B0A2DE1A}" type="slidenum">
              <a:rPr lang="en-US" smtClean="0"/>
              <a:pPr/>
              <a:t>352</a:t>
            </a:fld>
            <a:endParaRPr lang="en-US"/>
          </a:p>
        </p:txBody>
      </p:sp>
    </p:spTree>
    <p:extLst>
      <p:ext uri="{BB962C8B-B14F-4D97-AF65-F5344CB8AC3E}">
        <p14:creationId xmlns:p14="http://schemas.microsoft.com/office/powerpoint/2010/main" val="15598833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am-ET" dirty="0"/>
          </a:p>
        </p:txBody>
      </p:sp>
      <p:sp>
        <p:nvSpPr>
          <p:cNvPr id="4" name="Slide Number Placeholder 3"/>
          <p:cNvSpPr>
            <a:spLocks noGrp="1"/>
          </p:cNvSpPr>
          <p:nvPr>
            <p:ph type="sldNum" sz="quarter" idx="5"/>
          </p:nvPr>
        </p:nvSpPr>
        <p:spPr/>
        <p:txBody>
          <a:bodyPr/>
          <a:lstStyle/>
          <a:p>
            <a:fld id="{96C1933A-9F02-4B44-9765-BD8AF6113510}" type="slidenum">
              <a:rPr lang="am-ET" smtClean="0"/>
              <a:t>388</a:t>
            </a:fld>
            <a:endParaRPr lang="am-ET"/>
          </a:p>
        </p:txBody>
      </p:sp>
    </p:spTree>
    <p:extLst>
      <p:ext uri="{BB962C8B-B14F-4D97-AF65-F5344CB8AC3E}">
        <p14:creationId xmlns:p14="http://schemas.microsoft.com/office/powerpoint/2010/main" val="33582182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1D29ECC6-AD74-4814-9630-A25C5571883F}" type="slidenum">
              <a:rPr lang="am-ET" smtClean="0"/>
              <a:t>416</a:t>
            </a:fld>
            <a:endParaRPr lang="am-ET"/>
          </a:p>
        </p:txBody>
      </p:sp>
    </p:spTree>
    <p:extLst>
      <p:ext uri="{BB962C8B-B14F-4D97-AF65-F5344CB8AC3E}">
        <p14:creationId xmlns:p14="http://schemas.microsoft.com/office/powerpoint/2010/main" val="3842879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1ECF537-1C4F-4F7E-BC40-E610E014D82F}" type="datetimeFigureOut">
              <a:rPr lang="am-ET" smtClean="0"/>
              <a:t>23/11/2025</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4093626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ECF537-1C4F-4F7E-BC40-E610E014D82F}" type="datetimeFigureOut">
              <a:rPr lang="am-ET" smtClean="0"/>
              <a:t>23/11/2025</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3294192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ECF537-1C4F-4F7E-BC40-E610E014D82F}" type="datetimeFigureOut">
              <a:rPr lang="am-ET" smtClean="0"/>
              <a:t>23/11/2025</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2206683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1ECF537-1C4F-4F7E-BC40-E610E014D82F}" type="datetimeFigureOut">
              <a:rPr lang="am-ET" smtClean="0"/>
              <a:t>23/11/2025</a:t>
            </a:fld>
            <a:endParaRPr lang="am-ET"/>
          </a:p>
        </p:txBody>
      </p:sp>
      <p:sp>
        <p:nvSpPr>
          <p:cNvPr id="6" name="Footer Placeholder 5"/>
          <p:cNvSpPr>
            <a:spLocks noGrp="1"/>
          </p:cNvSpPr>
          <p:nvPr>
            <p:ph type="ftr" sz="quarter" idx="11"/>
          </p:nvPr>
        </p:nvSpPr>
        <p:spPr/>
        <p:txBody>
          <a:bodyPr/>
          <a:lstStyle/>
          <a:p>
            <a:endParaRPr lang="am-ET"/>
          </a:p>
        </p:txBody>
      </p:sp>
      <p:sp>
        <p:nvSpPr>
          <p:cNvPr id="7" name="Slide Number Placeholder 6"/>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1336488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1ECF537-1C4F-4F7E-BC40-E610E014D82F}" type="datetimeFigureOut">
              <a:rPr lang="am-ET" smtClean="0"/>
              <a:t>23/11/2025</a:t>
            </a:fld>
            <a:endParaRPr lang="am-ET"/>
          </a:p>
        </p:txBody>
      </p:sp>
      <p:sp>
        <p:nvSpPr>
          <p:cNvPr id="8" name="Footer Placeholder 7"/>
          <p:cNvSpPr>
            <a:spLocks noGrp="1"/>
          </p:cNvSpPr>
          <p:nvPr>
            <p:ph type="ftr" sz="quarter" idx="11"/>
          </p:nvPr>
        </p:nvSpPr>
        <p:spPr/>
        <p:txBody>
          <a:bodyPr/>
          <a:lstStyle/>
          <a:p>
            <a:endParaRPr lang="am-ET"/>
          </a:p>
        </p:txBody>
      </p:sp>
      <p:sp>
        <p:nvSpPr>
          <p:cNvPr id="9" name="Slide Number Placeholder 8"/>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53430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1ECF537-1C4F-4F7E-BC40-E610E014D82F}" type="datetimeFigureOut">
              <a:rPr lang="am-ET" smtClean="0"/>
              <a:t>23/11/2025</a:t>
            </a:fld>
            <a:endParaRPr lang="am-ET"/>
          </a:p>
        </p:txBody>
      </p:sp>
      <p:sp>
        <p:nvSpPr>
          <p:cNvPr id="4" name="Footer Placeholder 3"/>
          <p:cNvSpPr>
            <a:spLocks noGrp="1"/>
          </p:cNvSpPr>
          <p:nvPr>
            <p:ph type="ftr" sz="quarter" idx="11"/>
          </p:nvPr>
        </p:nvSpPr>
        <p:spPr/>
        <p:txBody>
          <a:bodyPr/>
          <a:lstStyle/>
          <a:p>
            <a:endParaRPr lang="am-ET"/>
          </a:p>
        </p:txBody>
      </p:sp>
      <p:sp>
        <p:nvSpPr>
          <p:cNvPr id="5" name="Slide Number Placeholder 4"/>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1291546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ECF537-1C4F-4F7E-BC40-E610E014D82F}" type="datetimeFigureOut">
              <a:rPr lang="am-ET" smtClean="0"/>
              <a:t>23/11/2025</a:t>
            </a:fld>
            <a:endParaRPr lang="am-ET"/>
          </a:p>
        </p:txBody>
      </p:sp>
      <p:sp>
        <p:nvSpPr>
          <p:cNvPr id="3" name="Footer Placeholder 2"/>
          <p:cNvSpPr>
            <a:spLocks noGrp="1"/>
          </p:cNvSpPr>
          <p:nvPr>
            <p:ph type="ftr" sz="quarter" idx="11"/>
          </p:nvPr>
        </p:nvSpPr>
        <p:spPr/>
        <p:txBody>
          <a:bodyPr/>
          <a:lstStyle/>
          <a:p>
            <a:endParaRPr lang="am-ET"/>
          </a:p>
        </p:txBody>
      </p:sp>
      <p:sp>
        <p:nvSpPr>
          <p:cNvPr id="4" name="Slide Number Placeholder 3"/>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2501019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1ECF537-1C4F-4F7E-BC40-E610E014D82F}" type="datetimeFigureOut">
              <a:rPr lang="am-ET" smtClean="0"/>
              <a:t>23/11/2025</a:t>
            </a:fld>
            <a:endParaRPr lang="am-ET"/>
          </a:p>
        </p:txBody>
      </p:sp>
      <p:sp>
        <p:nvSpPr>
          <p:cNvPr id="6" name="Footer Placeholder 5"/>
          <p:cNvSpPr>
            <a:spLocks noGrp="1"/>
          </p:cNvSpPr>
          <p:nvPr>
            <p:ph type="ftr" sz="quarter" idx="11"/>
          </p:nvPr>
        </p:nvSpPr>
        <p:spPr/>
        <p:txBody>
          <a:bodyPr/>
          <a:lstStyle/>
          <a:p>
            <a:endParaRPr lang="am-ET"/>
          </a:p>
        </p:txBody>
      </p:sp>
      <p:sp>
        <p:nvSpPr>
          <p:cNvPr id="7" name="Slide Number Placeholder 6"/>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1671356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1ECF537-1C4F-4F7E-BC40-E610E014D82F}" type="datetimeFigureOut">
              <a:rPr lang="am-ET" smtClean="0"/>
              <a:t>23/11/2025</a:t>
            </a:fld>
            <a:endParaRPr lang="am-ET"/>
          </a:p>
        </p:txBody>
      </p:sp>
      <p:sp>
        <p:nvSpPr>
          <p:cNvPr id="6" name="Footer Placeholder 5"/>
          <p:cNvSpPr>
            <a:spLocks noGrp="1"/>
          </p:cNvSpPr>
          <p:nvPr>
            <p:ph type="ftr" sz="quarter" idx="11"/>
          </p:nvPr>
        </p:nvSpPr>
        <p:spPr/>
        <p:txBody>
          <a:bodyPr/>
          <a:lstStyle/>
          <a:p>
            <a:endParaRPr lang="am-ET"/>
          </a:p>
        </p:txBody>
      </p:sp>
      <p:sp>
        <p:nvSpPr>
          <p:cNvPr id="7" name="Slide Number Placeholder 6"/>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3071881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ECF537-1C4F-4F7E-BC40-E610E014D82F}" type="datetimeFigureOut">
              <a:rPr lang="am-ET" smtClean="0"/>
              <a:t>23/11/2025</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318765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ECF537-1C4F-4F7E-BC40-E610E014D82F}" type="datetimeFigureOut">
              <a:rPr lang="am-ET" smtClean="0"/>
              <a:t>23/11/2025</a:t>
            </a:fld>
            <a:endParaRPr lang="am-ET"/>
          </a:p>
        </p:txBody>
      </p:sp>
      <p:sp>
        <p:nvSpPr>
          <p:cNvPr id="5" name="Footer Placeholder 4"/>
          <p:cNvSpPr>
            <a:spLocks noGrp="1"/>
          </p:cNvSpPr>
          <p:nvPr>
            <p:ph type="ftr" sz="quarter" idx="11"/>
          </p:nvPr>
        </p:nvSpPr>
        <p:spPr/>
        <p:txBody>
          <a:bodyPr/>
          <a:lstStyle/>
          <a:p>
            <a:endParaRPr lang="am-ET"/>
          </a:p>
        </p:txBody>
      </p:sp>
      <p:sp>
        <p:nvSpPr>
          <p:cNvPr id="6" name="Slide Number Placeholder 5"/>
          <p:cNvSpPr>
            <a:spLocks noGrp="1"/>
          </p:cNvSpPr>
          <p:nvPr>
            <p:ph type="sldNum" sz="quarter" idx="12"/>
          </p:nvPr>
        </p:nvSpPr>
        <p:spPr/>
        <p:txBody>
          <a:bodyPr/>
          <a:lstStyle/>
          <a:p>
            <a:fld id="{47A263F3-C476-4CEC-B74B-DDBE4307F10C}" type="slidenum">
              <a:rPr lang="am-ET" smtClean="0"/>
              <a:t>‹#›</a:t>
            </a:fld>
            <a:endParaRPr lang="am-ET"/>
          </a:p>
        </p:txBody>
      </p:sp>
    </p:spTree>
    <p:extLst>
      <p:ext uri="{BB962C8B-B14F-4D97-AF65-F5344CB8AC3E}">
        <p14:creationId xmlns:p14="http://schemas.microsoft.com/office/powerpoint/2010/main" val="2485710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ECF537-1C4F-4F7E-BC40-E610E014D82F}" type="datetimeFigureOut">
              <a:rPr lang="am-ET" smtClean="0"/>
              <a:t>23/11/2025</a:t>
            </a:fld>
            <a:endParaRPr lang="am-E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m-E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A263F3-C476-4CEC-B74B-DDBE4307F10C}" type="slidenum">
              <a:rPr lang="am-ET" smtClean="0"/>
              <a:t>‹#›</a:t>
            </a:fld>
            <a:endParaRPr lang="am-ET"/>
          </a:p>
        </p:txBody>
      </p:sp>
    </p:spTree>
    <p:extLst>
      <p:ext uri="{BB962C8B-B14F-4D97-AF65-F5344CB8AC3E}">
        <p14:creationId xmlns:p14="http://schemas.microsoft.com/office/powerpoint/2010/main" val="196536299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customXml" Target="../ink/ink1.xml"/><Relationship Id="rId1" Type="http://schemas.openxmlformats.org/officeDocument/2006/relationships/slideLayout" Target="../slideLayouts/slideLayout7.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47625" y="0"/>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8275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D706B1-9804-4F43-9D8D-6485ABB74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272" y="114940"/>
            <a:ext cx="11880898" cy="6678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93059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a:t>
            </a:fld>
            <a:endParaRPr lang="en-US"/>
          </a:p>
        </p:txBody>
      </p:sp>
      <p:sp>
        <p:nvSpPr>
          <p:cNvPr id="3" name="Title 2"/>
          <p:cNvSpPr>
            <a:spLocks noGrp="1"/>
          </p:cNvSpPr>
          <p:nvPr>
            <p:ph type="title" idx="4294967295"/>
          </p:nvPr>
        </p:nvSpPr>
        <p:spPr>
          <a:xfrm>
            <a:off x="311150" y="525463"/>
            <a:ext cx="11880850" cy="3992349"/>
          </a:xfrm>
        </p:spPr>
        <p:txBody>
          <a:bodyPr>
            <a:no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br>
              <a:rPr lang="en-AE"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br>
              <a:rPr lang="en-AE" sz="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ሚመጠን ግርምት ዛቲ ዕለት ወዕፅብት ዛቲ ሰዓት እንተ ባቲ ይወርድ መንፈስ ቅዱስ እመልዕልተ ሰማያት ወይጼልሎ ለዝንቱ መሥዋዕት ወይቄድሶ።</a:t>
            </a:r>
            <a:b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ይህች ቀን ምን ያህል የምታስፈራ ናት፤</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ይህችስ ሰዓት ምን ያህል የምታስጨንቅ ናት፤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መንፈ</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 ቅዱስ ከሰማየ ሰማያት የሚወርድባት ናት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ይህን መሥዋዕቱን የሚሰውርባትና የሚያከብርባት። </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TextBox 6">
            <a:extLst>
              <a:ext uri="{FF2B5EF4-FFF2-40B4-BE49-F238E27FC236}">
                <a16:creationId xmlns:a16="http://schemas.microsoft.com/office/drawing/2014/main" id="{4428B027-0163-631E-4308-2C13E7F2456C}"/>
              </a:ext>
            </a:extLst>
          </p:cNvPr>
          <p:cNvSpPr txBox="1"/>
          <p:nvPr/>
        </p:nvSpPr>
        <p:spPr>
          <a:xfrm>
            <a:off x="216418" y="4517812"/>
            <a:ext cx="11880899" cy="2399247"/>
          </a:xfrm>
          <a:prstGeom prst="rect">
            <a:avLst/>
          </a:prstGeom>
          <a:noFill/>
        </p:spPr>
        <p:txBody>
          <a:bodyPr wrap="square" rtlCol="0">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How awesome is this day and how marvellous this hour wherein</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Holy Spirit will descend from heaven and overshadow and hallow this sacrifice</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619974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7A3B97-804C-B5A0-7A2D-E60AAFB7DC52}"/>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4</a:t>
            </a:fld>
            <a:endParaRPr lang="en-US"/>
          </a:p>
        </p:txBody>
      </p:sp>
      <p:sp>
        <p:nvSpPr>
          <p:cNvPr id="4" name="TextBox 3">
            <a:extLst>
              <a:ext uri="{FF2B5EF4-FFF2-40B4-BE49-F238E27FC236}">
                <a16:creationId xmlns:a16="http://schemas.microsoft.com/office/drawing/2014/main" id="{421BD222-3312-210C-AE24-7F8C7067CCD6}"/>
              </a:ext>
            </a:extLst>
          </p:cNvPr>
          <p:cNvSpPr txBox="1"/>
          <p:nvPr/>
        </p:nvSpPr>
        <p:spPr>
          <a:xfrm>
            <a:off x="216419" y="132814"/>
            <a:ext cx="11759163" cy="4216539"/>
          </a:xfrm>
          <a:prstGeom prst="rect">
            <a:avLst/>
          </a:prstGeom>
          <a:noFill/>
        </p:spPr>
        <p:txBody>
          <a:bodyPr wrap="square">
            <a:spAutoFit/>
          </a:bodyPr>
          <a:lstStyle/>
          <a:p>
            <a:r>
              <a:rPr lang="am-ET" sz="4400" b="1" cap="all" dirty="0">
                <a:latin typeface="Abyssinica SIL (Connected)" panose="02000000000000000000" pitchFamily="2" charset="0"/>
                <a:ea typeface="Abyssinica SIL (Connected)" panose="02000000000000000000" pitchFamily="2" charset="0"/>
                <a:cs typeface="Abyssinica SIL (Connected)" panose="02000000000000000000" pitchFamily="2" charset="0"/>
              </a:rPr>
              <a:t>ቁሙ ወጸልዩ ከመ ሰላሙ ለእግዚአብሔር የሀሉ ምስሌየ ወምስለ ኵልክሙ።</a:t>
            </a:r>
            <a:endParaRPr lang="en-AE" sz="1200" b="1" cap="all"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በጽሞናና በመፍራት ቁሙ፤ የእግዚአብሔር ሰላም ከእኔና ከ</a:t>
            </a:r>
            <a:r>
              <a:rPr lang="en-US" sz="44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4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ናንተ ጋር ይሆን ዘንድ ጸልዩ። </a:t>
            </a: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4800" b="1" cap="all"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5D204306-D86B-E8C7-4639-8914374E9C6F}"/>
              </a:ext>
            </a:extLst>
          </p:cNvPr>
          <p:cNvSpPr txBox="1"/>
          <p:nvPr/>
        </p:nvSpPr>
        <p:spPr>
          <a:xfrm>
            <a:off x="94685" y="3606915"/>
            <a:ext cx="11880897" cy="1938992"/>
          </a:xfrm>
          <a:prstGeom prst="rect">
            <a:avLst/>
          </a:prstGeom>
          <a:noFill/>
        </p:spPr>
        <p:txBody>
          <a:bodyPr wrap="square">
            <a:spAutoFit/>
          </a:bodyPr>
          <a:lstStyle/>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quietness and in fear, arise and pray that the peace of God be with me and with all of you.      </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TextBox 6">
            <a:extLst>
              <a:ext uri="{FF2B5EF4-FFF2-40B4-BE49-F238E27FC236}">
                <a16:creationId xmlns:a16="http://schemas.microsoft.com/office/drawing/2014/main" id="{A19647C1-70D5-DEEC-28C2-6B89C37905D1}"/>
              </a:ext>
            </a:extLst>
          </p:cNvPr>
          <p:cNvSpPr txBox="1"/>
          <p:nvPr/>
        </p:nvSpPr>
        <p:spPr>
          <a:xfrm>
            <a:off x="94685" y="5271459"/>
            <a:ext cx="5565804" cy="1569660"/>
          </a:xfrm>
          <a:prstGeom prst="rect">
            <a:avLst/>
          </a:prstGeom>
          <a:noFill/>
        </p:spPr>
        <p:txBody>
          <a:bodyPr wrap="square">
            <a:spAutoFit/>
          </a:bodyPr>
          <a:lstStyle/>
          <a:p>
            <a:endParaRPr lang="en-US"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People </a:t>
            </a:r>
            <a:r>
              <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8" name="TextBox 7">
            <a:extLst>
              <a:ext uri="{FF2B5EF4-FFF2-40B4-BE49-F238E27FC236}">
                <a16:creationId xmlns:a16="http://schemas.microsoft.com/office/drawing/2014/main" id="{3B457619-F30F-BFD5-9A0C-39B2BBD57C9C}"/>
              </a:ext>
            </a:extLst>
          </p:cNvPr>
          <p:cNvSpPr txBox="1"/>
          <p:nvPr/>
        </p:nvSpPr>
        <p:spPr>
          <a:xfrm>
            <a:off x="6911585" y="4917516"/>
            <a:ext cx="4782064" cy="707886"/>
          </a:xfrm>
          <a:prstGeom prst="rect">
            <a:avLst/>
          </a:prstGeom>
          <a:noFill/>
        </p:spPr>
        <p:txBody>
          <a:bodyPr wrap="square">
            <a:spAutoFit/>
          </a:bodyPr>
          <a:lstStyle/>
          <a:p>
            <a:endPar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526694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5</a:t>
            </a:fld>
            <a:endParaRPr lang="en-US"/>
          </a:p>
        </p:txBody>
      </p:sp>
      <p:sp>
        <p:nvSpPr>
          <p:cNvPr id="3" name="Rectangle 2"/>
          <p:cNvSpPr/>
          <p:nvPr/>
        </p:nvSpPr>
        <p:spPr>
          <a:xfrm>
            <a:off x="289007" y="-55197"/>
            <a:ext cx="11686576" cy="5170646"/>
          </a:xfrm>
          <a:prstGeom prst="rect">
            <a:avLst/>
          </a:prstGeom>
        </p:spPr>
        <p:txBody>
          <a:bodyPr wrap="square">
            <a:spAutoFit/>
          </a:bodyPr>
          <a:lstStyle/>
          <a:p>
            <a:r>
              <a:rPr lang="en-US" sz="36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ዘወትር ከሰኞ</a:t>
            </a:r>
            <a:r>
              <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ዓርብ</a:t>
            </a:r>
            <a:r>
              <a:rPr lang="en-US"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Monday-Friday</a:t>
            </a:r>
          </a:p>
          <a:p>
            <a:endParaRPr lang="am-ET" sz="2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እምነ በሀ ቅድስት ቤተ</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 ሥርጉት አረፋቲሃ ወ</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ሥዕ</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ልት በዕንቈ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ጳዝዮን እምነ በሀ ቅድስት ቤተ ክርስቲያን።</a:t>
            </a: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እናታችን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ቤተ ክርስቲያን ሰላም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እንልሻለን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ግድግዳዎችሽ</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በጳዝዮን</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ዕንቍ</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የተጌጡ</a:t>
            </a:r>
            <a:r>
              <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ናቸው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እናታችን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ቤተ ክርስቲያን ሰላም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እንልሻለን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E6D790FF-98AD-AA20-725F-F904BB3B498D}"/>
              </a:ext>
            </a:extLst>
          </p:cNvPr>
          <p:cNvSpPr txBox="1"/>
          <p:nvPr/>
        </p:nvSpPr>
        <p:spPr>
          <a:xfrm>
            <a:off x="276824" y="4795896"/>
            <a:ext cx="11698759" cy="2062103"/>
          </a:xfrm>
          <a:prstGeom prst="rect">
            <a:avLst/>
          </a:prstGeom>
          <a:noFill/>
        </p:spPr>
        <p:txBody>
          <a:bodyPr wrap="square" rtlCol="0">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our mother, O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honorable</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church. Thy walls are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embroidedred</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with Topaz. Peace be unto you, our mother, O honorable church.</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166575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89006" y="216218"/>
            <a:ext cx="11541401" cy="3807068"/>
          </a:xfrm>
          <a:prstGeom prst="rect">
            <a:avLst/>
          </a:prstGeom>
        </p:spPr>
        <p:txBody>
          <a:bodyPr wrap="square">
            <a:spAutoFit/>
          </a:bodyPr>
          <a:lstStyle/>
          <a:p>
            <a:r>
              <a:rPr lang="am-ET" sz="4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ቅዳሜ</a:t>
            </a:r>
            <a:r>
              <a:rPr lang="en-US" sz="4400" b="1"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ቅዳሜ</a:t>
            </a:r>
            <a:r>
              <a:rPr lang="en-US"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a:t>
            </a:r>
            <a:r>
              <a:rPr lang="en-AE"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Saturday</a:t>
            </a:r>
          </a:p>
          <a:p>
            <a:endParaRPr lang="am-ET" sz="100" b="1" dirty="0">
              <a:solidFill>
                <a:schemeClr val="bg1"/>
              </a:solidFill>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መስቀል</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አብር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በከዋክብት አሠርገወ</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ሰማ</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እምኵሉሰ ፀ</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 አርአየ መስቀል አብር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በከዋክብት አሠርገወ ሰማየ።</a:t>
            </a:r>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en-AE" sz="667" b="1" dirty="0">
              <a:solidFill>
                <a:srgbClr val="33CC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መስቀል አበራ</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በኮከቦች ሰማይን አስጌጠ</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ከሁሉም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ይልቅ</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ፀ</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ይን አሳየ</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መስቀል አበራ</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በኮከቦች ሰማይን አስጌጠ።</a:t>
            </a:r>
            <a:endPar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6</a:t>
            </a:fld>
            <a:endParaRPr lang="en-US"/>
          </a:p>
        </p:txBody>
      </p:sp>
      <p:sp>
        <p:nvSpPr>
          <p:cNvPr id="3" name="TextBox 2">
            <a:extLst>
              <a:ext uri="{FF2B5EF4-FFF2-40B4-BE49-F238E27FC236}">
                <a16:creationId xmlns:a16="http://schemas.microsoft.com/office/drawing/2014/main" id="{C243DE61-B650-1A49-6191-13EF183FD21F}"/>
              </a:ext>
            </a:extLst>
          </p:cNvPr>
          <p:cNvSpPr txBox="1"/>
          <p:nvPr/>
        </p:nvSpPr>
        <p:spPr>
          <a:xfrm>
            <a:off x="165574" y="4303455"/>
            <a:ext cx="11323638" cy="2062103"/>
          </a:xfrm>
          <a:prstGeom prst="rect">
            <a:avLst/>
          </a:prstGeom>
          <a:noFill/>
        </p:spPr>
        <p:txBody>
          <a:bodyPr wrap="square" rtlCol="0">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cross shined and had the heavens embroidered with stars. Of all the sun is seen. The cross shined and has the heavens embroidered with stars.</a:t>
            </a:r>
            <a:endParaRPr lang="en-US" sz="2800" dirty="0">
              <a:solidFill>
                <a:srgbClr val="FFFF00"/>
              </a:solidFill>
            </a:endParaRPr>
          </a:p>
        </p:txBody>
      </p:sp>
    </p:spTree>
    <p:extLst>
      <p:ext uri="{BB962C8B-B14F-4D97-AF65-F5344CB8AC3E}">
        <p14:creationId xmlns:p14="http://schemas.microsoft.com/office/powerpoint/2010/main" val="726150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D706B1-9804-4F43-9D8D-6485ABB74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272" y="162565"/>
            <a:ext cx="11880898" cy="6678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433184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8</a:t>
            </a:fld>
            <a:endParaRPr lang="en-US"/>
          </a:p>
        </p:txBody>
      </p:sp>
      <p:sp>
        <p:nvSpPr>
          <p:cNvPr id="5" name="Rectangle 4"/>
          <p:cNvSpPr/>
          <p:nvPr/>
        </p:nvSpPr>
        <p:spPr>
          <a:xfrm>
            <a:off x="289006" y="94833"/>
            <a:ext cx="11613989" cy="3108543"/>
          </a:xfrm>
          <a:prstGeom prst="rect">
            <a:avLst/>
          </a:prstGeom>
        </p:spPr>
        <p:txBody>
          <a:bodyPr wrap="square">
            <a:spAutoFit/>
          </a:bodyPr>
          <a:lstStyle/>
          <a:p>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እሑድ</a:t>
            </a:r>
            <a:r>
              <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 Sunday</a:t>
            </a: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ኵሉ ዘገብራ ለጽድቅ ጻድቅ ውእቱ ወዘያከብር ሰንበተ ኢይበል ፈላሲ ዘገብአ </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 እግዚአብሔር ይፈልጠኒኑ እምሕዝቡ ኵሉ ዘገብራ ለጽድቅ ጻድቅ ውእቱ ወዘያከብር ሰንበተ።</a:t>
            </a:r>
          </a:p>
        </p:txBody>
      </p:sp>
      <p:sp>
        <p:nvSpPr>
          <p:cNvPr id="3" name="Rectangle 2">
            <a:extLst>
              <a:ext uri="{FF2B5EF4-FFF2-40B4-BE49-F238E27FC236}">
                <a16:creationId xmlns:a16="http://schemas.microsoft.com/office/drawing/2014/main" id="{827D5E28-A6B3-DC2F-E201-689A53DC7824}"/>
              </a:ext>
            </a:extLst>
          </p:cNvPr>
          <p:cNvSpPr/>
          <p:nvPr/>
        </p:nvSpPr>
        <p:spPr>
          <a:xfrm>
            <a:off x="289006" y="3012308"/>
            <a:ext cx="11468814" cy="2062103"/>
          </a:xfrm>
          <a:prstGeom prst="rect">
            <a:avLst/>
          </a:prstGeom>
        </p:spPr>
        <p:txBody>
          <a:bodyPr wrap="square">
            <a:spAutoFit/>
          </a:bodyPr>
          <a:lstStyle/>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በጎን የሚያደርግ ሰንበትንም የሚያከብር ሁሉ ጻድቅ ነው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ወደ እግዚአብሔር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የተመለሰ</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መጻተኛ ከሕዝቡ ይለየኝ ይሆንን</a:t>
            </a:r>
            <a:r>
              <a:rPr lang="am-ET" sz="3200" b="1" dirty="0">
                <a:solidFill>
                  <a:srgbClr val="00FF00"/>
                </a:solidFill>
                <a:latin typeface="Ebrima"/>
                <a:ea typeface="Ebrima"/>
                <a:cs typeface="Ebrima"/>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አይበል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በጎ የሚያደርግ ሰንበትንም የሚያከብር ሁሉ ጻድቅ ነው።</a:t>
            </a:r>
          </a:p>
        </p:txBody>
      </p:sp>
      <p:sp>
        <p:nvSpPr>
          <p:cNvPr id="4" name="Rectangle 3">
            <a:extLst>
              <a:ext uri="{FF2B5EF4-FFF2-40B4-BE49-F238E27FC236}">
                <a16:creationId xmlns:a16="http://schemas.microsoft.com/office/drawing/2014/main" id="{5C6D5ED1-E953-DDFA-0981-3653F7A780E4}"/>
              </a:ext>
            </a:extLst>
          </p:cNvPr>
          <p:cNvSpPr/>
          <p:nvPr/>
        </p:nvSpPr>
        <p:spPr>
          <a:xfrm>
            <a:off x="361593" y="4805722"/>
            <a:ext cx="11323639" cy="2062103"/>
          </a:xfrm>
          <a:prstGeom prst="rect">
            <a:avLst/>
          </a:prstGeom>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Blessed is He who does blessed deeds and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honors</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Sabbath. Let him not question whether he will be outcast from the multitudes if he was to enter into the worship of God.</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190733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9</a:t>
            </a:fld>
            <a:endParaRPr lang="en-US"/>
          </a:p>
        </p:txBody>
      </p:sp>
      <p:sp>
        <p:nvSpPr>
          <p:cNvPr id="3" name="Title 2"/>
          <p:cNvSpPr>
            <a:spLocks noGrp="1"/>
          </p:cNvSpPr>
          <p:nvPr>
            <p:ph type="title" idx="4294967295"/>
          </p:nvPr>
        </p:nvSpPr>
        <p:spPr>
          <a:xfrm>
            <a:off x="341313" y="381000"/>
            <a:ext cx="11850687" cy="3765550"/>
          </a:xfrm>
        </p:spPr>
        <p:txBody>
          <a:bodyPr>
            <a:noAutofit/>
          </a:bodyPr>
          <a:lstStyle/>
          <a:p>
            <a:pPr algn="l"/>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 እመቦ ብእሲ እም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መናን ዘቦአ ቤተ  ክርስቲያን በጊዜ</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ቅዳሴ</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ወኢሰምዐ</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መጻሕፍተ ቅዱሳተ</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ወኢተዐገሠ</a:t>
            </a:r>
            <a:r>
              <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እስከ</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ይፌጽሙ</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ጸሎተ</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ቅዳሴ።</a:t>
            </a:r>
            <a:br>
              <a:rPr lang="en-AE"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br>
            <a:br>
              <a:rPr lang="am-ET" sz="38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 በቅዳሴ ጊዜ ከም</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መናን ወገን ወደ ቤተ ክርስቲያን የገባ ሰው</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ቢኖር</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ቅዱሳት</a:t>
            </a:r>
            <a:r>
              <a:rPr lang="en-AE"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መጻሕፍትን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ሰምቶ የቅዳሴውን </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ሎት እስኪ</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ጨ</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ርሱ ባይታገሥ</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ከቁርባን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ባይቀበል ከቤተ ክርስቲያን ይለይ።</a:t>
            </a:r>
            <a:endParaRPr lang="en-US"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Rectangle 3">
            <a:extLst>
              <a:ext uri="{FF2B5EF4-FFF2-40B4-BE49-F238E27FC236}">
                <a16:creationId xmlns:a16="http://schemas.microsoft.com/office/drawing/2014/main" id="{1678E4CC-C4E0-215D-8969-77D1C6016B74}"/>
              </a:ext>
            </a:extLst>
          </p:cNvPr>
          <p:cNvSpPr/>
          <p:nvPr/>
        </p:nvSpPr>
        <p:spPr>
          <a:xfrm>
            <a:off x="443480" y="3957508"/>
            <a:ext cx="11468814" cy="1968488"/>
          </a:xfrm>
          <a:prstGeom prst="rect">
            <a:avLst/>
          </a:prstGeom>
        </p:spPr>
        <p:txBody>
          <a:bodyPr wrap="square">
            <a:spAutoFit/>
          </a:bodyPr>
          <a:lstStyle/>
          <a:p>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Halleluia! If there be anyone of the faithful that hath entered the church at the time off mass and hath not heard the holy Scriptures, and hath not waited until they finish the prayer of the Mass, and hath not received the holy communion, let him be driven out of the church:</a:t>
            </a:r>
            <a:endParaRPr lang="am-ET"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770845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10</a:t>
            </a:fld>
            <a:endParaRPr lang="en-US"/>
          </a:p>
        </p:txBody>
      </p:sp>
      <p:sp>
        <p:nvSpPr>
          <p:cNvPr id="3" name="Title 2"/>
          <p:cNvSpPr>
            <a:spLocks noGrp="1"/>
          </p:cNvSpPr>
          <p:nvPr>
            <p:ph type="title" idx="4294967295"/>
          </p:nvPr>
        </p:nvSpPr>
        <p:spPr>
          <a:xfrm>
            <a:off x="401638" y="269875"/>
            <a:ext cx="11790362" cy="4157663"/>
          </a:xfrm>
        </p:spPr>
        <p:txBody>
          <a:bodyPr>
            <a:noAutofit/>
          </a:bodyPr>
          <a:lstStyle/>
          <a:p>
            <a:pPr algn="l">
              <a:lnSpc>
                <a:spcPct val="100000"/>
              </a:lnSpc>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ወኢተመጠወ እምቍርባን ይሰደድ እምቤተ ክርስቲያን እስመ አማሰነ ሕገ እግዚአብሔር ወአስተሐቀረ ቁመተ ቅድመ ንጉሥ ሰማያዊ ንጉሠ ሥጋ ወመንፈስ ከመዝ መሀሩነ ሐዋርያት በአብጥሊሶሙ።</a:t>
            </a:r>
            <a:br>
              <a:rPr lang="am-ET" sz="1800" dirty="0"/>
            </a:b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የእግዚአብሔርን ሕግ አ</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ፍርሷ</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ልና</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የነፍስና የሥጋ ንጉሥ </a:t>
            </a:r>
            <a:b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በሚሆን በሰማያዊ ንጉሥ በክርስቶስ ፊት መቆምን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አቃ</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ሏ</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ሐዋርያት በሲ</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ኖ</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ዶሳቸው እንዲህ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አስተማሩን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Rectangle 3">
            <a:extLst>
              <a:ext uri="{FF2B5EF4-FFF2-40B4-BE49-F238E27FC236}">
                <a16:creationId xmlns:a16="http://schemas.microsoft.com/office/drawing/2014/main" id="{6206CB89-AF76-4193-19FE-63595DDD0A45}"/>
              </a:ext>
            </a:extLst>
          </p:cNvPr>
          <p:cNvSpPr/>
          <p:nvPr/>
        </p:nvSpPr>
        <p:spPr>
          <a:xfrm>
            <a:off x="373793" y="4332401"/>
            <a:ext cx="10433468" cy="2062103"/>
          </a:xfrm>
          <a:prstGeom prst="rect">
            <a:avLst/>
          </a:prstGeom>
        </p:spPr>
        <p:txBody>
          <a:bodyPr wrap="square">
            <a:spAutoFit/>
          </a:bodyPr>
          <a:lstStyle/>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 he hath violated the law of God and disdained  to stand before the heavenly King, the King of Body and Spirit. This the Apostles have taught us in their canons.</a:t>
            </a:r>
            <a:endPar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109292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11</a:t>
            </a:fld>
            <a:endParaRPr lang="en-US"/>
          </a:p>
        </p:txBody>
      </p:sp>
      <p:sp>
        <p:nvSpPr>
          <p:cNvPr id="3" name="Title 2"/>
          <p:cNvSpPr>
            <a:spLocks noGrp="1"/>
          </p:cNvSpPr>
          <p:nvPr>
            <p:ph type="title" idx="4294967295"/>
          </p:nvPr>
        </p:nvSpPr>
        <p:spPr>
          <a:xfrm>
            <a:off x="311150" y="547260"/>
            <a:ext cx="11880850" cy="4038600"/>
          </a:xfrm>
        </p:spPr>
        <p:txBody>
          <a:bodyPr>
            <a:no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b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br>
              <a:rPr lang="en-AE" sz="1200" b="1" dirty="0">
                <a:solidFill>
                  <a:srgbClr val="FFFF00"/>
                </a:solidFill>
              </a:rPr>
            </a:b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አንቲ ውእቱ መሶበ ወርቅ ንጹሕ እንተ ውስቴታ መና ኀቡእ ኀብስት ዘወረደ እም ሰማያት ወ</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ሃ</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ቤ ሕይወት ለኵሉ ዓለም።</a:t>
            </a:r>
            <a:br>
              <a:rPr lang="am-ET" sz="1715" b="1" dirty="0"/>
            </a:b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ንጹሕ የወርቅ መሶብ አንቺ ነሽ</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በውስጧ የተሰወረ መና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ያለባ</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ከሰማያት የወረደ </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ብስት ለሰው ሁሉ ድኅነት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የሚሰጥ።</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Rectangle 4">
            <a:extLst>
              <a:ext uri="{FF2B5EF4-FFF2-40B4-BE49-F238E27FC236}">
                <a16:creationId xmlns:a16="http://schemas.microsoft.com/office/drawing/2014/main" id="{20A10C47-5D00-FF51-3053-43EE1344CCDD}"/>
              </a:ext>
            </a:extLst>
          </p:cNvPr>
          <p:cNvSpPr/>
          <p:nvPr/>
        </p:nvSpPr>
        <p:spPr>
          <a:xfrm>
            <a:off x="262376" y="4607794"/>
            <a:ext cx="11690687" cy="1569660"/>
          </a:xfrm>
          <a:prstGeom prst="rect">
            <a:avLst/>
          </a:prstGeom>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art the pot of pure gold wherein is hidden the manna, the bread which came down from heaven giving life unto all the world.</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672427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4384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793ADB-60E6-1AEC-050B-2439541A52B9}"/>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solidFill>
                  <a:schemeClr val="tx1"/>
                </a:solidFill>
              </a:rPr>
              <a:pPr/>
              <a:t>13</a:t>
            </a:fld>
            <a:endParaRPr lang="en-US" dirty="0">
              <a:solidFill>
                <a:schemeClr val="tx1"/>
              </a:solidFill>
            </a:endParaRPr>
          </a:p>
        </p:txBody>
      </p:sp>
      <p:sp>
        <p:nvSpPr>
          <p:cNvPr id="4" name="Title 2">
            <a:extLst>
              <a:ext uri="{FF2B5EF4-FFF2-40B4-BE49-F238E27FC236}">
                <a16:creationId xmlns:a16="http://schemas.microsoft.com/office/drawing/2014/main" id="{ECC7B254-EE8D-327E-CEEB-E2764A9D6428}"/>
              </a:ext>
            </a:extLst>
          </p:cNvPr>
          <p:cNvSpPr txBox="1">
            <a:spLocks/>
          </p:cNvSpPr>
          <p:nvPr/>
        </p:nvSpPr>
        <p:spPr>
          <a:xfrm>
            <a:off x="314319" y="598090"/>
            <a:ext cx="11613989" cy="333768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br>
              <a:rPr lang="en-AE" sz="2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ንጽሕ ወጣዕም ወበረከት ለእለ ይሰትዩ</a:t>
            </a:r>
          </a:p>
          <a:p>
            <a:pPr algn="ct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እምደምከ ክቡር አላትዮን በአማን</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 ሰው የሆንህ አምላክ ሆይ</a:t>
            </a:r>
            <a:r>
              <a:rPr lang="am-ET" sz="4000" b="1" dirty="0">
                <a:solidFill>
                  <a:srgbClr val="00FF00"/>
                </a:solidFill>
                <a:latin typeface="Ebrima"/>
                <a:ea typeface="Ebrima"/>
                <a:cs typeface="Ebrima"/>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 ጣዕም </a:t>
            </a:r>
          </a:p>
          <a:p>
            <a:pPr algn="ct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በረከትም ከክቡር ደምህ ለሚጠጡ ይሁን፤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gn="ctr"/>
            <a:endParaRPr lang="en-US" sz="4000" b="1" dirty="0">
              <a:solidFill>
                <a:srgbClr val="33CC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Rectangle 4">
            <a:extLst>
              <a:ext uri="{FF2B5EF4-FFF2-40B4-BE49-F238E27FC236}">
                <a16:creationId xmlns:a16="http://schemas.microsoft.com/office/drawing/2014/main" id="{353124DD-348B-595E-23B2-189D553B6216}"/>
              </a:ext>
            </a:extLst>
          </p:cNvPr>
          <p:cNvSpPr/>
          <p:nvPr/>
        </p:nvSpPr>
        <p:spPr>
          <a:xfrm>
            <a:off x="169144" y="3935776"/>
            <a:ext cx="11759164" cy="2554545"/>
          </a:xfrm>
          <a:prstGeom prst="rect">
            <a:avLst/>
          </a:prstGeom>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Purity, sweetness and blessing be to them who honestly drink of Thy precious blood. </a:t>
            </a:r>
            <a:r>
              <a:rPr lang="en-AE"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321937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23E9B9-9708-6232-7B91-C9E5BE925212}"/>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14</a:t>
            </a:fld>
            <a:endParaRPr lang="en-US"/>
          </a:p>
        </p:txBody>
      </p:sp>
      <p:sp>
        <p:nvSpPr>
          <p:cNvPr id="5" name="Title 2">
            <a:extLst>
              <a:ext uri="{FF2B5EF4-FFF2-40B4-BE49-F238E27FC236}">
                <a16:creationId xmlns:a16="http://schemas.microsoft.com/office/drawing/2014/main" id="{7E5D8556-22B1-426A-01B3-6A4091D09FA8}"/>
              </a:ext>
            </a:extLst>
          </p:cNvPr>
          <p:cNvSpPr txBox="1">
            <a:spLocks/>
          </p:cNvSpPr>
          <p:nvPr/>
        </p:nvSpPr>
        <p:spPr>
          <a:xfrm>
            <a:off x="289006" y="235153"/>
            <a:ext cx="11984281" cy="403860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572"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2667"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ቡሩክ እግዚአብሔር አብ አኃዜ</a:t>
            </a:r>
          </a:p>
          <a:p>
            <a:pPr lvl="1"/>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ኵሉ ዓለም አምላክነ</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t> </a:t>
            </a:r>
            <a:r>
              <a:rPr lang="am-ET" sz="5400" b="1" dirty="0">
                <a:solidFill>
                  <a:srgbClr val="00B0F0"/>
                </a:solidFill>
              </a:rPr>
              <a:t>አሜን።</a:t>
            </a:r>
            <a:endParaRPr lang="en-US" sz="5400" b="1" dirty="0">
              <a:solidFill>
                <a:srgbClr val="00B0F0"/>
              </a:solidFill>
            </a:endParaRPr>
          </a:p>
          <a:p>
            <a:pPr lvl="1"/>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ዓለሙን ሁሉ የያዘ እግዚአብሔር </a:t>
            </a:r>
          </a:p>
          <a:p>
            <a:pPr lvl="1"/>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አብ ብሩክ ነው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US"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Rectangle 5">
            <a:extLst>
              <a:ext uri="{FF2B5EF4-FFF2-40B4-BE49-F238E27FC236}">
                <a16:creationId xmlns:a16="http://schemas.microsoft.com/office/drawing/2014/main" id="{0444B356-4B74-0AF0-9DBD-B83C322FA94E}"/>
              </a:ext>
            </a:extLst>
          </p:cNvPr>
          <p:cNvSpPr/>
          <p:nvPr/>
        </p:nvSpPr>
        <p:spPr>
          <a:xfrm>
            <a:off x="720783" y="4273753"/>
            <a:ext cx="10452590" cy="2308324"/>
          </a:xfrm>
          <a:prstGeom prst="rect">
            <a:avLst/>
          </a:prstGeom>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Blessed be the Lord, almighty </a:t>
            </a: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Father, our God</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608852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55E7C824-78DA-4379-7847-A2C404BFE42A}"/>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15</a:t>
            </a:fld>
            <a:endParaRPr lang="en-US"/>
          </a:p>
        </p:txBody>
      </p:sp>
      <p:sp>
        <p:nvSpPr>
          <p:cNvPr id="4" name="Slide Number Placeholder 1">
            <a:extLst>
              <a:ext uri="{FF2B5EF4-FFF2-40B4-BE49-F238E27FC236}">
                <a16:creationId xmlns:a16="http://schemas.microsoft.com/office/drawing/2014/main" id="{5796C963-3399-2D0A-1E7F-9948FD98E33C}"/>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15</a:t>
            </a:fld>
            <a:endParaRPr lang="en-US"/>
          </a:p>
        </p:txBody>
      </p:sp>
      <p:sp>
        <p:nvSpPr>
          <p:cNvPr id="5" name="Slide Number Placeholder 1">
            <a:extLst>
              <a:ext uri="{FF2B5EF4-FFF2-40B4-BE49-F238E27FC236}">
                <a16:creationId xmlns:a16="http://schemas.microsoft.com/office/drawing/2014/main" id="{7306EDDB-03CE-EC50-E731-0B08C78419F7}"/>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15</a:t>
            </a:fld>
            <a:endParaRPr lang="en-US"/>
          </a:p>
        </p:txBody>
      </p:sp>
      <p:sp>
        <p:nvSpPr>
          <p:cNvPr id="6" name="Title 2">
            <a:extLst>
              <a:ext uri="{FF2B5EF4-FFF2-40B4-BE49-F238E27FC236}">
                <a16:creationId xmlns:a16="http://schemas.microsoft.com/office/drawing/2014/main" id="{D6107E4E-F2B3-9E22-5371-A911374DF267}"/>
              </a:ext>
            </a:extLst>
          </p:cNvPr>
          <p:cNvSpPr txBox="1">
            <a:spLocks/>
          </p:cNvSpPr>
          <p:nvPr/>
        </p:nvSpPr>
        <p:spPr>
          <a:xfrm>
            <a:off x="0" y="776715"/>
            <a:ext cx="11686576" cy="403860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lvl="1"/>
            <a:br>
              <a:rPr lang="en-AE" sz="171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ወቡሩክ ወልድ ዋሕድ እግዚእነ</a:t>
            </a:r>
          </a:p>
          <a:p>
            <a:pPr lvl="1"/>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 ክርስቶስ መድኃኒነ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B0F0"/>
                </a:solidFill>
              </a:rPr>
              <a:t>አሜን።</a:t>
            </a:r>
          </a:p>
          <a:p>
            <a:pPr lvl="1"/>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 መድኃኒታችን ኢያሱስ ክርስቶስ ወልድ ዋሕድም ቡሩክ ነው</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US" sz="5144"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Rectangle 6">
            <a:extLst>
              <a:ext uri="{FF2B5EF4-FFF2-40B4-BE49-F238E27FC236}">
                <a16:creationId xmlns:a16="http://schemas.microsoft.com/office/drawing/2014/main" id="{ECA768D9-D459-09CF-E0E2-A05E5DA970C9}"/>
              </a:ext>
            </a:extLst>
          </p:cNvPr>
          <p:cNvSpPr/>
          <p:nvPr/>
        </p:nvSpPr>
        <p:spPr>
          <a:xfrm>
            <a:off x="506768" y="4544623"/>
            <a:ext cx="11468814" cy="2800767"/>
          </a:xfrm>
          <a:prstGeom prst="rect">
            <a:avLst/>
          </a:prstGeom>
        </p:spPr>
        <p:txBody>
          <a:bodyPr wrap="square">
            <a:spAutoFit/>
          </a:bodyPr>
          <a:lstStyle/>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 blessed be the only Son, our Lord and Saviour Jesus Christ</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4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276803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22A659AE-3317-1E04-CC1F-C58B0FBFE5E6}"/>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16</a:t>
            </a:fld>
            <a:endParaRPr lang="en-US"/>
          </a:p>
        </p:txBody>
      </p:sp>
      <p:sp>
        <p:nvSpPr>
          <p:cNvPr id="4" name="Slide Number Placeholder 1">
            <a:extLst>
              <a:ext uri="{FF2B5EF4-FFF2-40B4-BE49-F238E27FC236}">
                <a16:creationId xmlns:a16="http://schemas.microsoft.com/office/drawing/2014/main" id="{A07BCC1B-4263-F47A-4BBA-114974EDD6A4}"/>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16</a:t>
            </a:fld>
            <a:endParaRPr lang="en-US"/>
          </a:p>
        </p:txBody>
      </p:sp>
      <p:sp>
        <p:nvSpPr>
          <p:cNvPr id="5" name="Slide Number Placeholder 1">
            <a:extLst>
              <a:ext uri="{FF2B5EF4-FFF2-40B4-BE49-F238E27FC236}">
                <a16:creationId xmlns:a16="http://schemas.microsoft.com/office/drawing/2014/main" id="{BFD6ED74-216F-0CFB-0C9D-E776158A1DEA}"/>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16</a:t>
            </a:fld>
            <a:endParaRPr lang="en-US"/>
          </a:p>
        </p:txBody>
      </p:sp>
      <p:sp>
        <p:nvSpPr>
          <p:cNvPr id="6" name="Slide Number Placeholder 1">
            <a:extLst>
              <a:ext uri="{FF2B5EF4-FFF2-40B4-BE49-F238E27FC236}">
                <a16:creationId xmlns:a16="http://schemas.microsoft.com/office/drawing/2014/main" id="{6CEF3862-3693-F2DF-1CC4-3029DEDF3926}"/>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16</a:t>
            </a:fld>
            <a:endParaRPr lang="en-US"/>
          </a:p>
        </p:txBody>
      </p:sp>
      <p:sp>
        <p:nvSpPr>
          <p:cNvPr id="7" name="Title 2">
            <a:extLst>
              <a:ext uri="{FF2B5EF4-FFF2-40B4-BE49-F238E27FC236}">
                <a16:creationId xmlns:a16="http://schemas.microsoft.com/office/drawing/2014/main" id="{96BFB923-7819-E9BC-477E-C2CCC4B56C4C}"/>
              </a:ext>
            </a:extLst>
          </p:cNvPr>
          <p:cNvSpPr txBox="1">
            <a:spLocks/>
          </p:cNvSpPr>
          <p:nvPr/>
        </p:nvSpPr>
        <p:spPr>
          <a:xfrm>
            <a:off x="0" y="252910"/>
            <a:ext cx="11686576" cy="4038600"/>
          </a:xfrm>
          <a:prstGeom prst="rect">
            <a:avLst/>
          </a:prstGeom>
        </p:spPr>
        <p:txBody>
          <a:bodyPr vert="horz" lIns="91440" tIns="45720" rIns="91440" bIns="45720" rtlCol="0" anchor="ctr">
            <a:normAutofit fontScale="97500"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lvl="1"/>
            <a:br>
              <a:rPr lang="en-AE" sz="171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ወቡሩክ መንፈስ ቅዱስ ጰራቅሊጦስ</a:t>
            </a:r>
          </a:p>
          <a:p>
            <a:pPr lvl="1"/>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መጽንዒ ወመንጽሔ ኵልነ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t> </a:t>
            </a:r>
            <a:r>
              <a:rPr lang="am-ET" sz="5144" b="1" dirty="0">
                <a:solidFill>
                  <a:srgbClr val="00B0F0"/>
                </a:solidFill>
              </a:rPr>
              <a:t>አሜን።</a:t>
            </a:r>
          </a:p>
          <a:p>
            <a:pPr lvl="1"/>
            <a:endParaRPr lang="am-ET" sz="2667" b="1" dirty="0">
              <a:solidFill>
                <a:schemeClr val="bg1"/>
              </a:solidFill>
            </a:endParaRPr>
          </a:p>
          <a:p>
            <a:pPr lvl="1"/>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ሁላችንን የሚያነጻ የሚያጸና መንፈስ ቅዱስ</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ቡሩክ ነው</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US" sz="5144"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8" name="Rectangle 7">
            <a:extLst>
              <a:ext uri="{FF2B5EF4-FFF2-40B4-BE49-F238E27FC236}">
                <a16:creationId xmlns:a16="http://schemas.microsoft.com/office/drawing/2014/main" id="{09375885-CB7B-4353-8DE4-1A04259306AE}"/>
              </a:ext>
            </a:extLst>
          </p:cNvPr>
          <p:cNvSpPr/>
          <p:nvPr/>
        </p:nvSpPr>
        <p:spPr>
          <a:xfrm>
            <a:off x="434782" y="4230590"/>
            <a:ext cx="11541402" cy="2308324"/>
          </a:xfrm>
          <a:prstGeom prst="rect">
            <a:avLst/>
          </a:prstGeom>
        </p:spPr>
        <p:txBody>
          <a:bodyPr wrap="square">
            <a:spAutoFit/>
          </a:bodyPr>
          <a:lstStyle/>
          <a:p>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 blessed be the Holy Spirit, the Paraclete, the comforter and cleanser of us all</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009595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1AEDF414-D07F-AF54-EDCD-6DC2F7C72C94}"/>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17</a:t>
            </a:fld>
            <a:endParaRPr lang="en-US"/>
          </a:p>
        </p:txBody>
      </p:sp>
      <p:sp>
        <p:nvSpPr>
          <p:cNvPr id="4" name="Slide Number Placeholder 1">
            <a:extLst>
              <a:ext uri="{FF2B5EF4-FFF2-40B4-BE49-F238E27FC236}">
                <a16:creationId xmlns:a16="http://schemas.microsoft.com/office/drawing/2014/main" id="{BF019220-94AF-9FDF-D3DE-1B27471229DB}"/>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17</a:t>
            </a:fld>
            <a:endParaRPr lang="en-US"/>
          </a:p>
        </p:txBody>
      </p:sp>
      <p:sp>
        <p:nvSpPr>
          <p:cNvPr id="5" name="Slide Number Placeholder 1">
            <a:extLst>
              <a:ext uri="{FF2B5EF4-FFF2-40B4-BE49-F238E27FC236}">
                <a16:creationId xmlns:a16="http://schemas.microsoft.com/office/drawing/2014/main" id="{B6DBCC19-C332-F875-B465-FB6FEC81C2BE}"/>
              </a:ext>
            </a:extLst>
          </p:cNvPr>
          <p:cNvSpPr txBox="1">
            <a:spLocks/>
          </p:cNvSpPr>
          <p:nvPr/>
        </p:nvSpPr>
        <p:spPr>
          <a:xfrm>
            <a:off x="7981950" y="635635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17</a:t>
            </a:fld>
            <a:endParaRPr lang="en-US"/>
          </a:p>
        </p:txBody>
      </p:sp>
      <p:sp>
        <p:nvSpPr>
          <p:cNvPr id="7" name="Title 2">
            <a:extLst>
              <a:ext uri="{FF2B5EF4-FFF2-40B4-BE49-F238E27FC236}">
                <a16:creationId xmlns:a16="http://schemas.microsoft.com/office/drawing/2014/main" id="{F3567F44-F222-F129-2873-2C1898F2C9E1}"/>
              </a:ext>
            </a:extLst>
          </p:cNvPr>
          <p:cNvSpPr txBox="1">
            <a:spLocks/>
          </p:cNvSpPr>
          <p:nvPr/>
        </p:nvSpPr>
        <p:spPr>
          <a:xfrm>
            <a:off x="72442" y="142017"/>
            <a:ext cx="11686576" cy="4038600"/>
          </a:xfrm>
          <a:prstGeom prst="rect">
            <a:avLst/>
          </a:prstGeom>
        </p:spPr>
        <p:txBody>
          <a:bodyPr vert="horz" lIns="91440" tIns="45720" rIns="91440" bIns="45720" rtlCol="0" anchor="ctr">
            <a:normAutofit fontScale="90000" lnSpcReduction="2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endParaRPr lang="en-AE" sz="2286"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br>
              <a:rPr lang="en-AE" sz="2286" b="1"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4191"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ወክብር ይደሉ ለሥሉስ ቅዱስ አብ ወወልድ ወመንፈስ ቅዱስ ዕሩይ ኵሎ ጊዜ ይእዜኒ ወዘልፈኒ ወለዓለመ ዓለም</a:t>
            </a:r>
            <a:r>
              <a:rPr lang="en-US" sz="4191"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p>
          <a:p>
            <a:pPr lvl="1"/>
            <a:endParaRPr lang="am-ET" sz="2286" b="1" dirty="0">
              <a:solidFill>
                <a:schemeClr val="bg1"/>
              </a:solidFill>
            </a:endParaRPr>
          </a:p>
          <a:p>
            <a:pPr lvl="1"/>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ለሚሆኑ ሁልጊዜም ለተካከሉ ለአብ ለወልድ ለመንፈስ ቅዱስ ክብር ምስጋና ይገባል</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ለዘላለሙ</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US" sz="4191"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8" name="Rectangle 7">
            <a:extLst>
              <a:ext uri="{FF2B5EF4-FFF2-40B4-BE49-F238E27FC236}">
                <a16:creationId xmlns:a16="http://schemas.microsoft.com/office/drawing/2014/main" id="{D977B82B-FEC2-9295-E61F-CBB9790B053F}"/>
              </a:ext>
            </a:extLst>
          </p:cNvPr>
          <p:cNvSpPr/>
          <p:nvPr/>
        </p:nvSpPr>
        <p:spPr>
          <a:xfrm>
            <a:off x="408794" y="4180617"/>
            <a:ext cx="11541402" cy="2308324"/>
          </a:xfrm>
          <a:prstGeom prst="rect">
            <a:avLst/>
          </a:prstGeom>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and honour are due to the holy Trinity, the Father and the Son and the Holy Spirit, always coequal, both now and ever and unto the ages of ages</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162285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82BAE6-D415-9267-B6D7-7E196E3618E6}"/>
              </a:ext>
            </a:extLst>
          </p:cNvPr>
          <p:cNvSpPr>
            <a:spLocks noGrp="1"/>
          </p:cNvSpPr>
          <p:nvPr>
            <p:ph type="sldNum" sz="quarter" idx="12"/>
          </p:nvPr>
        </p:nvSpPr>
        <p:spPr>
          <a:xfrm>
            <a:off x="8229600" y="6248401"/>
            <a:ext cx="2057400" cy="365125"/>
          </a:xfrm>
          <a:prstGeom prst="rect">
            <a:avLst/>
          </a:prstGeom>
        </p:spPr>
        <p:txBody>
          <a:bodyPr/>
          <a:lstStyle/>
          <a:p>
            <a:fld id="{D1A93F9C-F3AE-4C08-8BCA-376713F07AA1}" type="slidenum">
              <a:rPr lang="en-US" smtClean="0"/>
              <a:pPr/>
              <a:t>18</a:t>
            </a:fld>
            <a:endParaRPr lang="en-US" dirty="0"/>
          </a:p>
        </p:txBody>
      </p:sp>
      <p:sp>
        <p:nvSpPr>
          <p:cNvPr id="8" name="Title 2">
            <a:extLst>
              <a:ext uri="{FF2B5EF4-FFF2-40B4-BE49-F238E27FC236}">
                <a16:creationId xmlns:a16="http://schemas.microsoft.com/office/drawing/2014/main" id="{06FCFE29-5F36-DFC9-F4B2-2D7D3328719C}"/>
              </a:ext>
            </a:extLst>
          </p:cNvPr>
          <p:cNvSpPr txBox="1">
            <a:spLocks/>
          </p:cNvSpPr>
          <p:nvPr/>
        </p:nvSpPr>
        <p:spPr>
          <a:xfrm>
            <a:off x="143831" y="152401"/>
            <a:ext cx="11831751" cy="4038600"/>
          </a:xfrm>
          <a:prstGeom prst="rect">
            <a:avLst/>
          </a:prstGeom>
        </p:spPr>
        <p:txBody>
          <a:bodyPr vert="horz" lIns="91440" tIns="45720" rIns="91440" bIns="45720" rtlCol="0" anchor="ctr">
            <a:normAutofit fontScale="97500"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endParaRPr lang="en-AE" sz="1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br>
              <a:rPr lang="en-AE" sz="1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lang="am-ET" sz="49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አበውየ ወአኃውየ ላዕሌየ ወላዕለ ዝንቱ መሥዋዕት</a:t>
            </a:r>
            <a:r>
              <a:rPr lang="am-ET" sz="49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9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2501" b="1" dirty="0">
              <a:solidFill>
                <a:schemeClr val="bg1"/>
              </a:solidFill>
            </a:endParaRPr>
          </a:p>
          <a:p>
            <a:pPr lvl="1"/>
            <a:r>
              <a:rPr lang="am-ET" sz="4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አባቶቼና ወንድሞቼ በእኔ ላይ በመሥዋዕቱም ላይ ጸልዩ።</a:t>
            </a:r>
            <a:endParaRPr lang="en-US" sz="4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9" name="Rectangle 8">
            <a:extLst>
              <a:ext uri="{FF2B5EF4-FFF2-40B4-BE49-F238E27FC236}">
                <a16:creationId xmlns:a16="http://schemas.microsoft.com/office/drawing/2014/main" id="{2F4E0B76-C4C6-4F11-05A7-7A54DEB7E18F}"/>
              </a:ext>
            </a:extLst>
          </p:cNvPr>
          <p:cNvSpPr/>
          <p:nvPr/>
        </p:nvSpPr>
        <p:spPr>
          <a:xfrm>
            <a:off x="434180" y="4415255"/>
            <a:ext cx="11396227" cy="1446550"/>
          </a:xfrm>
          <a:prstGeom prst="rect">
            <a:avLst/>
          </a:prstGeom>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My fathers and my brothers, pray for me and for this sacrifice.</a:t>
            </a:r>
            <a:endParaRPr lang="am-ET" sz="44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564561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28F25B-7720-6AA2-77CE-349B3234F17E}"/>
              </a:ext>
            </a:extLst>
          </p:cNvPr>
          <p:cNvSpPr>
            <a:spLocks noGrp="1"/>
          </p:cNvSpPr>
          <p:nvPr>
            <p:ph type="sldNum" sz="quarter" idx="12"/>
          </p:nvPr>
        </p:nvSpPr>
        <p:spPr>
          <a:xfrm>
            <a:off x="8001000" y="6321716"/>
            <a:ext cx="2057400" cy="365125"/>
          </a:xfrm>
          <a:prstGeom prst="rect">
            <a:avLst/>
          </a:prstGeom>
        </p:spPr>
        <p:txBody>
          <a:bodyPr/>
          <a:lstStyle/>
          <a:p>
            <a:fld id="{D1A93F9C-F3AE-4C08-8BCA-376713F07AA1}" type="slidenum">
              <a:rPr lang="en-US" smtClean="0"/>
              <a:pPr/>
              <a:t>19</a:t>
            </a:fld>
            <a:endParaRPr lang="en-US"/>
          </a:p>
        </p:txBody>
      </p:sp>
      <p:sp>
        <p:nvSpPr>
          <p:cNvPr id="8" name="Title 2">
            <a:extLst>
              <a:ext uri="{FF2B5EF4-FFF2-40B4-BE49-F238E27FC236}">
                <a16:creationId xmlns:a16="http://schemas.microsoft.com/office/drawing/2014/main" id="{E8A3D83D-9EAA-CA52-155A-8939CB429344}"/>
              </a:ext>
            </a:extLst>
          </p:cNvPr>
          <p:cNvSpPr txBox="1">
            <a:spLocks/>
          </p:cNvSpPr>
          <p:nvPr/>
        </p:nvSpPr>
        <p:spPr>
          <a:xfrm>
            <a:off x="208376" y="47991"/>
            <a:ext cx="11613989" cy="2305485"/>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am-ET" sz="2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ካህን</a:t>
            </a:r>
            <a:r>
              <a:rPr lang="en-AE" sz="2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28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en-AE"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Priest</a:t>
            </a:r>
            <a:endParaRPr lang="am-ET"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ይስማዕከ ኵሎ ዘሰአልከ ወይትወከፍ መሥዋዕ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 ወቍርባነከ ከመ መሥዋዕተ መልከ ጼዴቅ ወአሮን ወዘካርያስ ካህናተ ቤተ ክርስቲያኑ ለበኵር። አቡነ ዘበሰማያት...</a:t>
            </a:r>
          </a:p>
        </p:txBody>
      </p:sp>
      <p:sp>
        <p:nvSpPr>
          <p:cNvPr id="9" name="Rectangle 8">
            <a:extLst>
              <a:ext uri="{FF2B5EF4-FFF2-40B4-BE49-F238E27FC236}">
                <a16:creationId xmlns:a16="http://schemas.microsoft.com/office/drawing/2014/main" id="{A03A4E3C-474B-99B8-B319-686078F7D449}"/>
              </a:ext>
            </a:extLst>
          </p:cNvPr>
          <p:cNvSpPr/>
          <p:nvPr/>
        </p:nvSpPr>
        <p:spPr>
          <a:xfrm>
            <a:off x="208376" y="4388845"/>
            <a:ext cx="11541401" cy="1499449"/>
          </a:xfrm>
          <a:prstGeom prst="rect">
            <a:avLst/>
          </a:prstGeom>
        </p:spPr>
        <p:txBody>
          <a:bodyPr wrap="square">
            <a:spAutoFit/>
          </a:bodyPr>
          <a:lstStyle/>
          <a:p>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God hear you in all that you have asked and accept your sacrifice and offering like the sacrifice of Melchizedek and Aaron and Zacharias, the priests of the church of the firstborn. </a:t>
            </a:r>
            <a:r>
              <a:rPr lang="en-US"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AE" sz="3048"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ur</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Father… </a:t>
            </a:r>
            <a:endParaRPr lang="am-ET" sz="3048"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11" name="TextBox 10">
            <a:extLst>
              <a:ext uri="{FF2B5EF4-FFF2-40B4-BE49-F238E27FC236}">
                <a16:creationId xmlns:a16="http://schemas.microsoft.com/office/drawing/2014/main" id="{DA2BF95E-AF86-3BCD-0A52-6FFEE4B9B730}"/>
              </a:ext>
            </a:extLst>
          </p:cNvPr>
          <p:cNvSpPr txBox="1"/>
          <p:nvPr/>
        </p:nvSpPr>
        <p:spPr>
          <a:xfrm>
            <a:off x="208376" y="2326742"/>
            <a:ext cx="11541402" cy="2062103"/>
          </a:xfrm>
          <a:prstGeom prst="rect">
            <a:avLst/>
          </a:prstGeom>
          <a:noFill/>
        </p:spPr>
        <p:txBody>
          <a:bodyPr wrap="square">
            <a:spAutoFit/>
          </a:bodyPr>
          <a:lstStyle/>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የለመንከውን ሁሉ ይስማህ</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በኵር</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ቤተ ክርስቲያ</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ካህናቱ የሚሆኑ የመልከ ጼዴቅንና የአሮንን የዘካርያስንም መሥዋዕት እንደተቀበለ መሥዋዕትህን ቍርባንህንም ይቀበልልህ</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አባታችን ሆይ...</a:t>
            </a:r>
            <a:endPar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49370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3490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36137" y="1156922"/>
            <a:ext cx="11976926" cy="1854675"/>
          </a:xfrm>
          <a:prstGeom prst="rect">
            <a:avLst/>
          </a:prstGeom>
        </p:spPr>
        <p:txBody>
          <a:bodyPr vert="horz" wrap="square" lIns="0" tIns="7938" rIns="0" bIns="0" rtlCol="0">
            <a:spAutoFit/>
          </a:bodyPr>
          <a:lstStyle/>
          <a:p>
            <a:pPr marL="7938">
              <a:tabLst>
                <a:tab pos="1130741" algn="l"/>
                <a:tab pos="1472862" algn="l"/>
                <a:tab pos="2241637" algn="l"/>
                <a:tab pos="3038992" algn="l"/>
                <a:tab pos="4261415" algn="l"/>
              </a:tabLst>
            </a:pPr>
            <a:r>
              <a:rPr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ተዘከረኒ</a:t>
            </a:r>
            <a:r>
              <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ኦ</a:t>
            </a:r>
            <a:r>
              <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አቡየ</a:t>
            </a:r>
            <a:r>
              <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ቀሲስ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በጸሎትከ</a:t>
            </a:r>
            <a:r>
              <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4" name="TextBox 3">
            <a:extLst>
              <a:ext uri="{FF2B5EF4-FFF2-40B4-BE49-F238E27FC236}">
                <a16:creationId xmlns:a16="http://schemas.microsoft.com/office/drawing/2014/main" id="{8BC6799E-0ED6-1EC7-5828-8CDCD260DBC8}"/>
              </a:ext>
            </a:extLst>
          </p:cNvPr>
          <p:cNvSpPr txBox="1"/>
          <p:nvPr/>
        </p:nvSpPr>
        <p:spPr>
          <a:xfrm>
            <a:off x="1752600" y="419669"/>
            <a:ext cx="4572000" cy="737253"/>
          </a:xfrm>
          <a:prstGeom prst="rect">
            <a:avLst/>
          </a:prstGeom>
          <a:noFill/>
        </p:spPr>
        <p:txBody>
          <a:bodyPr wrap="square">
            <a:spAutoFit/>
          </a:bodyPr>
          <a:lstStyle/>
          <a:p>
            <a:pPr marL="7938">
              <a:spcBef>
                <a:spcPts val="63"/>
              </a:spcBef>
              <a:tabLst>
                <a:tab pos="706069" algn="l"/>
              </a:tabLst>
            </a:pPr>
            <a:r>
              <a:rPr lang="am-ET" sz="4191" b="1" u="sng" spc="-91" dirty="0">
                <a:uFill>
                  <a:solidFill>
                    <a:srgbClr val="00FF00"/>
                  </a:solidFill>
                </a:u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191" b="1" u="sng" spc="-91" dirty="0">
                <a:solidFill>
                  <a:schemeClr val="bg1"/>
                </a:solidFill>
                <a:uFill>
                  <a:solidFill>
                    <a:srgbClr val="00FF00"/>
                  </a:solidFill>
                </a:u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191" b="1" u="sng" spc="71" dirty="0">
                <a:solidFill>
                  <a:srgbClr val="00B0F0"/>
                </a:solidFill>
                <a:uFill>
                  <a:solidFill>
                    <a:srgbClr val="00FF00"/>
                  </a:solidFill>
                </a:u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BD8DC1DA-D591-6A40-AADF-1E5818D07031}"/>
              </a:ext>
            </a:extLst>
          </p:cNvPr>
          <p:cNvSpPr txBox="1"/>
          <p:nvPr/>
        </p:nvSpPr>
        <p:spPr>
          <a:xfrm>
            <a:off x="215074" y="4678741"/>
            <a:ext cx="11396225" cy="1569660"/>
          </a:xfrm>
          <a:prstGeom prst="rect">
            <a:avLst/>
          </a:prstGeom>
          <a:noFill/>
        </p:spPr>
        <p:txBody>
          <a:bodyPr wrap="square">
            <a:spAutoFit/>
          </a:bodyPr>
          <a:lstStyle/>
          <a:p>
            <a:r>
              <a:rPr lang="en-US" sz="4800" b="1" spc="19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lang="en-US" sz="4800" b="1" spc="6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US" sz="48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t>
            </a:r>
            <a:r>
              <a:rPr lang="en-US" sz="48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ember </a:t>
            </a:r>
            <a:r>
              <a:rPr lang="en-US" sz="48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t>
            </a:r>
            <a:r>
              <a:rPr lang="en-US" sz="4800" b="1" spc="6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US" sz="4800" b="1" spc="2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t>
            </a:r>
            <a:r>
              <a:rPr lang="en-US" sz="48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 </a:t>
            </a:r>
            <a:r>
              <a:rPr lang="en-US" sz="4800" b="1" spc="-6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US" sz="4800"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US" sz="4800" b="1" spc="-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ther </a:t>
            </a:r>
            <a:r>
              <a:rPr lang="en-US" sz="4800" b="1" spc="-1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US" sz="4800" b="1" spc="-12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lang="en-US" sz="480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US" sz="48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US" sz="480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 </a:t>
            </a:r>
            <a:r>
              <a:rPr lang="en-US" sz="480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a:t>
            </a:r>
            <a:r>
              <a:rPr lang="en-US" sz="48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a:t>
            </a:r>
            <a:r>
              <a:rPr lang="en-US" sz="4800" b="1" spc="-9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US" sz="4800" b="1" spc="-7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lang="en-US" sz="4800" b="1" spc="-1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 </a:t>
            </a:r>
            <a:r>
              <a:rPr lang="en-US" sz="4800" b="1" spc="-7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US" sz="4800" b="1" spc="-9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US" sz="4800" b="1" spc="-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ly </a:t>
            </a:r>
            <a:r>
              <a:rPr lang="en-US" sz="4800" b="1" spc="-1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US" sz="4800" b="1" spc="-12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lang="en-US" sz="480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aye</a:t>
            </a:r>
            <a:r>
              <a:rPr lang="en-US" sz="480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lang="en-US" sz="4800" b="1" spc="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endParaRPr lang="en-US" sz="48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8" name="TextBox 7">
            <a:extLst>
              <a:ext uri="{FF2B5EF4-FFF2-40B4-BE49-F238E27FC236}">
                <a16:creationId xmlns:a16="http://schemas.microsoft.com/office/drawing/2014/main" id="{11F79627-B9BC-BE88-1C21-524F45DF1B62}"/>
              </a:ext>
            </a:extLst>
          </p:cNvPr>
          <p:cNvSpPr txBox="1"/>
          <p:nvPr/>
        </p:nvSpPr>
        <p:spPr>
          <a:xfrm>
            <a:off x="215074" y="3232191"/>
            <a:ext cx="11396225" cy="1569660"/>
          </a:xfrm>
          <a:prstGeom prst="rect">
            <a:avLst/>
          </a:prstGeom>
          <a:noFill/>
        </p:spPr>
        <p:txBody>
          <a:bodyPr wrap="square">
            <a:spAutoFit/>
          </a:bodyPr>
          <a:lstStyle/>
          <a:p>
            <a:pPr marL="7938" marR="3175">
              <a:tabLst>
                <a:tab pos="783065" algn="l"/>
                <a:tab pos="1403406" algn="l"/>
                <a:tab pos="1597485" algn="l"/>
                <a:tab pos="2227351" algn="l"/>
                <a:tab pos="2450403" algn="l"/>
                <a:tab pos="2761565" algn="l"/>
                <a:tab pos="3652188" algn="l"/>
                <a:tab pos="3729581" algn="l"/>
                <a:tab pos="4591628" algn="l"/>
                <a:tab pos="4947242" algn="l"/>
                <a:tab pos="4961529" algn="l"/>
                <a:tab pos="5673155" algn="l"/>
                <a:tab pos="6353426" algn="l"/>
              </a:tabLst>
            </a:pP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ቄሱ</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አባቴ</a:t>
            </a:r>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ክብርት</a:t>
            </a:r>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በምትሆን</a:t>
            </a:r>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በጸሎ</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ትህ</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አስበኝ።</a:t>
            </a:r>
          </a:p>
        </p:txBody>
      </p:sp>
      <p:sp>
        <p:nvSpPr>
          <p:cNvPr id="12" name="Slide Number Placeholder 1">
            <a:extLst>
              <a:ext uri="{FF2B5EF4-FFF2-40B4-BE49-F238E27FC236}">
                <a16:creationId xmlns:a16="http://schemas.microsoft.com/office/drawing/2014/main" id="{6247D079-5871-41AE-88B3-7C40E5CDB282}"/>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21</a:t>
            </a:fld>
            <a:endParaRPr lang="en-US" dirty="0"/>
          </a:p>
        </p:txBody>
      </p:sp>
    </p:spTree>
    <p:extLst>
      <p:ext uri="{BB962C8B-B14F-4D97-AF65-F5344CB8AC3E}">
        <p14:creationId xmlns:p14="http://schemas.microsoft.com/office/powerpoint/2010/main" val="16816791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152400"/>
            <a:ext cx="11831751" cy="6200865"/>
          </a:xfrm>
          <a:prstGeom prst="rect">
            <a:avLst/>
          </a:prstGeom>
        </p:spPr>
        <p:txBody>
          <a:bodyPr vert="horz" wrap="square" lIns="0" tIns="7938" rIns="0" bIns="0" rtlCol="0">
            <a:sp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ካህን</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marR="725516">
              <a:tabLst>
                <a:tab pos="1442301" algn="l"/>
                <a:tab pos="1770133" algn="l"/>
                <a:tab pos="2414286" algn="l"/>
                <a:tab pos="2732196" algn="l"/>
                <a:tab pos="3158059" algn="l"/>
                <a:tab pos="4025265" algn="l"/>
                <a:tab pos="4168145" algn="l"/>
                <a:tab pos="5146084" algn="l"/>
                <a:tab pos="5550119" algn="l"/>
                <a:tab pos="5796984" algn="l"/>
              </a:tabLst>
            </a:pPr>
            <a:r>
              <a:rPr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ዕቀባ</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ለክህነትከ</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ወይትወከፍ</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ሥዋዕተከ</a:t>
            </a:r>
            <a:r>
              <a:rPr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ወቍርባነከ</a:t>
            </a:r>
            <a:r>
              <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በብሩህ</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ገጽ</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ሥመር</a:t>
            </a:r>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2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ከመ</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ታድኅነኒ</a:t>
            </a:r>
            <a:r>
              <a:rPr lang="en-US"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(፫ </a:t>
            </a:r>
            <a:r>
              <a:rPr lang="en-US" sz="44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4572"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spcBef>
                <a:spcPts val="25"/>
              </a:spcBef>
            </a:pPr>
            <a:endParaRPr sz="1334" baseline="-25000" dirty="0">
              <a:latin typeface="Ebrima"/>
              <a:cs typeface="Ebrima"/>
            </a:endParaRPr>
          </a:p>
          <a:p>
            <a:pPr marL="7938" marR="325847">
              <a:spcBef>
                <a:spcPts val="3"/>
              </a:spcBef>
              <a:tabLst>
                <a:tab pos="787034" algn="l"/>
                <a:tab pos="1722506" algn="l"/>
                <a:tab pos="1770133" algn="l"/>
                <a:tab pos="1804265" algn="l"/>
                <a:tab pos="2725846" algn="l"/>
                <a:tab pos="3056059" algn="l"/>
                <a:tab pos="3269585" algn="l"/>
                <a:tab pos="4635683" algn="l"/>
                <a:tab pos="4736493" algn="l"/>
                <a:tab pos="5037733" algn="l"/>
                <a:tab pos="5862473" algn="l"/>
                <a:tab pos="6561793" algn="l"/>
              </a:tabLst>
            </a:pP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ክህነትህን</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ይጠብቃት</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መሥዋዕትህንና</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ቊርባንህንም</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በቡሩ</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ገጽ</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ይቀበልልህ</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a:t>
            </a:r>
            <a:r>
              <a:rPr lang="en-AE"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እኔን</a:t>
            </a:r>
            <a:r>
              <a:rPr lang="en-AE"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ታድነኝ</a:t>
            </a:r>
            <a:r>
              <a:rPr lang="en-AE"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AE"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ማዳንን</a:t>
            </a:r>
            <a:r>
              <a:rPr lang="am-ET"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ውደድ</a:t>
            </a:r>
            <a:r>
              <a:rPr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 </a:t>
            </a:r>
            <a:r>
              <a:rPr lang="en-US" sz="36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36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ts val="28"/>
              </a:spcBef>
            </a:pPr>
            <a:endParaRPr sz="381" dirty="0">
              <a:latin typeface="Ebrima"/>
              <a:cs typeface="Ebrima"/>
            </a:endParaRPr>
          </a:p>
          <a:p>
            <a:pPr marL="7938" marR="3175">
              <a:tabLst>
                <a:tab pos="638200" algn="l"/>
                <a:tab pos="655267" algn="l"/>
                <a:tab pos="817991" algn="l"/>
                <a:tab pos="1204564" algn="l"/>
                <a:tab pos="1383957" algn="l"/>
                <a:tab pos="1758225" algn="l"/>
                <a:tab pos="1964609" algn="l"/>
                <a:tab pos="2159482" algn="l"/>
                <a:tab pos="2421826" algn="l"/>
                <a:tab pos="2727433" algn="l"/>
                <a:tab pos="2871504" algn="l"/>
                <a:tab pos="3975654" algn="l"/>
                <a:tab pos="4380879" algn="l"/>
                <a:tab pos="5012332" algn="l"/>
                <a:tab pos="5874776" algn="l"/>
                <a:tab pos="6015672" algn="l"/>
                <a:tab pos="6376049" algn="l"/>
                <a:tab pos="6727694" algn="l"/>
              </a:tabLst>
            </a:pP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keep</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your	priesthood</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accept</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your	sacrifice  and	offering</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gracious</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countenance.</a:t>
            </a:r>
            <a:r>
              <a:rPr lang="en-AE" sz="3600" b="1"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a:t>
            </a:r>
            <a:r>
              <a:rPr lang="en-AE"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pleased, </a:t>
            </a:r>
            <a:r>
              <a:rPr sz="3600" b="1" u="sng" spc="-14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Lord,to</a:t>
            </a:r>
            <a:r>
              <a:rPr lang="en-AE"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save</a:t>
            </a:r>
            <a:r>
              <a:rPr lang="en-AE"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me.</a:t>
            </a:r>
            <a:r>
              <a:rPr lang="en-US"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(3)</a:t>
            </a:r>
            <a:endParaRPr sz="3600" b="1" u="sng" spc="-1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AA9EABAB-1A7F-0E9C-09C5-F53483D3323A}"/>
              </a:ext>
            </a:extLst>
          </p:cNvPr>
          <p:cNvSpPr txBox="1">
            <a:spLocks/>
          </p:cNvSpPr>
          <p:nvPr/>
        </p:nvSpPr>
        <p:spPr>
          <a:xfrm>
            <a:off x="8382000" y="63246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22</a:t>
            </a:fld>
            <a:endParaRPr lang="en-US" dirty="0"/>
          </a:p>
        </p:txBody>
      </p:sp>
    </p:spTree>
    <p:extLst>
      <p:ext uri="{BB962C8B-B14F-4D97-AF65-F5344CB8AC3E}">
        <p14:creationId xmlns:p14="http://schemas.microsoft.com/office/powerpoint/2010/main" val="822127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835" y="60040"/>
            <a:ext cx="11074485" cy="3385542"/>
          </a:xfrm>
          <a:prstGeom prst="rect">
            <a:avLst/>
          </a:prstGeom>
        </p:spPr>
        <p:txBody>
          <a:bodyPr wrap="square">
            <a:spAutoFit/>
          </a:bodyPr>
          <a:lstStyle/>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endParaRPr lang="en-AE"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፩ዱ አብ ቅዱስ። </a:t>
            </a:r>
          </a:p>
          <a:p>
            <a:pPr lvl="1"/>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፩ዱ ወልድ ቅዱስ። </a:t>
            </a:r>
          </a:p>
          <a:p>
            <a:pPr lvl="1"/>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፩ዱ ውእቱ መንፈስ ቅዱስ።</a:t>
            </a:r>
          </a:p>
        </p:txBody>
      </p:sp>
      <p:sp>
        <p:nvSpPr>
          <p:cNvPr id="5" name="TextBox 4">
            <a:extLst>
              <a:ext uri="{FF2B5EF4-FFF2-40B4-BE49-F238E27FC236}">
                <a16:creationId xmlns:a16="http://schemas.microsoft.com/office/drawing/2014/main" id="{FF9D8ED9-3B3D-BF4F-D0A5-1501FFD48A41}"/>
              </a:ext>
            </a:extLst>
          </p:cNvPr>
          <p:cNvSpPr txBox="1"/>
          <p:nvPr/>
        </p:nvSpPr>
        <p:spPr>
          <a:xfrm>
            <a:off x="340199" y="3677080"/>
            <a:ext cx="6601980" cy="2554545"/>
          </a:xfrm>
          <a:prstGeom prst="rect">
            <a:avLst/>
          </a:prstGeom>
          <a:noFill/>
        </p:spPr>
        <p:txBody>
          <a:bodyPr wrap="square">
            <a:spAutoFit/>
          </a:bodyPr>
          <a:lstStyle/>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አንዱ አብ ቅዱስ ነው።</a:t>
            </a: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አንዱ ወልድ ቅዱስ ነው።</a:t>
            </a: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አንዱ መንፈስ ቅዱስም ቅዱስ ነው።</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Rectangle 5">
            <a:extLst>
              <a:ext uri="{FF2B5EF4-FFF2-40B4-BE49-F238E27FC236}">
                <a16:creationId xmlns:a16="http://schemas.microsoft.com/office/drawing/2014/main" id="{37B618E1-C944-BFFD-36E3-D2FFF127CEE8}"/>
              </a:ext>
            </a:extLst>
          </p:cNvPr>
          <p:cNvSpPr/>
          <p:nvPr/>
        </p:nvSpPr>
        <p:spPr>
          <a:xfrm>
            <a:off x="6456926" y="3445582"/>
            <a:ext cx="5468186" cy="3416320"/>
          </a:xfrm>
          <a:prstGeom prst="rect">
            <a:avLst/>
          </a:prstGeom>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One is the Holy Father.</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One is the Holy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One is the Holy Spirit.</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8" name="Slide Number Placeholder 1">
            <a:extLst>
              <a:ext uri="{FF2B5EF4-FFF2-40B4-BE49-F238E27FC236}">
                <a16:creationId xmlns:a16="http://schemas.microsoft.com/office/drawing/2014/main" id="{047F975F-C665-5544-DDA8-7A4C444A857D}"/>
              </a:ext>
            </a:extLst>
          </p:cNvPr>
          <p:cNvSpPr txBox="1">
            <a:spLocks/>
          </p:cNvSpPr>
          <p:nvPr/>
        </p:nvSpPr>
        <p:spPr>
          <a:xfrm>
            <a:off x="8382000" y="63404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23</a:t>
            </a:fld>
            <a:endParaRPr lang="en-US" dirty="0"/>
          </a:p>
        </p:txBody>
      </p:sp>
    </p:spTree>
    <p:extLst>
      <p:ext uri="{BB962C8B-B14F-4D97-AF65-F5344CB8AC3E}">
        <p14:creationId xmlns:p14="http://schemas.microsoft.com/office/powerpoint/2010/main" val="2709675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18655C-75B7-47E3-8612-D227ADA55EEE}"/>
              </a:ext>
            </a:extLst>
          </p:cNvPr>
          <p:cNvSpPr/>
          <p:nvPr/>
        </p:nvSpPr>
        <p:spPr>
          <a:xfrm>
            <a:off x="216418" y="158899"/>
            <a:ext cx="11613989" cy="4370427"/>
          </a:xfrm>
          <a:prstGeom prst="rect">
            <a:avLst/>
          </a:prstGeom>
        </p:spPr>
        <p:txBody>
          <a:bodyPr wrap="square">
            <a:spAutoFit/>
          </a:bodyPr>
          <a:lstStyle/>
          <a:p>
            <a:r>
              <a:rPr lang="am-ET" sz="36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en-AE" sz="1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በአማን አብ ቅዱስ በአማን ወልድ ቅዱስ በአማን ውእቱ መንፈስ ቅዱስ።</a:t>
            </a:r>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አብ በእውነት ቅዱስ ነው፤ ወልድም በእውነት ቅዱስ ነው፤ መንፈስ ቅዱስም በእውነት ቅዱስ ነው።</a:t>
            </a:r>
          </a:p>
        </p:txBody>
      </p:sp>
      <p:sp>
        <p:nvSpPr>
          <p:cNvPr id="3" name="Rectangle 2">
            <a:extLst>
              <a:ext uri="{FF2B5EF4-FFF2-40B4-BE49-F238E27FC236}">
                <a16:creationId xmlns:a16="http://schemas.microsoft.com/office/drawing/2014/main" id="{6957168C-9EB5-0A56-32ED-287967BCB4AD}"/>
              </a:ext>
            </a:extLst>
          </p:cNvPr>
          <p:cNvSpPr/>
          <p:nvPr/>
        </p:nvSpPr>
        <p:spPr>
          <a:xfrm>
            <a:off x="506768" y="4724401"/>
            <a:ext cx="11468814" cy="2123658"/>
          </a:xfrm>
          <a:prstGeom prst="rect">
            <a:avLst/>
          </a:prstGeom>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Truly the Father is Holy, truly the Son is Holy, truly the Holy Spirit is Holy.</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1">
            <a:extLst>
              <a:ext uri="{FF2B5EF4-FFF2-40B4-BE49-F238E27FC236}">
                <a16:creationId xmlns:a16="http://schemas.microsoft.com/office/drawing/2014/main" id="{BBE223AA-5696-541D-5E76-62141F042FC2}"/>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24</a:t>
            </a:fld>
            <a:endParaRPr lang="en-US" dirty="0"/>
          </a:p>
        </p:txBody>
      </p:sp>
    </p:spTree>
    <p:extLst>
      <p:ext uri="{BB962C8B-B14F-4D97-AF65-F5344CB8AC3E}">
        <p14:creationId xmlns:p14="http://schemas.microsoft.com/office/powerpoint/2010/main" val="13841072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3831" y="54082"/>
            <a:ext cx="12194688" cy="6366679"/>
          </a:xfrm>
          <a:prstGeom prst="rect">
            <a:avLst/>
          </a:prstGeom>
        </p:spPr>
        <p:txBody>
          <a:bodyPr wrap="square">
            <a:spAutoFit/>
          </a:bodyPr>
          <a:lstStyle/>
          <a:p>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ሰብሕዎ ለእግዚአብሔር </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 አሕዛብ</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1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ምእመናን ሁላችሁም እግዚአብሔርን</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አመስግኑት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Praise the Lord, all ye nations.</a:t>
            </a:r>
            <a:r>
              <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2400" b="1" i="1" dirty="0">
              <a:solidFill>
                <a:srgbClr val="00B0F0"/>
              </a:solidFill>
            </a:endParaRPr>
          </a:p>
          <a:p>
            <a:r>
              <a:rPr lang="am-ET"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am-ET"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6000" b="1" dirty="0"/>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ወይሴብሕዎ </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ሎሙ ሕዝብ</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3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 ሁሉ ያመሰግኑታል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Praise Him, all ye people.</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8FBEB410-0449-139D-5FB5-AF813229B1AB}"/>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25</a:t>
            </a:fld>
            <a:endParaRPr lang="en-US" dirty="0"/>
          </a:p>
        </p:txBody>
      </p:sp>
    </p:spTree>
    <p:extLst>
      <p:ext uri="{BB962C8B-B14F-4D97-AF65-F5344CB8AC3E}">
        <p14:creationId xmlns:p14="http://schemas.microsoft.com/office/powerpoint/2010/main" val="1329432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1593" y="190665"/>
            <a:ext cx="11396227" cy="6555641"/>
          </a:xfrm>
          <a:prstGeom prst="rect">
            <a:avLst/>
          </a:prstGeom>
        </p:spPr>
        <p:txBody>
          <a:bodyPr wrap="square">
            <a:sp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lvl="1"/>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 ጸ</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ምሕረቱ ላዕሌነ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6600" b="1" dirty="0"/>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ምሕረቱ በእኛ ላይ ጸንታለችና</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His merciful kindness is great toward us.</a:t>
            </a:r>
          </a:p>
          <a:p>
            <a:pPr lvl="1"/>
            <a:endParaRPr lang="am-ET" sz="1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am-ET"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1"/>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ጽድቁሰ ለእግዚአብሔር ይሄሉ ለዓለም</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 ቸርነት ለዘለዓለም ጸንቶ ይኖራልና።</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the Truth of the Lord endure</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forever.</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4" name="Slide Number Placeholder 1">
            <a:extLst>
              <a:ext uri="{FF2B5EF4-FFF2-40B4-BE49-F238E27FC236}">
                <a16:creationId xmlns:a16="http://schemas.microsoft.com/office/drawing/2014/main" id="{178F0C27-075A-679B-6776-9E1EB6D67602}"/>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26</a:t>
            </a:fld>
            <a:endParaRPr lang="en-US" dirty="0"/>
          </a:p>
        </p:txBody>
      </p:sp>
    </p:spTree>
    <p:extLst>
      <p:ext uri="{BB962C8B-B14F-4D97-AF65-F5344CB8AC3E}">
        <p14:creationId xmlns:p14="http://schemas.microsoft.com/office/powerpoint/2010/main" val="31355621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53349" y="2284370"/>
            <a:ext cx="184731" cy="248209"/>
          </a:xfrm>
          <a:prstGeom prst="rect">
            <a:avLst/>
          </a:prstGeom>
          <a:noFill/>
        </p:spPr>
        <p:txBody>
          <a:bodyPr wrap="none" rtlCol="0">
            <a:spAutoFit/>
          </a:bodyPr>
          <a:lstStyle/>
          <a:p>
            <a:endParaRPr lang="en-US" sz="1013" dirty="0"/>
          </a:p>
        </p:txBody>
      </p:sp>
      <p:sp>
        <p:nvSpPr>
          <p:cNvPr id="3" name="Rectangle 2"/>
          <p:cNvSpPr/>
          <p:nvPr/>
        </p:nvSpPr>
        <p:spPr>
          <a:xfrm>
            <a:off x="361593" y="352937"/>
            <a:ext cx="11396227" cy="4975978"/>
          </a:xfrm>
          <a:prstGeom prst="rect">
            <a:avLst/>
          </a:prstGeom>
        </p:spPr>
        <p:txBody>
          <a:bodyPr wrap="square">
            <a:spAutoFit/>
          </a:bodyPr>
          <a:lstStyle/>
          <a:p>
            <a:r>
              <a:rPr lang="am-ET" sz="5144"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5144"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14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AE" sz="5144"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B0F0"/>
                </a:solidFill>
              </a:rPr>
              <a:t>ካህኑን  በመከተል </a:t>
            </a:r>
            <a:r>
              <a:rPr lang="en-US" sz="4191" b="1" dirty="0">
                <a:solidFill>
                  <a:srgbClr val="00B0F0"/>
                </a:solidFill>
              </a:rPr>
              <a:t>ሕ</a:t>
            </a:r>
            <a:r>
              <a:rPr lang="am-ET" sz="4191" b="1" dirty="0">
                <a:solidFill>
                  <a:srgbClr val="00B0F0"/>
                </a:solidFill>
              </a:rPr>
              <a:t>ዝቡ ይ</a:t>
            </a:r>
            <a:r>
              <a:rPr lang="en-US" sz="4191" b="1" dirty="0" err="1">
                <a:solidFill>
                  <a:srgbClr val="00B0F0"/>
                </a:solidFill>
              </a:rPr>
              <a:t>ቀብሉ</a:t>
            </a:r>
            <a:r>
              <a:rPr lang="en-US" sz="4191" b="1" dirty="0">
                <a:solidFill>
                  <a:srgbClr val="00B0F0"/>
                </a:solidFill>
              </a:rPr>
              <a:t>፤</a:t>
            </a:r>
            <a:r>
              <a:rPr lang="en-AE" sz="4191" b="1" dirty="0">
                <a:solidFill>
                  <a:srgbClr val="00B0F0"/>
                </a:solidFill>
              </a:rPr>
              <a:t>)</a:t>
            </a:r>
            <a:endParaRPr lang="am-ET" sz="4191" b="1" dirty="0">
              <a:solidFill>
                <a:srgbClr val="00B0F0"/>
              </a:solidFill>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ለአብ ወወልድ ወመንፈስ ቅዱስ።</a:t>
            </a: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ለአብ</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ለወልድ</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ለመንፈስ ቅዱስ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 ይገባል።</a:t>
            </a: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be to the Father and to the Son and to the Holy Spirit.</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5" name="Slide Number Placeholder 1">
            <a:extLst>
              <a:ext uri="{FF2B5EF4-FFF2-40B4-BE49-F238E27FC236}">
                <a16:creationId xmlns:a16="http://schemas.microsoft.com/office/drawing/2014/main" id="{7D4703CE-7FA3-16FE-CEA3-B13997C9B442}"/>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27</a:t>
            </a:fld>
            <a:endParaRPr lang="en-US" dirty="0"/>
          </a:p>
        </p:txBody>
      </p:sp>
    </p:spTree>
    <p:extLst>
      <p:ext uri="{BB962C8B-B14F-4D97-AF65-F5344CB8AC3E}">
        <p14:creationId xmlns:p14="http://schemas.microsoft.com/office/powerpoint/2010/main" val="2597348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349909"/>
            <a:ext cx="12339863" cy="6138475"/>
          </a:xfrm>
          <a:prstGeom prst="rect">
            <a:avLst/>
          </a:prstGeom>
          <a:noFill/>
        </p:spPr>
        <p:txBody>
          <a:bodyPr wrap="square" rtlCol="0">
            <a:spAutoFit/>
          </a:bodyPr>
          <a:lstStyle/>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AE" sz="381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dirty="0">
                <a:solidFill>
                  <a:srgbClr val="00B0F0"/>
                </a:solidFill>
                <a:latin typeface="Nyala" panose="02000504070300020003" pitchFamily="2" charset="0"/>
              </a:rPr>
              <a:t>ካህኑን በመከተል </a:t>
            </a:r>
            <a:r>
              <a:rPr lang="en-US" sz="3810" b="1" dirty="0">
                <a:solidFill>
                  <a:srgbClr val="00B0F0"/>
                </a:solidFill>
                <a:latin typeface="Nyala" panose="02000504070300020003" pitchFamily="2" charset="0"/>
              </a:rPr>
              <a:t>ሕ</a:t>
            </a:r>
            <a:r>
              <a:rPr lang="am-ET" sz="3810" b="1" dirty="0">
                <a:solidFill>
                  <a:srgbClr val="00B0F0"/>
                </a:solidFill>
                <a:latin typeface="Nyala" panose="02000504070300020003" pitchFamily="2" charset="0"/>
              </a:rPr>
              <a:t>ዝቡ </a:t>
            </a:r>
            <a:r>
              <a:rPr lang="en-US" sz="3810" b="1" dirty="0" err="1">
                <a:solidFill>
                  <a:srgbClr val="00B0F0"/>
                </a:solidFill>
                <a:latin typeface="Nyala" panose="02000504070300020003" pitchFamily="2" charset="0"/>
              </a:rPr>
              <a:t>ይቀበሉ</a:t>
            </a:r>
            <a:r>
              <a:rPr lang="en-US" sz="3810" b="1" dirty="0">
                <a:solidFill>
                  <a:srgbClr val="00B0F0"/>
                </a:solidFill>
                <a:latin typeface="Nyala" panose="02000504070300020003" pitchFamily="2" charset="0"/>
              </a:rPr>
              <a:t>፤</a:t>
            </a:r>
            <a:r>
              <a:rPr lang="en-AE" sz="3810" b="1" dirty="0">
                <a:solidFill>
                  <a:srgbClr val="00B0F0"/>
                </a:solidFill>
                <a:latin typeface="Calibri" panose="020F0502020204030204"/>
              </a:rPr>
              <a:t>)</a:t>
            </a:r>
          </a:p>
          <a:p>
            <a:pPr defTabSz="914436">
              <a:defRPr/>
            </a:pPr>
            <a:endParaRPr lang="en-AE" sz="3810" b="1" u="sng" dirty="0">
              <a:latin typeface="Calibri" panose="020F0502020204030204"/>
            </a:endParaRPr>
          </a:p>
          <a:p>
            <a:pPr defTabSz="914436">
              <a:defRPr/>
            </a:pP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ይእዜኒ ወዘልፈኒ ወለዓለም ዓለም አሜን </a:t>
            </a: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a:t>
            </a:r>
            <a:endParaRPr lang="en-AE"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ዛሬም ዘወትርም ለዘለዓለሙ አሜን፤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a:t>
            </a: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Both now and ever and world without end Amen. Halleluia.</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en-US" b="1" u="sng" dirty="0">
              <a:solidFill>
                <a:srgbClr val="00B0F0"/>
              </a:solidFill>
            </a:endParaRPr>
          </a:p>
        </p:txBody>
      </p:sp>
      <p:sp>
        <p:nvSpPr>
          <p:cNvPr id="5" name="Slide Number Placeholder 1">
            <a:extLst>
              <a:ext uri="{FF2B5EF4-FFF2-40B4-BE49-F238E27FC236}">
                <a16:creationId xmlns:a16="http://schemas.microsoft.com/office/drawing/2014/main" id="{252C6246-C907-62C0-0340-CA81379F2224}"/>
              </a:ext>
            </a:extLst>
          </p:cNvPr>
          <p:cNvSpPr txBox="1">
            <a:spLocks/>
          </p:cNvSpPr>
          <p:nvPr/>
        </p:nvSpPr>
        <p:spPr>
          <a:xfrm>
            <a:off x="8077200" y="62642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28</a:t>
            </a:fld>
            <a:endParaRPr lang="en-US" dirty="0"/>
          </a:p>
        </p:txBody>
      </p:sp>
    </p:spTree>
    <p:extLst>
      <p:ext uri="{BB962C8B-B14F-4D97-AF65-F5344CB8AC3E}">
        <p14:creationId xmlns:p14="http://schemas.microsoft.com/office/powerpoint/2010/main" val="10765091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527749"/>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29</a:t>
            </a:fld>
            <a:endParaRPr lang="en-US" dirty="0"/>
          </a:p>
        </p:txBody>
      </p:sp>
    </p:spTree>
    <p:extLst>
      <p:ext uri="{BB962C8B-B14F-4D97-AF65-F5344CB8AC3E}">
        <p14:creationId xmlns:p14="http://schemas.microsoft.com/office/powerpoint/2010/main" val="22294690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30</a:t>
            </a:fld>
            <a:endParaRPr lang="en-US" dirty="0"/>
          </a:p>
        </p:txBody>
      </p:sp>
    </p:spTree>
    <p:extLst>
      <p:ext uri="{BB962C8B-B14F-4D97-AF65-F5344CB8AC3E}">
        <p14:creationId xmlns:p14="http://schemas.microsoft.com/office/powerpoint/2010/main" val="23204769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1593" y="1143001"/>
            <a:ext cx="11613989" cy="4363294"/>
          </a:xfrm>
          <a:prstGeom prst="rect">
            <a:avLst/>
          </a:prstGeom>
        </p:spPr>
        <p:txBody>
          <a:bodyPr vert="horz" wrap="square" lIns="0" tIns="7541" rIns="0" bIns="0" rtlCol="0">
            <a:spAutoFit/>
          </a:bodyPr>
          <a:lstStyle/>
          <a:p>
            <a:pPr marL="841408" marR="830296" indent="794">
              <a:lnSpc>
                <a:spcPct val="149800"/>
              </a:lnSpc>
              <a:spcBef>
                <a:spcPts val="59"/>
              </a:spcBef>
              <a:tabLst>
                <a:tab pos="1802280" algn="l"/>
                <a:tab pos="1962625" algn="l"/>
                <a:tab pos="3109242" algn="l"/>
                <a:tab pos="3265617" algn="l"/>
                <a:tab pos="4247523" algn="l"/>
                <a:tab pos="4633699" algn="l"/>
              </a:tabLst>
            </a:pPr>
            <a:r>
              <a:rPr sz="5144"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ጸሎተ</a:t>
            </a:r>
            <a:r>
              <a:rPr lang="en-AE" sz="5144"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አኰቴት</a:t>
            </a:r>
            <a:r>
              <a:rPr lang="en-AE" sz="5144"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ዘቅዱስ</a:t>
            </a:r>
            <a:r>
              <a:rPr lang="en-AE" sz="5144"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ባስልዮስ</a:t>
            </a:r>
            <a:r>
              <a:rPr sz="5144"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የቅዱስ</a:t>
            </a:r>
            <a:r>
              <a:rPr lang="en-AE" sz="5144"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ባስልዮስ</a:t>
            </a:r>
            <a:r>
              <a:rPr lang="en-AE" sz="5144"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የምስጋና</a:t>
            </a:r>
            <a:r>
              <a:rPr lang="en-AE" sz="5144"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ጸሎት</a:t>
            </a:r>
            <a:r>
              <a:rPr sz="5144"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lvl="1">
              <a:spcBef>
                <a:spcPts val="1525"/>
              </a:spcBef>
              <a:tabLst>
                <a:tab pos="736629" algn="l"/>
                <a:tab pos="1991598" algn="l"/>
                <a:tab pos="2431352" algn="l"/>
                <a:tab pos="4668625" algn="l"/>
                <a:tab pos="5109571" algn="l"/>
                <a:tab pos="5678315" algn="l"/>
              </a:tabLst>
            </a:pPr>
            <a:r>
              <a:rPr sz="5144" b="1" spc="2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AE" sz="5144" b="1" spc="2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“Prayer</a:t>
            </a:r>
            <a:r>
              <a:rPr lang="en-AE" sz="5144"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1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lang="en-AE" sz="5144" b="1" spc="-1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5144"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Thanksgiving”</a:t>
            </a:r>
            <a:r>
              <a:rPr lang="en-AE" sz="5144"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1">
              <a:spcBef>
                <a:spcPts val="1525"/>
              </a:spcBef>
              <a:tabLst>
                <a:tab pos="736629" algn="l"/>
                <a:tab pos="1991598" algn="l"/>
                <a:tab pos="2431352" algn="l"/>
                <a:tab pos="4668625" algn="l"/>
                <a:tab pos="5109571" algn="l"/>
                <a:tab pos="5678315" algn="l"/>
              </a:tabLst>
            </a:pPr>
            <a:r>
              <a:rPr sz="5144" b="1" spc="-1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AE" sz="5144" b="1" spc="-1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 </a:t>
            </a:r>
            <a:r>
              <a:rPr sz="5144" b="1" spc="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t>
            </a:r>
            <a:r>
              <a:rPr sz="5144" b="1" spc="19"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Basil</a:t>
            </a:r>
            <a:r>
              <a:rPr sz="5144" b="1" spc="1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514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78C9D384-DAA2-F3BD-D014-A8B1CFF19510}"/>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31</a:t>
            </a:fld>
            <a:endParaRPr lang="en-US" dirty="0"/>
          </a:p>
        </p:txBody>
      </p:sp>
    </p:spTree>
    <p:extLst>
      <p:ext uri="{BB962C8B-B14F-4D97-AF65-F5344CB8AC3E}">
        <p14:creationId xmlns:p14="http://schemas.microsoft.com/office/powerpoint/2010/main" val="21724919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0"/>
            <a:ext cx="11759164" cy="6689332"/>
          </a:xfrm>
          <a:prstGeom prst="rect">
            <a:avLst/>
          </a:prstGeom>
        </p:spPr>
        <p:txBody>
          <a:bodyPr vert="horz" wrap="square" lIns="0" tIns="7938" rIns="0" bIns="0" rtlCol="0">
            <a:spAutoFit/>
          </a:bodyPr>
          <a:lstStyle/>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a:spcBef>
                <a:spcPts val="63"/>
              </a:spcBef>
              <a:tabLst>
                <a:tab pos="704084" algn="l"/>
              </a:tabLst>
            </a:pP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ነአኲቶ</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ለገባሬ ሠናያት ላዕሌነ </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lang="en-US"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ሪ</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አቡሁ</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ለእግዚእነ</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ወአምላክነ ወመድኃኒነ ኢየሱስ </a:t>
            </a:r>
            <a:r>
              <a:rPr sz="44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a:spcBef>
                <a:spcPts val="63"/>
              </a:spcBef>
              <a:tabLst>
                <a:tab pos="704084" algn="l"/>
              </a:tabLst>
            </a:pPr>
            <a:endParaRPr lang="en-AE" sz="700" b="1" spc="16"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a:spcBef>
                <a:spcPts val="63"/>
              </a:spcBef>
              <a:tabLst>
                <a:tab pos="704084" algn="l"/>
              </a:tabLst>
            </a:pP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ለእኛ</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በጎ</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ነገርን</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ያደረገ</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ባይ</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እግዚአብሔርን</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እናመሰግነዋለን</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ባይ</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የአምላካችንና</a:t>
            </a:r>
            <a:r>
              <a:rPr lang="en-AE" sz="44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marL="7938">
              <a:spcBef>
                <a:spcPts val="63"/>
              </a:spcBef>
              <a:tabLst>
                <a:tab pos="704084" algn="l"/>
              </a:tabLst>
            </a:pPr>
            <a:endParaRPr lang="en-AE" sz="1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a:spcBef>
                <a:spcPts val="63"/>
              </a:spcBef>
              <a:tabLst>
                <a:tab pos="704084" algn="l"/>
              </a:tabLst>
            </a:pP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give thanks unto the doer of good things unto us,  the merciful God, the Father of our Lord and our God  and our Savior Jesus Christ: for He hath covered</a:t>
            </a:r>
          </a:p>
        </p:txBody>
      </p:sp>
      <p:sp>
        <p:nvSpPr>
          <p:cNvPr id="4" name="Slide Number Placeholder 1">
            <a:extLst>
              <a:ext uri="{FF2B5EF4-FFF2-40B4-BE49-F238E27FC236}">
                <a16:creationId xmlns:a16="http://schemas.microsoft.com/office/drawing/2014/main" id="{BC90F285-44AB-D642-E87C-875F0268F51F}"/>
              </a:ext>
            </a:extLst>
          </p:cNvPr>
          <p:cNvSpPr txBox="1">
            <a:spLocks/>
          </p:cNvSpPr>
          <p:nvPr/>
        </p:nvSpPr>
        <p:spPr>
          <a:xfrm>
            <a:off x="83058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32</a:t>
            </a:fld>
            <a:endParaRPr lang="en-US" dirty="0"/>
          </a:p>
        </p:txBody>
      </p:sp>
    </p:spTree>
    <p:extLst>
      <p:ext uri="{BB962C8B-B14F-4D97-AF65-F5344CB8AC3E}">
        <p14:creationId xmlns:p14="http://schemas.microsoft.com/office/powerpoint/2010/main" val="8456394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248279"/>
            <a:ext cx="11759164" cy="6631752"/>
          </a:xfrm>
          <a:prstGeom prst="rect">
            <a:avLst/>
          </a:prstGeom>
        </p:spPr>
        <p:txBody>
          <a:bodyPr vert="horz" wrap="square" lIns="0" tIns="7938" rIns="0" bIns="0" rtlCol="0">
            <a:spAutoFit/>
          </a:bodyPr>
          <a:lstStyle/>
          <a:p>
            <a:pPr marL="7938" marR="202811">
              <a:spcBef>
                <a:spcPts val="63"/>
              </a:spcBef>
              <a:tabLst>
                <a:tab pos="1196626" algn="l"/>
                <a:tab pos="1545095" algn="l"/>
                <a:tab pos="2072166" algn="l"/>
                <a:tab pos="3025895" algn="l"/>
                <a:tab pos="3394209" algn="l"/>
                <a:tab pos="3736329" algn="l"/>
                <a:tab pos="4286022" algn="l"/>
                <a:tab pos="4813887" algn="l"/>
                <a:tab pos="5869220" algn="l"/>
              </a:tabLst>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 ሰወረነ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ወረድአነ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ዐቀበነ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ወአቅረበነ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ወተወ</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ፈነ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ኀቤሁ</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ወተማ</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ፀነነ</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ወአጽንዐነ</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ወአብጽሐነ</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እስከ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ዛቲ</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ሰዓት</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7938" marR="330610">
              <a:spcBef>
                <a:spcPts val="63"/>
              </a:spcBef>
              <a:tabLst>
                <a:tab pos="704084" algn="l"/>
              </a:tabLst>
            </a:pP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የመድኃኒታችን የኢየሱስ</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አባት</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ሰውሮናልና</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ረድቶናልና</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ጠብቆ</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አቅርቦናልና</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እርሱም</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ተቀብሎናልና</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አጽንቶ</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ጠብቆናልና</a:t>
            </a:r>
            <a:r>
              <a:rPr lang="en-US"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እስከዚህም</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ሰዓት</a:t>
            </a:r>
            <a:r>
              <a:rPr lang="en-AE"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አድርሶናልና።</a:t>
            </a:r>
          </a:p>
          <a:p>
            <a:pPr marL="7938" marR="330610">
              <a:spcBef>
                <a:spcPts val="63"/>
              </a:spcBef>
              <a:tabLst>
                <a:tab pos="704084" algn="l"/>
              </a:tabLst>
            </a:pPr>
            <a:endParaRPr lang="am-ET" sz="476"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marR="3175">
              <a:tabLst>
                <a:tab pos="459599" algn="l"/>
                <a:tab pos="703687" algn="l"/>
                <a:tab pos="1090259" algn="l"/>
                <a:tab pos="1272432" algn="l"/>
                <a:tab pos="1335140" algn="l"/>
                <a:tab pos="1902694" algn="l"/>
                <a:tab pos="2420238" algn="l"/>
                <a:tab pos="2584155" algn="l"/>
                <a:tab pos="2954057" algn="l"/>
                <a:tab pos="3036213" algn="l"/>
                <a:tab pos="3470412" algn="l"/>
                <a:tab pos="3748632" algn="l"/>
                <a:tab pos="4180846" algn="l"/>
                <a:tab pos="4286815" algn="l"/>
                <a:tab pos="4877389" algn="l"/>
                <a:tab pos="4916682" algn="l"/>
                <a:tab pos="4952799" algn="l"/>
                <a:tab pos="5329051" algn="l"/>
                <a:tab pos="5958916" algn="l"/>
                <a:tab pos="6050995" algn="l"/>
                <a:tab pos="6502657" algn="l"/>
                <a:tab pos="6885656" algn="l"/>
                <a:tab pos="7093627" algn="l"/>
                <a:tab pos="7214679" algn="l"/>
              </a:tabLst>
            </a:pP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	and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succored	us,	He	hath	kept	us	an</a:t>
            </a:r>
            <a:r>
              <a:rPr lang="en-US"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brought</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nigh</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received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unto</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Himself,</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taken</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defense,</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strengthened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brought</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unto</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a:t>
            </a:r>
            <a:r>
              <a:rPr lang="en-AE"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hour.</a:t>
            </a:r>
          </a:p>
        </p:txBody>
      </p:sp>
      <p:sp>
        <p:nvSpPr>
          <p:cNvPr id="4" name="Slide Number Placeholder 1">
            <a:extLst>
              <a:ext uri="{FF2B5EF4-FFF2-40B4-BE49-F238E27FC236}">
                <a16:creationId xmlns:a16="http://schemas.microsoft.com/office/drawing/2014/main" id="{3CD7A518-3B8A-0A7C-9E6D-9E9424A09496}"/>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33</a:t>
            </a:fld>
            <a:endParaRPr lang="en-US" dirty="0"/>
          </a:p>
        </p:txBody>
      </p:sp>
    </p:spTree>
    <p:extLst>
      <p:ext uri="{BB962C8B-B14F-4D97-AF65-F5344CB8AC3E}">
        <p14:creationId xmlns:p14="http://schemas.microsoft.com/office/powerpoint/2010/main" val="5545224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0"/>
            <a:ext cx="11686576" cy="5732660"/>
          </a:xfrm>
          <a:prstGeom prst="rect">
            <a:avLst/>
          </a:prstGeom>
        </p:spPr>
        <p:txBody>
          <a:bodyPr vert="horz" wrap="square" lIns="0" tIns="7938" rIns="0" bIns="0" rtlCol="0">
            <a:spAutoFit/>
          </a:bodyPr>
          <a:lstStyle/>
          <a:p>
            <a:pPr marL="7938" marR="202811">
              <a:spcBef>
                <a:spcPts val="63"/>
              </a:spcBef>
              <a:tabLst>
                <a:tab pos="1196626" algn="l"/>
                <a:tab pos="1545095" algn="l"/>
                <a:tab pos="2072166" algn="l"/>
                <a:tab pos="3025895" algn="l"/>
                <a:tab pos="3394209" algn="l"/>
                <a:tab pos="3736329" algn="l"/>
                <a:tab pos="4286022" algn="l"/>
                <a:tab pos="4813887" algn="l"/>
                <a:tab pos="5869220" algn="l"/>
              </a:tabLst>
            </a:pPr>
            <a:r>
              <a:rPr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ንስአሎ	</a:t>
            </a:r>
            <a:r>
              <a:rPr lang="en-US"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a:t>
            </a:r>
            <a:r>
              <a:rPr lang="en-US"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ከመ</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ይ</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ዕቀበነ</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በዛቲ</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ዕለት</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ኵሎ</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መዋዕለ</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ሕይወትነ</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ወበኵሉ</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ሰላም</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አኃዜ</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AE"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6"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አምላክነ</a:t>
            </a:r>
            <a:r>
              <a:rPr sz="4000" b="1" spc="16"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7938" marR="142087"/>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አሁንም</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ክብርት</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በምትሆን</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በዚች</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ዕለ</a:t>
            </a:r>
            <a:r>
              <a:rPr lang="am-ET"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በሕይወታችን</a:t>
            </a:r>
            <a:r>
              <a:rPr lang="en-AE"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ዘመን</a:t>
            </a:r>
            <a:r>
              <a:rPr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ሁሉ በፍጹም ሰላም ሁሉን የሚይዝ አምላካችን እግዚአብሔር  ይጠብቀን ዘንድ </a:t>
            </a:r>
            <a:r>
              <a:rPr sz="3600" b="1" spc="16"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እንለምነው</a:t>
            </a:r>
            <a:r>
              <a:rPr sz="3600" b="1" spc="16"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7938" marR="185348" algn="just"/>
            <a:r>
              <a:rPr sz="36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therefore pray unto Him that the Almighty Lord  our God keep us in this  holy day and all  the days of  our life in all peace.</a:t>
            </a:r>
          </a:p>
        </p:txBody>
      </p:sp>
      <p:sp>
        <p:nvSpPr>
          <p:cNvPr id="3" name="object 2">
            <a:extLst>
              <a:ext uri="{FF2B5EF4-FFF2-40B4-BE49-F238E27FC236}">
                <a16:creationId xmlns:a16="http://schemas.microsoft.com/office/drawing/2014/main" id="{85359F6B-15D5-1ADC-0A93-F216F81E4957}"/>
              </a:ext>
            </a:extLst>
          </p:cNvPr>
          <p:cNvSpPr txBox="1"/>
          <p:nvPr/>
        </p:nvSpPr>
        <p:spPr>
          <a:xfrm>
            <a:off x="232568" y="5653641"/>
            <a:ext cx="7588496" cy="1194558"/>
          </a:xfrm>
          <a:prstGeom prst="rect">
            <a:avLst/>
          </a:prstGeom>
        </p:spPr>
        <p:txBody>
          <a:bodyPr vert="horz" wrap="square" lIns="0" tIns="12065" rIns="0" bIns="0" rtlCol="0">
            <a:spAutoFit/>
          </a:bodyPr>
          <a:lstStyle/>
          <a:p>
            <a:pPr marL="12700" marR="5080">
              <a:spcBef>
                <a:spcPts val="95"/>
              </a:spcBef>
              <a:tabLst>
                <a:tab pos="1670751" algn="l"/>
              </a:tabLst>
            </a:pPr>
            <a:r>
              <a:rPr lang="am-ET"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US"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spcBef>
                <a:spcPts val="95"/>
              </a:spcBef>
              <a:tabLst>
                <a:tab pos="1670751" algn="l"/>
              </a:tabLst>
            </a:pPr>
            <a:r>
              <a:rPr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a:t>
            </a:r>
            <a:r>
              <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a:t>
            </a:r>
          </a:p>
        </p:txBody>
      </p:sp>
      <p:sp>
        <p:nvSpPr>
          <p:cNvPr id="5" name="Slide Number Placeholder 1">
            <a:extLst>
              <a:ext uri="{FF2B5EF4-FFF2-40B4-BE49-F238E27FC236}">
                <a16:creationId xmlns:a16="http://schemas.microsoft.com/office/drawing/2014/main" id="{33EE063E-02DF-9742-7B8A-2E5E6C8DD009}"/>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34</a:t>
            </a:fld>
            <a:endParaRPr lang="en-US" dirty="0"/>
          </a:p>
        </p:txBody>
      </p:sp>
    </p:spTree>
    <p:extLst>
      <p:ext uri="{BB962C8B-B14F-4D97-AF65-F5344CB8AC3E}">
        <p14:creationId xmlns:p14="http://schemas.microsoft.com/office/powerpoint/2010/main" val="28097684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4635" y="110479"/>
            <a:ext cx="11869145" cy="2722204"/>
          </a:xfrm>
          <a:prstGeom prst="rect">
            <a:avLst/>
          </a:prstGeom>
        </p:spPr>
        <p:txBody>
          <a:bodyPr vert="horz" wrap="square" lIns="0" tIns="7541" rIns="0" bIns="0" rtlCol="0" anchor="ctr">
            <a:sp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b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b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እግዚእ</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አኃዜ</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አቡሁ</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ለእግዚእነ</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ወአምላክነ</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ወመድኃኒነ</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ነአ</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ተከ</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ላዕለ</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ግብር</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ግብር</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ወውስተ</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ግብር</a:t>
            </a:r>
            <a:endPar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object 3"/>
          <p:cNvSpPr txBox="1"/>
          <p:nvPr/>
        </p:nvSpPr>
        <p:spPr>
          <a:xfrm>
            <a:off x="109182" y="2832683"/>
            <a:ext cx="11880899" cy="3780843"/>
          </a:xfrm>
          <a:prstGeom prst="rect">
            <a:avLst/>
          </a:prstGeom>
        </p:spPr>
        <p:txBody>
          <a:bodyPr vert="horz" wrap="square" lIns="0" tIns="7938" rIns="0" bIns="0" rtlCol="0">
            <a:spAutoFit/>
          </a:bodyPr>
          <a:lstStyle/>
          <a:p>
            <a:pPr marL="7938" marR="3175">
              <a:spcBef>
                <a:spcPts val="63"/>
              </a:spcBef>
              <a:tabLst>
                <a:tab pos="848949" algn="l"/>
                <a:tab pos="1021993" algn="l"/>
                <a:tab pos="1672894" algn="l"/>
                <a:tab pos="1770133" algn="l"/>
                <a:tab pos="2032081" algn="l"/>
                <a:tab pos="2839753" algn="l"/>
                <a:tab pos="3150122" algn="l"/>
                <a:tab pos="3211243" algn="l"/>
                <a:tab pos="3801022" algn="l"/>
                <a:tab pos="4366988" algn="l"/>
                <a:tab pos="4602344" algn="l"/>
                <a:tab pos="4644017" algn="l"/>
                <a:tab pos="5150052" algn="l"/>
                <a:tab pos="6038691" algn="l"/>
                <a:tab pos="6345489" algn="l"/>
                <a:tab pos="6995993" algn="l"/>
                <a:tab pos="7556401" algn="l"/>
              </a:tabLst>
            </a:pP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የያዝህ</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የጌታችንና</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የአምላካችን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የመድኃኒታችን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የኢየሱስ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በሥራው</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ላይ</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ሥራው</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በሥራውም</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ውስጥ</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እናመሰግንሃለን</a:t>
            </a:r>
            <a:r>
              <a:rPr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7938" marR="143675">
              <a:tabLst>
                <a:tab pos="573507" algn="l"/>
                <a:tab pos="1011674" algn="l"/>
                <a:tab pos="1124787" algn="l"/>
                <a:tab pos="1269653" algn="l"/>
                <a:tab pos="1805852" algn="l"/>
                <a:tab pos="1854273" algn="l"/>
                <a:tab pos="1899519" algn="l"/>
                <a:tab pos="2465089" algn="l"/>
                <a:tab pos="2548832" algn="l"/>
                <a:tab pos="3379525" algn="l"/>
                <a:tab pos="3437867" algn="l"/>
                <a:tab pos="3863730" algn="l"/>
                <a:tab pos="3895481" algn="l"/>
                <a:tab pos="4343175" algn="l"/>
                <a:tab pos="4444778" algn="l"/>
                <a:tab pos="5331433" algn="l"/>
                <a:tab pos="5356436" algn="l"/>
                <a:tab pos="5433433" algn="l"/>
                <a:tab pos="5820402" algn="l"/>
                <a:tab pos="5848581" algn="l"/>
                <a:tab pos="5987096" algn="l"/>
                <a:tab pos="6357792" algn="l"/>
                <a:tab pos="6386765" algn="l"/>
                <a:tab pos="6837236" algn="l"/>
                <a:tab pos="7113472" algn="l"/>
              </a:tabLst>
            </a:pP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Master,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God		Almighty,		the</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Father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Savior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Jesu</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render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Thee</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thanks</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everything,</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everything</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429"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everything,</a:t>
            </a:r>
          </a:p>
        </p:txBody>
      </p:sp>
      <p:sp>
        <p:nvSpPr>
          <p:cNvPr id="5" name="Slide Number Placeholder 1">
            <a:extLst>
              <a:ext uri="{FF2B5EF4-FFF2-40B4-BE49-F238E27FC236}">
                <a16:creationId xmlns:a16="http://schemas.microsoft.com/office/drawing/2014/main" id="{8CE588D4-40E2-D0EA-FC9E-7EB9FE029DE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35</a:t>
            </a:fld>
            <a:endParaRPr lang="en-US" dirty="0"/>
          </a:p>
        </p:txBody>
      </p:sp>
    </p:spTree>
    <p:extLst>
      <p:ext uri="{BB962C8B-B14F-4D97-AF65-F5344CB8AC3E}">
        <p14:creationId xmlns:p14="http://schemas.microsoft.com/office/powerpoint/2010/main" val="24781888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87079"/>
            <a:ext cx="11759164" cy="6887335"/>
          </a:xfrm>
          <a:prstGeom prst="rect">
            <a:avLst/>
          </a:prstGeom>
        </p:spPr>
        <p:txBody>
          <a:bodyPr vert="horz" wrap="square" lIns="0" tIns="7938" rIns="0" bIns="0" rtlCol="0">
            <a:spAutoFit/>
          </a:bodyPr>
          <a:lstStyle/>
          <a:p>
            <a:pPr marR="32148">
              <a:tabLst>
                <a:tab pos="792590" algn="l"/>
                <a:tab pos="859268" algn="l"/>
                <a:tab pos="1954687" algn="l"/>
                <a:tab pos="2568676" algn="l"/>
                <a:tab pos="3266807" algn="l"/>
                <a:tab pos="4289991" algn="l"/>
                <a:tab pos="4390008" algn="l"/>
                <a:tab pos="5888270" algn="l"/>
                <a:tab pos="5960504" algn="l"/>
                <a:tab pos="6599101" algn="l"/>
                <a:tab pos="7148795" algn="l"/>
              </a:tabLst>
            </a:pP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እስመ</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ሰወርከነ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ወረዳእከነ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ዐቀብከነ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ወአቅረብከነ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ወተወከፍከነ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ኀቤከ</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ወተማ</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ፀንከነ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ወአጽናዕከነ</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ወአብጻሕከነ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እስከ</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ዛቲ</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ሰዓት</a:t>
            </a:r>
            <a:r>
              <a:rPr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R="32148">
              <a:tabLst>
                <a:tab pos="792590" algn="l"/>
                <a:tab pos="859268" algn="l"/>
                <a:tab pos="1954687" algn="l"/>
                <a:tab pos="2568676" algn="l"/>
                <a:tab pos="3266807" algn="l"/>
                <a:tab pos="4289991" algn="l"/>
                <a:tab pos="4390008" algn="l"/>
                <a:tab pos="5888270" algn="l"/>
                <a:tab pos="5960504" algn="l"/>
                <a:tab pos="6599101" algn="l"/>
                <a:tab pos="7148795" algn="l"/>
              </a:tabLst>
            </a:pPr>
            <a:endParaRPr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ts val="28"/>
              </a:spcBef>
            </a:pPr>
            <a:endParaRPr sz="500" dirty="0">
              <a:latin typeface="Ebrima"/>
              <a:cs typeface="Ebrima"/>
            </a:endParaRPr>
          </a:p>
          <a:p>
            <a:pPr marR="32148">
              <a:tabLst>
                <a:tab pos="792590" algn="l"/>
                <a:tab pos="859268" algn="l"/>
                <a:tab pos="1954687" algn="l"/>
                <a:tab pos="2568676" algn="l"/>
                <a:tab pos="3266807" algn="l"/>
                <a:tab pos="4289991" algn="l"/>
                <a:tab pos="4390008" algn="l"/>
                <a:tab pos="5888270" algn="l"/>
                <a:tab pos="5960504" algn="l"/>
                <a:tab pos="6599101" algn="l"/>
                <a:tab pos="7148795" algn="l"/>
              </a:tabLst>
            </a:pP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ሰውረኸናልና</a:t>
            </a:r>
            <a:r>
              <a:rPr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ረድተኸናልና</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ጠብቀኸናልና</a:t>
            </a:r>
            <a:r>
              <a:rPr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ወዳንተ</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አቅርበህ</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ጠብቀኸናልና</a:t>
            </a:r>
            <a:r>
              <a:rPr lang="en-US"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አጽንተህ</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ጠብቀኸናልና</a:t>
            </a:r>
            <a:r>
              <a:rPr lang="en-US"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እስከዚችም</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ሰዓት</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አድርሰኸናልና</a:t>
            </a:r>
            <a:r>
              <a:rPr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spcBef>
                <a:spcPts val="6"/>
              </a:spcBef>
            </a:pPr>
            <a:endParaRPr sz="1143" dirty="0">
              <a:latin typeface="Ebrima"/>
              <a:cs typeface="Ebrima"/>
            </a:endParaRPr>
          </a:p>
          <a:p>
            <a:pPr marL="7938" marR="3175">
              <a:lnSpc>
                <a:spcPct val="99200"/>
              </a:lnSpc>
              <a:spcBef>
                <a:spcPts val="3"/>
              </a:spcBef>
              <a:tabLst>
                <a:tab pos="459599" algn="l"/>
                <a:tab pos="492145" algn="l"/>
                <a:tab pos="638200" algn="l"/>
                <a:tab pos="1172414" algn="l"/>
                <a:tab pos="1301404" algn="l"/>
                <a:tab pos="1613758" algn="l"/>
                <a:tab pos="1770133" algn="l"/>
                <a:tab pos="1997948" algn="l"/>
                <a:tab pos="2179327" algn="l"/>
                <a:tab pos="2226160" algn="l"/>
                <a:tab pos="3002874" algn="l"/>
                <a:tab pos="3179888" algn="l"/>
                <a:tab pos="3444614" algn="l"/>
                <a:tab pos="3631152" algn="l"/>
                <a:tab pos="4076067" algn="l"/>
                <a:tab pos="4263399" algn="l"/>
                <a:tab pos="4883740" algn="l"/>
                <a:tab pos="5334210" algn="l"/>
                <a:tab pos="5590602" algn="l"/>
                <a:tab pos="5926768" algn="l"/>
                <a:tab pos="6047027" algn="l"/>
                <a:tab pos="6124022" algn="l"/>
                <a:tab pos="6379224" algn="l"/>
                <a:tab pos="6819375" algn="l"/>
                <a:tab pos="7009090" algn="l"/>
                <a:tab pos="7213885" algn="l"/>
                <a:tab pos="7514728" algn="l"/>
              </a:tabLst>
            </a:pPr>
            <a:r>
              <a:rPr lang="en-US" sz="3810" b="1" spc="-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sz="3810" b="1" spc="-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a:t>
            </a:r>
            <a:r>
              <a:rPr lang="am-ET" sz="3810" b="1" spc="-4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a:t>
            </a:r>
            <a:r>
              <a:rPr lang="am-ET"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hast</a:t>
            </a:r>
            <a:r>
              <a:rPr lang="am-ET"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4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covered</a:t>
            </a:r>
            <a:r>
              <a:rPr lang="am-ET" sz="3810" b="1" spc="4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am-ET"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succored</a:t>
            </a:r>
            <a:r>
              <a:rPr lang="am-ET"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810" b="1" spc="11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sz="3810" b="1" spc="11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lang="am-ET" sz="3810" b="1" spc="11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hast</a:t>
            </a:r>
            <a:r>
              <a:rPr lang="am-ET" sz="381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kept</a:t>
            </a:r>
            <a:r>
              <a:rPr lang="am-ET" sz="381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am-ET"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brought</a:t>
            </a:r>
            <a:r>
              <a:rPr lang="am-ET"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am-ET"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nigh,</a:t>
            </a:r>
            <a:r>
              <a:rPr lang="am-ET"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received</a:t>
            </a:r>
            <a:r>
              <a:rPr lang="am-ET" sz="3048"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lang="am-ET" sz="2667"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81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a:t>
            </a:r>
            <a:r>
              <a:rPr sz="381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nto</a:t>
            </a:r>
            <a:r>
              <a:rPr lang="am-ET" sz="2667"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Thyself,</a:t>
            </a:r>
            <a:r>
              <a:rPr lang="am-ET" sz="3048"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048"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undertaken</a:t>
            </a:r>
            <a:r>
              <a:rPr lang="en-AE" sz="381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am-ET"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6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defense,</a:t>
            </a:r>
            <a:r>
              <a:rPr lang="en-AE" sz="3810" b="1" spc="6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strengthened</a:t>
            </a:r>
            <a:r>
              <a:rPr lang="am-ET" sz="381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am-ET"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81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brought </a:t>
            </a:r>
            <a:r>
              <a:rPr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am-ET" sz="381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unto</a:t>
            </a:r>
            <a:r>
              <a:rPr lang="am-ET" sz="381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a:t>
            </a:r>
            <a:r>
              <a:rPr lang="am-ET" sz="3810" b="1" spc="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81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hour.</a:t>
            </a:r>
            <a:endParaRPr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1">
            <a:extLst>
              <a:ext uri="{FF2B5EF4-FFF2-40B4-BE49-F238E27FC236}">
                <a16:creationId xmlns:a16="http://schemas.microsoft.com/office/drawing/2014/main" id="{F8B2904B-C06A-C758-FF75-B541B3E70DF9}"/>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36</a:t>
            </a:fld>
            <a:endParaRPr lang="en-US" dirty="0"/>
          </a:p>
        </p:txBody>
      </p:sp>
    </p:spTree>
    <p:extLst>
      <p:ext uri="{BB962C8B-B14F-4D97-AF65-F5344CB8AC3E}">
        <p14:creationId xmlns:p14="http://schemas.microsoft.com/office/powerpoint/2010/main" val="29757300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7152" y="300251"/>
            <a:ext cx="11686575" cy="3847207"/>
          </a:xfrm>
          <a:prstGeom prst="rect">
            <a:avLst/>
          </a:prstGeom>
        </p:spPr>
        <p:txBody>
          <a:bodyPr wrap="square">
            <a:sp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ኅሡ ወአስተብቊዑ ከመ ይምሐረነ እግዚአብሔር ወይሣ</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 ላዕሌነ</a:t>
            </a:r>
          </a:p>
          <a:p>
            <a:r>
              <a:rPr lang="am-ET"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ይምረን ዘንድ በእኛም</a:t>
            </a:r>
            <a:r>
              <a:rPr lang="en-AE"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ላይ ይቅር ይል ዘንድ እሹ</a:t>
            </a:r>
            <a:r>
              <a:rPr lang="en-US"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ለምኑ</a:t>
            </a:r>
            <a:r>
              <a:rPr lang="en-US"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716"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4767CABA-6CCE-A82D-ED83-904D96D012E0}"/>
              </a:ext>
            </a:extLst>
          </p:cNvPr>
          <p:cNvSpPr txBox="1"/>
          <p:nvPr/>
        </p:nvSpPr>
        <p:spPr>
          <a:xfrm>
            <a:off x="361591" y="4147458"/>
            <a:ext cx="11577695" cy="1382173"/>
          </a:xfrm>
          <a:prstGeom prst="rect">
            <a:avLst/>
          </a:prstGeom>
          <a:noFill/>
        </p:spPr>
        <p:txBody>
          <a:bodyPr wrap="square">
            <a:spAutoFit/>
          </a:bodyPr>
          <a:lstStyle/>
          <a:p>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Entreat ye and beseech that the Lord have Pity upon us and be merciful to us.</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10" name="Slide Number Placeholder 1">
            <a:extLst>
              <a:ext uri="{FF2B5EF4-FFF2-40B4-BE49-F238E27FC236}">
                <a16:creationId xmlns:a16="http://schemas.microsoft.com/office/drawing/2014/main" id="{EA7DCA14-FEF2-668D-7532-5D010540905A}"/>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37</a:t>
            </a:fld>
            <a:endParaRPr lang="en-US" dirty="0"/>
          </a:p>
        </p:txBody>
      </p:sp>
    </p:spTree>
    <p:extLst>
      <p:ext uri="{BB962C8B-B14F-4D97-AF65-F5344CB8AC3E}">
        <p14:creationId xmlns:p14="http://schemas.microsoft.com/office/powerpoint/2010/main" val="7999901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8E6E4A7-1414-5BF5-4252-5B3EE26E0A83}"/>
              </a:ext>
            </a:extLst>
          </p:cNvPr>
          <p:cNvSpPr txBox="1"/>
          <p:nvPr/>
        </p:nvSpPr>
        <p:spPr>
          <a:xfrm>
            <a:off x="143831" y="4123154"/>
            <a:ext cx="11686576" cy="2554545"/>
          </a:xfrm>
          <a:prstGeom prst="rect">
            <a:avLst/>
          </a:prstGeom>
          <a:noFill/>
        </p:spPr>
        <p:txBody>
          <a:bodyPr wrap="square">
            <a:spAutoFit/>
          </a:bodyPr>
          <a:lstStyle/>
          <a:p>
            <a:r>
              <a:rPr lang="en-AE" sz="32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Receive our prayer and supplication from His saints on our behalf, according to what is expedient at all times, so that He may make us ready to partake of the communion of the blessed sacrament and forgive us our sins.</a:t>
            </a:r>
            <a:endParaRPr lang="en-US" sz="3429"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Slide Number Placeholder 1">
            <a:extLst>
              <a:ext uri="{FF2B5EF4-FFF2-40B4-BE49-F238E27FC236}">
                <a16:creationId xmlns:a16="http://schemas.microsoft.com/office/drawing/2014/main" id="{07B79278-C01E-D3C0-FE5D-4478830B3B3F}"/>
              </a:ext>
            </a:extLst>
          </p:cNvPr>
          <p:cNvSpPr>
            <a:spLocks noGrp="1"/>
          </p:cNvSpPr>
          <p:nvPr>
            <p:ph type="sldNum" sz="quarter" idx="12"/>
          </p:nvPr>
        </p:nvSpPr>
        <p:spPr>
          <a:xfrm>
            <a:off x="8305800" y="6340476"/>
            <a:ext cx="2057400" cy="365125"/>
          </a:xfrm>
          <a:prstGeom prst="rect">
            <a:avLst/>
          </a:prstGeom>
        </p:spPr>
        <p:txBody>
          <a:bodyPr/>
          <a:lstStyle/>
          <a:p>
            <a:fld id="{D1A93F9C-F3AE-4C08-8BCA-376713F07AA1}" type="slidenum">
              <a:rPr lang="en-US" smtClean="0"/>
              <a:pPr/>
              <a:t>38</a:t>
            </a:fld>
            <a:endParaRPr lang="en-US" dirty="0"/>
          </a:p>
        </p:txBody>
      </p:sp>
      <p:sp>
        <p:nvSpPr>
          <p:cNvPr id="4" name="TextBox 3">
            <a:extLst>
              <a:ext uri="{FF2B5EF4-FFF2-40B4-BE49-F238E27FC236}">
                <a16:creationId xmlns:a16="http://schemas.microsoft.com/office/drawing/2014/main" id="{9FD671F6-630A-EEA8-D169-C649F547594F}"/>
              </a:ext>
            </a:extLst>
          </p:cNvPr>
          <p:cNvSpPr txBox="1"/>
          <p:nvPr/>
        </p:nvSpPr>
        <p:spPr>
          <a:xfrm>
            <a:off x="107537" y="2207949"/>
            <a:ext cx="11759164" cy="1754326"/>
          </a:xfrm>
          <a:prstGeom prst="rect">
            <a:avLst/>
          </a:prstGeom>
          <a:noFill/>
        </p:spPr>
        <p:txBody>
          <a:bodyPr wrap="square">
            <a:spAutoFit/>
          </a:bodyPr>
          <a:lstStyle/>
          <a:p>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ስለኛ</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ከቅዱሳን</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ጸሎትን</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ልመናንም</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ይቀበል</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 ሁልጊዜ</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ይምረን</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ቡሩክ</a:t>
            </a:r>
            <a:r>
              <a:rPr lang="en-AE"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ከሚሆን</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ምሥጢር አንድነት እንድንቀበል የበቃን ያደርገን ዘንድ።</a:t>
            </a:r>
            <a:endPar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AEFB0072-A0F7-7DE5-A038-2F6AF9849692}"/>
              </a:ext>
            </a:extLst>
          </p:cNvPr>
          <p:cNvSpPr txBox="1"/>
          <p:nvPr/>
        </p:nvSpPr>
        <p:spPr>
          <a:xfrm>
            <a:off x="216418" y="188656"/>
            <a:ext cx="11759164" cy="1815882"/>
          </a:xfrm>
          <a:prstGeom prst="rect">
            <a:avLst/>
          </a:prstGeom>
          <a:noFill/>
        </p:spPr>
        <p:txBody>
          <a:bodyPr wrap="square">
            <a:spAutoFit/>
          </a:bodyPr>
          <a:lstStyle/>
          <a:p>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ወይትወከፍ ጸሎተ ወስእለተ እምነ ቅዱሳኒሁ በእንቲ</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በዘይሤኒ ኵሎ ጊዜ ይረስየነ ድልዋነ ከመ ንንሣእ እምሱታፌ ምሥጢር ቡሩክ ወይሥረይ ለነ ኃጣውኢነ።</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781359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A3ED89-AB4F-C5F7-1A71-0E37D71F8A92}"/>
              </a:ext>
            </a:extLst>
          </p:cNvPr>
          <p:cNvSpPr txBox="1"/>
          <p:nvPr/>
        </p:nvSpPr>
        <p:spPr>
          <a:xfrm>
            <a:off x="506768" y="380328"/>
            <a:ext cx="7657742" cy="4893647"/>
          </a:xfrm>
          <a:prstGeom prst="rect">
            <a:avLst/>
          </a:prstGeom>
          <a:noFill/>
        </p:spPr>
        <p:txBody>
          <a:bodyPr wrap="square">
            <a:spAutoFit/>
          </a:bodyPr>
          <a:lstStyle/>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en-AE" sz="2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ኪርያላይሶን።</a:t>
            </a:r>
            <a:endPar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6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p>
          <a:p>
            <a:r>
              <a:rPr lang="am-ET" sz="2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6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Kyrie eleison.</a:t>
            </a:r>
            <a:endParaRPr lang="am-ET" sz="6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97E68D9F-863C-AD7E-1529-F8D7A4A799F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39</a:t>
            </a:fld>
            <a:endParaRPr lang="en-US"/>
          </a:p>
        </p:txBody>
      </p:sp>
    </p:spTree>
    <p:extLst>
      <p:ext uri="{BB962C8B-B14F-4D97-AF65-F5344CB8AC3E}">
        <p14:creationId xmlns:p14="http://schemas.microsoft.com/office/powerpoint/2010/main" val="25988344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3831" y="670678"/>
            <a:ext cx="11880899" cy="6409768"/>
          </a:xfrm>
          <a:prstGeom prst="rect">
            <a:avLst/>
          </a:prstGeom>
        </p:spPr>
        <p:txBody>
          <a:bodyPr vert="horz" wrap="square" lIns="0" tIns="7938" rIns="0" bIns="0" rtlCol="0">
            <a:spAutoFit/>
          </a:bodyPr>
          <a:lstStyle/>
          <a:p>
            <a:pPr marL="7938" marR="155581">
              <a:tabLst>
                <a:tab pos="784256" algn="l"/>
                <a:tab pos="966033" algn="l"/>
                <a:tab pos="1291879" algn="l"/>
                <a:tab pos="1422457" algn="l"/>
                <a:tab pos="1764179" algn="l"/>
                <a:tab pos="2073754" algn="l"/>
                <a:tab pos="2374199" algn="l"/>
                <a:tab pos="3058043" algn="l"/>
                <a:tab pos="3154487" algn="l"/>
                <a:tab pos="3715293" algn="l"/>
                <a:tab pos="3954619" algn="l"/>
                <a:tab pos="4454701" algn="l"/>
                <a:tab pos="5180613" algn="l"/>
                <a:tab pos="5236576" algn="l"/>
                <a:tab pos="5515986" algn="l"/>
                <a:tab pos="5874776" algn="l"/>
                <a:tab pos="6210545" algn="l"/>
                <a:tab pos="6318102" algn="l"/>
                <a:tab pos="6659032" algn="l"/>
              </a:tabLst>
            </a:pP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ዝንቱ</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ንስእለከ</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ወነኀሥሥ</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እምነ</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ኂሩትከ</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ኦ</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መፍቀሬ</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ሰብእ</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ሀበነ</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ከመ</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ንፈጽም</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ዛ</a:t>
            </a:r>
            <a:r>
              <a:rPr lang="en-US"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ዕለተ</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ቅድስተ</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ኵሎ</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መዋዕለ</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ሕይወትነ</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ወበኵሉ</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ሰላም</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ምስለ</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ፈሪሆትከ</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ኵሎ</a:t>
            </a:r>
            <a:r>
              <a:rPr lang="en-AE"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ቅን</a:t>
            </a:r>
            <a:r>
              <a:rPr lang="en-US"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sz="36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7938" marR="155581">
              <a:tabLst>
                <a:tab pos="784256" algn="l"/>
                <a:tab pos="966033" algn="l"/>
                <a:tab pos="1291879" algn="l"/>
                <a:tab pos="1422457" algn="l"/>
                <a:tab pos="1764179" algn="l"/>
                <a:tab pos="2073754" algn="l"/>
                <a:tab pos="2374199" algn="l"/>
                <a:tab pos="3058043" algn="l"/>
                <a:tab pos="3154487" algn="l"/>
                <a:tab pos="3715293" algn="l"/>
                <a:tab pos="3954619" algn="l"/>
                <a:tab pos="4454701" algn="l"/>
                <a:tab pos="5180613" algn="l"/>
                <a:tab pos="5236576" algn="l"/>
                <a:tab pos="5515986" algn="l"/>
                <a:tab pos="5874776" algn="l"/>
                <a:tab pos="6210545" algn="l"/>
                <a:tab pos="6318102" algn="l"/>
                <a:tab pos="6659032" algn="l"/>
              </a:tabLst>
            </a:pP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ስለዚህ እንለምንሃለን</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ከቸርነትህም እንሻለን</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ሰውን የምትወድ ሆይ ክብርት የምትሆን ይህችን ዕለት እንድንፈጽም ስጠን፤ የሕይወታችንን ዘመን ሁሉ በፍጹም</a:t>
            </a:r>
            <a:r>
              <a:rPr lang="am-ET" sz="2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a:t>
            </a:r>
            <a:r>
              <a:rPr lang="am-ET" sz="2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አንተን</a:t>
            </a:r>
            <a:r>
              <a:rPr lang="am-ET" sz="2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ከመፍራት</a:t>
            </a:r>
            <a:r>
              <a:rPr lang="am-ET" sz="2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r>
              <a:rPr lang="am-ET" sz="2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ቅንዓትን</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ሁሉ</a:t>
            </a:r>
          </a:p>
          <a:p>
            <a:pPr marR="76996" rtl="1"/>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a:t>
            </a:r>
            <a:r>
              <a:rPr sz="3200" b="1" spc="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 </a:t>
            </a:r>
            <a:r>
              <a:rPr sz="3200" b="1" spc="1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cause </a:t>
            </a:r>
            <a:r>
              <a:rPr sz="3200" b="1" spc="7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t>
            </a:r>
            <a:r>
              <a:rPr sz="32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and </a:t>
            </a:r>
            <a:r>
              <a:rPr sz="32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entreat </a:t>
            </a:r>
            <a:r>
              <a:rPr sz="32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sz="32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Thy </a:t>
            </a:r>
            <a:r>
              <a:rPr sz="32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goodness, </a:t>
            </a:r>
            <a:r>
              <a:rPr sz="3200" b="1" spc="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a:t>
            </a:r>
            <a:r>
              <a:rPr sz="3200" b="1" spc="9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lover </a:t>
            </a:r>
            <a:r>
              <a:rPr sz="32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sz="3200" b="1" spc="-4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6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man, </a:t>
            </a:r>
            <a:r>
              <a:rPr sz="3200" b="1" spc="-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a:t>
            </a:r>
            <a:r>
              <a:rPr sz="3200" b="1" spc="59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0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 </a:t>
            </a:r>
            <a:r>
              <a:rPr sz="3200" b="1" spc="-8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a:t>
            </a:r>
            <a:r>
              <a:rPr sz="3200" b="1" spc="4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complete  </a:t>
            </a:r>
            <a:r>
              <a:rPr sz="32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 </a:t>
            </a:r>
            <a:r>
              <a:rPr sz="3200" b="1" spc="-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sz="3200" b="1" spc="60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day </a:t>
            </a:r>
            <a:r>
              <a:rPr sz="32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t>
            </a:r>
            <a:r>
              <a:rPr sz="3200" b="1" spc="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 </a:t>
            </a:r>
            <a:r>
              <a:rPr sz="3200" b="1" spc="2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days</a:t>
            </a:r>
            <a:r>
              <a:rPr sz="3200" b="1" spc="4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life</a:t>
            </a:r>
            <a:r>
              <a:rPr sz="3200" b="1" spc="5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a:t>
            </a:r>
            <a:r>
              <a:rPr sz="3200" b="1" spc="50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a:t>
            </a:r>
            <a:r>
              <a:rPr sz="3200" b="1" spc="49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along</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a:t>
            </a:r>
            <a:r>
              <a:rPr sz="3200" b="1" spc="51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Thy</a:t>
            </a:r>
            <a:r>
              <a:rPr sz="3200" b="1" spc="50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5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fear.</a:t>
            </a:r>
            <a:endParaRPr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07858615-C782-12BC-24BB-E99548A838AD}"/>
              </a:ext>
            </a:extLst>
          </p:cNvPr>
          <p:cNvSpPr txBox="1"/>
          <p:nvPr/>
        </p:nvSpPr>
        <p:spPr>
          <a:xfrm>
            <a:off x="3337678" y="-34649"/>
            <a:ext cx="4610100" cy="646331"/>
          </a:xfrm>
          <a:prstGeom prst="rect">
            <a:avLst/>
          </a:prstGeom>
          <a:noFill/>
        </p:spPr>
        <p:txBody>
          <a:bodyPr wrap="square">
            <a:sp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1FC5C3EF-4D8E-E706-E36A-620A4FD5FA8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40</a:t>
            </a:fld>
            <a:endParaRPr lang="en-US"/>
          </a:p>
        </p:txBody>
      </p:sp>
    </p:spTree>
    <p:extLst>
      <p:ext uri="{BB962C8B-B14F-4D97-AF65-F5344CB8AC3E}">
        <p14:creationId xmlns:p14="http://schemas.microsoft.com/office/powerpoint/2010/main" val="18266676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52713" y="149995"/>
            <a:ext cx="11686575" cy="2470228"/>
          </a:xfrm>
          <a:prstGeom prst="rect">
            <a:avLst/>
          </a:prstGeom>
        </p:spPr>
        <p:txBody>
          <a:bodyPr vert="horz" wrap="square" lIns="0" tIns="7938" rIns="0" bIns="0" rtlCol="0">
            <a:spAutoFit/>
          </a:bodyPr>
          <a:lstStyle/>
          <a:p>
            <a:pPr marL="7938" marR="155581">
              <a:spcBef>
                <a:spcPts val="63"/>
              </a:spcBef>
              <a:tabLst>
                <a:tab pos="784256" algn="l"/>
                <a:tab pos="966033" algn="l"/>
                <a:tab pos="1291879" algn="l"/>
                <a:tab pos="1422457" algn="l"/>
                <a:tab pos="1764179" algn="l"/>
                <a:tab pos="2073754" algn="l"/>
                <a:tab pos="2374199" algn="l"/>
                <a:tab pos="3058043" algn="l"/>
                <a:tab pos="3154487" algn="l"/>
                <a:tab pos="3715293" algn="l"/>
                <a:tab pos="3954619" algn="l"/>
                <a:tab pos="4454701" algn="l"/>
                <a:tab pos="5180613" algn="l"/>
                <a:tab pos="5236576" algn="l"/>
                <a:tab pos="5515986" algn="l"/>
                <a:tab pos="5874776" algn="l"/>
                <a:tab pos="6210545" algn="l"/>
                <a:tab pos="6318102" algn="l"/>
                <a:tab pos="6659032" algn="l"/>
              </a:tabLst>
            </a:pP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ወኵሎ</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መከራ</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ወኵሎ</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ግብረ</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ሰይጣን</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ወምክረ</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ሰ</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ብእ</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እኩያን</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ወትንሣኤ</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ፀር</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ዘኅቡእ</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ወዘገሃድ</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አርኅቅ</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እምኔየ</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ወእምነ</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ሕዝብከ</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ወእምዝ</a:t>
            </a:r>
            <a:r>
              <a:rPr lang="am-ET"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ቱ</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መካን</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AE"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ዘዚአከ</a:t>
            </a:r>
            <a:r>
              <a:rPr sz="4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4" name="TextBox 3">
            <a:extLst>
              <a:ext uri="{FF2B5EF4-FFF2-40B4-BE49-F238E27FC236}">
                <a16:creationId xmlns:a16="http://schemas.microsoft.com/office/drawing/2014/main" id="{99E72578-DD05-3D50-477B-D678BA46E68E}"/>
              </a:ext>
            </a:extLst>
          </p:cNvPr>
          <p:cNvSpPr txBox="1"/>
          <p:nvPr/>
        </p:nvSpPr>
        <p:spPr>
          <a:xfrm>
            <a:off x="143832" y="4517812"/>
            <a:ext cx="11795455" cy="2554545"/>
          </a:xfrm>
          <a:prstGeom prst="rect">
            <a:avLst/>
          </a:prstGeom>
          <a:noFill/>
        </p:spPr>
        <p:txBody>
          <a:bodyPr wrap="square">
            <a:spAutoFit/>
          </a:bodyPr>
          <a:lstStyle/>
          <a:p>
            <a:pPr marL="7938" marR="3175">
              <a:spcBef>
                <a:spcPts val="1128"/>
              </a:spcBef>
              <a:tabLst>
                <a:tab pos="477063" algn="l"/>
                <a:tab pos="606052" algn="l"/>
                <a:tab pos="671143" algn="l"/>
                <a:tab pos="1124787" algn="l"/>
                <a:tab pos="1237108" algn="l"/>
                <a:tab pos="1302596" algn="l"/>
                <a:tab pos="1318074" algn="l"/>
                <a:tab pos="1609392" algn="l"/>
                <a:tab pos="1739174" algn="l"/>
                <a:tab pos="1754258" algn="l"/>
                <a:tab pos="2288868" algn="l"/>
                <a:tab pos="2336495" algn="l"/>
                <a:tab pos="2451594" algn="l"/>
                <a:tab pos="2887777" algn="l"/>
                <a:tab pos="2965964" algn="l"/>
                <a:tab pos="3437469" algn="l"/>
                <a:tab pos="3598211" algn="l"/>
                <a:tab pos="3989149" algn="l"/>
                <a:tab pos="4324520" algn="l"/>
                <a:tab pos="4588056" algn="l"/>
                <a:tab pos="4761497" algn="l"/>
                <a:tab pos="4975024" algn="l"/>
                <a:tab pos="5390965" algn="l"/>
                <a:tab pos="5724751" algn="l"/>
                <a:tab pos="5964473" algn="l"/>
                <a:tab pos="6413357" algn="l"/>
                <a:tab pos="6514166" algn="l"/>
                <a:tab pos="6664191" algn="l"/>
                <a:tab pos="7077751" algn="l"/>
                <a:tab pos="7294454" algn="l"/>
                <a:tab pos="7666341" algn="l"/>
              </a:tabLst>
            </a:pPr>
            <a:r>
              <a:rPr lang="en-US"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	envy, 	all 	trial, all the working of Satan, the counsel of evil, 	and all the uprisings of adversaries, secret and open remove far from me, and from all Thy people And from this Thy holy place</a:t>
            </a:r>
          </a:p>
        </p:txBody>
      </p:sp>
      <p:sp>
        <p:nvSpPr>
          <p:cNvPr id="6" name="TextBox 5">
            <a:extLst>
              <a:ext uri="{FF2B5EF4-FFF2-40B4-BE49-F238E27FC236}">
                <a16:creationId xmlns:a16="http://schemas.microsoft.com/office/drawing/2014/main" id="{184189F8-C7D4-66BA-6DA0-D81D77863B50}"/>
              </a:ext>
            </a:extLst>
          </p:cNvPr>
          <p:cNvSpPr txBox="1"/>
          <p:nvPr/>
        </p:nvSpPr>
        <p:spPr>
          <a:xfrm>
            <a:off x="143831" y="2412776"/>
            <a:ext cx="11686575" cy="2308324"/>
          </a:xfrm>
          <a:prstGeom prst="rect">
            <a:avLst/>
          </a:prstGeom>
          <a:noFill/>
        </p:spPr>
        <p:txBody>
          <a:bodyPr wrap="square">
            <a:spAutoFit/>
          </a:bodyPr>
          <a:lstStyle/>
          <a:p>
            <a:pPr marL="7938" marR="3175">
              <a:spcBef>
                <a:spcPts val="1503"/>
              </a:spcBef>
              <a:tabLst>
                <a:tab pos="627881" algn="l"/>
                <a:tab pos="929915" algn="l"/>
                <a:tab pos="1674879" algn="l"/>
                <a:tab pos="1965402" algn="l"/>
                <a:tab pos="2798080" algn="l"/>
                <a:tab pos="2867536" algn="l"/>
                <a:tab pos="2933418" algn="l"/>
                <a:tab pos="3449774" algn="l"/>
                <a:tab pos="3941919" algn="l"/>
                <a:tab pos="4500343" algn="l"/>
                <a:tab pos="4528126" algn="l"/>
                <a:tab pos="4692835" algn="l"/>
                <a:tab pos="5308016" algn="l"/>
                <a:tab pos="5829133" algn="l"/>
                <a:tab pos="6279207" algn="l"/>
                <a:tab pos="6446696" algn="l"/>
                <a:tab pos="6637203" algn="l"/>
                <a:tab pos="7228570" algn="l"/>
              </a:tabLst>
            </a:pP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መከራውንም ሁሉ</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የሰይጣንንም ሥራ ሁሉ፣ የክፉዎች ሰዎችንም ምክር፣ የጠላት መነሣት የተሰወረውንና የተገለጸውን አቤቱ ከእኔ አርቅ</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ከሕዝቡም ሁሉ የአንተ ከሚሆን ከዚህም 	ቅዱስ ቦታ።</a:t>
            </a:r>
          </a:p>
        </p:txBody>
      </p:sp>
      <p:sp>
        <p:nvSpPr>
          <p:cNvPr id="7" name="Slide Number Placeholder 2">
            <a:extLst>
              <a:ext uri="{FF2B5EF4-FFF2-40B4-BE49-F238E27FC236}">
                <a16:creationId xmlns:a16="http://schemas.microsoft.com/office/drawing/2014/main" id="{C9EB0F47-C796-E3B6-E7CD-08ABEB6D2F8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41</a:t>
            </a:fld>
            <a:endParaRPr lang="en-US"/>
          </a:p>
        </p:txBody>
      </p:sp>
    </p:spTree>
    <p:extLst>
      <p:ext uri="{BB962C8B-B14F-4D97-AF65-F5344CB8AC3E}">
        <p14:creationId xmlns:p14="http://schemas.microsoft.com/office/powerpoint/2010/main" val="1978286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3930435"/>
            <a:ext cx="11541401" cy="2962671"/>
          </a:xfrm>
          <a:prstGeom prst="rect">
            <a:avLst/>
          </a:prstGeom>
        </p:spPr>
        <p:txBody>
          <a:bodyPr vert="horz" wrap="square" lIns="0" tIns="7938" rIns="0" bIns="0" rtlCol="0">
            <a:spAutoFit/>
          </a:bodyPr>
          <a:lstStyle/>
          <a:p>
            <a:pPr marL="7938" marR="3175">
              <a:spcBef>
                <a:spcPts val="1128"/>
              </a:spcBef>
              <a:tabLst>
                <a:tab pos="477063" algn="l"/>
                <a:tab pos="606052" algn="l"/>
                <a:tab pos="671143" algn="l"/>
                <a:tab pos="1124787" algn="l"/>
                <a:tab pos="1237108" algn="l"/>
                <a:tab pos="1302596" algn="l"/>
                <a:tab pos="1318074" algn="l"/>
                <a:tab pos="1609392" algn="l"/>
                <a:tab pos="1739174" algn="l"/>
                <a:tab pos="1754258" algn="l"/>
                <a:tab pos="2288868" algn="l"/>
                <a:tab pos="2336495" algn="l"/>
                <a:tab pos="2451594" algn="l"/>
                <a:tab pos="2887777" algn="l"/>
                <a:tab pos="2965964" algn="l"/>
                <a:tab pos="3437469" algn="l"/>
                <a:tab pos="3598211" algn="l"/>
                <a:tab pos="3989149" algn="l"/>
                <a:tab pos="4324520" algn="l"/>
                <a:tab pos="4588056" algn="l"/>
                <a:tab pos="4761497" algn="l"/>
                <a:tab pos="4975024" algn="l"/>
                <a:tab pos="5390965" algn="l"/>
                <a:tab pos="5724751" algn="l"/>
                <a:tab pos="5964473" algn="l"/>
                <a:tab pos="6413357" algn="l"/>
                <a:tab pos="6514166" algn="l"/>
                <a:tab pos="6664191" algn="l"/>
                <a:tab pos="7077751" algn="l"/>
                <a:tab pos="7294454" algn="l"/>
                <a:tab pos="7666341" algn="l"/>
              </a:tabLst>
            </a:pPr>
            <a:r>
              <a:rPr lang="en-US"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 good things,</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are</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expedient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excellent,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command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art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given</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power</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tread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serpents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scorpions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power</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enemy.</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Lead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lest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wander</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into</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temptation,</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but</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AE"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rescue us from all evil</a:t>
            </a:r>
            <a:endParaRPr sz="3429"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FB51ACC7-7107-8F02-07DD-DB2A5A70433E}"/>
              </a:ext>
            </a:extLst>
          </p:cNvPr>
          <p:cNvSpPr txBox="1"/>
          <p:nvPr/>
        </p:nvSpPr>
        <p:spPr>
          <a:xfrm>
            <a:off x="216418" y="180316"/>
            <a:ext cx="12267276" cy="2062103"/>
          </a:xfrm>
          <a:prstGeom prst="rect">
            <a:avLst/>
          </a:prstGeom>
          <a:noFill/>
        </p:spPr>
        <p:txBody>
          <a:bodyPr wrap="square">
            <a:spAutoFit/>
          </a:bodyPr>
          <a:lstStyle/>
          <a:p>
            <a:pPr marL="7938" marR="72631">
              <a:spcBef>
                <a:spcPts val="63"/>
              </a:spcBef>
            </a:pP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ኵሎ</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ሠናያተ</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ዘይሤኒ</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ወዘይኄይስ</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አዝዝ</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a:t>
            </a:r>
            <a:r>
              <a:rPr lang="en-AE" sz="2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አንተ</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ዘወሀብከነ</a:t>
            </a:r>
            <a:r>
              <a:rPr lang="en-AE" sz="20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ሥልጣነ</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ከመ</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ንኪድ</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ከይሴ</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ወአቃርብ</a:t>
            </a:r>
            <a:r>
              <a:rPr lang="en-US"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ወዲበ</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ኵሉ</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ኃይለ</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ጸላ</a:t>
            </a:r>
            <a:r>
              <a:rPr lang="en-US"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ኢ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ኢታብአነ</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ውስተ</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መንሱት</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አላ</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አድኅነነ</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ወባልሐነ</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እምኵሉ</a:t>
            </a:r>
            <a:r>
              <a:rPr lang="en-AE"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እኩይ።</a:t>
            </a:r>
          </a:p>
        </p:txBody>
      </p:sp>
      <p:sp>
        <p:nvSpPr>
          <p:cNvPr id="6" name="TextBox 5">
            <a:extLst>
              <a:ext uri="{FF2B5EF4-FFF2-40B4-BE49-F238E27FC236}">
                <a16:creationId xmlns:a16="http://schemas.microsoft.com/office/drawing/2014/main" id="{6E4833DE-A1C5-73BE-B3F6-4A2AAAB37670}"/>
              </a:ext>
            </a:extLst>
          </p:cNvPr>
          <p:cNvSpPr txBox="1"/>
          <p:nvPr/>
        </p:nvSpPr>
        <p:spPr>
          <a:xfrm>
            <a:off x="216418" y="2060202"/>
            <a:ext cx="11759164" cy="2062103"/>
          </a:xfrm>
          <a:prstGeom prst="rect">
            <a:avLst/>
          </a:prstGeom>
          <a:noFill/>
        </p:spPr>
        <p:txBody>
          <a:bodyPr wrap="square">
            <a:spAutoFit/>
          </a:bodyPr>
          <a:lstStyle/>
          <a:p>
            <a:pPr marL="7938" marR="3175">
              <a:spcBef>
                <a:spcPts val="1503"/>
              </a:spcBef>
              <a:tabLst>
                <a:tab pos="627881" algn="l"/>
                <a:tab pos="929915" algn="l"/>
                <a:tab pos="1674879" algn="l"/>
                <a:tab pos="1965402" algn="l"/>
                <a:tab pos="2798080" algn="l"/>
                <a:tab pos="2867536" algn="l"/>
                <a:tab pos="2933418" algn="l"/>
                <a:tab pos="3449774" algn="l"/>
                <a:tab pos="3941919" algn="l"/>
                <a:tab pos="4500343" algn="l"/>
                <a:tab pos="4528126" algn="l"/>
                <a:tab pos="4692835" algn="l"/>
                <a:tab pos="5308016" algn="l"/>
                <a:tab pos="5829133" algn="l"/>
                <a:tab pos="6279207" algn="l"/>
                <a:tab pos="6446696" algn="l"/>
                <a:tab pos="6637203" algn="l"/>
                <a:tab pos="7228570" algn="l"/>
              </a:tabLst>
            </a:pP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በጎውን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ነገር</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	ያማረውንና</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የሚሻለውን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እዘዝልን፤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እባቡን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ጊንጡንም</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የጠላትንም</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ኃይል</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እንረግጥ</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ሥልጣንን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የሰጠኸን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ነህና</a:t>
            </a:r>
            <a:r>
              <a:rPr lang="en-US"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መከራ</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አታግባን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ከክፉ</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አድነን</a:t>
            </a:r>
            <a:r>
              <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እንጂ።</a:t>
            </a:r>
          </a:p>
        </p:txBody>
      </p:sp>
      <p:sp>
        <p:nvSpPr>
          <p:cNvPr id="7" name="Slide Number Placeholder 2">
            <a:extLst>
              <a:ext uri="{FF2B5EF4-FFF2-40B4-BE49-F238E27FC236}">
                <a16:creationId xmlns:a16="http://schemas.microsoft.com/office/drawing/2014/main" id="{DE8B264B-E633-0CE1-4049-41722594474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42</a:t>
            </a:fld>
            <a:endParaRPr lang="en-US"/>
          </a:p>
        </p:txBody>
      </p:sp>
    </p:spTree>
    <p:extLst>
      <p:ext uri="{BB962C8B-B14F-4D97-AF65-F5344CB8AC3E}">
        <p14:creationId xmlns:p14="http://schemas.microsoft.com/office/powerpoint/2010/main" val="32132331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6418" y="4350779"/>
            <a:ext cx="11759164" cy="2470228"/>
          </a:xfrm>
          <a:prstGeom prst="rect">
            <a:avLst/>
          </a:prstGeom>
        </p:spPr>
        <p:txBody>
          <a:bodyPr vert="horz" wrap="square" lIns="0" tIns="7938" rIns="0" bIns="0" rtlCol="0">
            <a:spAutoFit/>
          </a:bodyPr>
          <a:lstStyle/>
          <a:p>
            <a:pPr marL="7938" marR="3175">
              <a:tabLst>
                <a:tab pos="898957" algn="l"/>
                <a:tab pos="995799" algn="l"/>
                <a:tab pos="1385943" algn="l"/>
                <a:tab pos="1448651" algn="l"/>
                <a:tab pos="1923332" algn="l"/>
                <a:tab pos="2131303" algn="l"/>
                <a:tab pos="2373803" algn="l"/>
                <a:tab pos="2668694" algn="l"/>
                <a:tab pos="2825861" algn="l"/>
                <a:tab pos="3118767" algn="l"/>
                <a:tab pos="3234262" algn="l"/>
                <a:tab pos="3375555" algn="l"/>
                <a:tab pos="3505736" algn="l"/>
                <a:tab pos="4044316" algn="l"/>
                <a:tab pos="4315392" algn="l"/>
                <a:tab pos="4821429" algn="l"/>
                <a:tab pos="4978993" algn="l"/>
                <a:tab pos="5320319" algn="l"/>
                <a:tab pos="5452881" algn="l"/>
                <a:tab pos="5641801" algn="l"/>
                <a:tab pos="6273254" algn="l"/>
                <a:tab pos="6567350" algn="l"/>
                <a:tab pos="6587591" algn="l"/>
                <a:tab pos="6936062" algn="l"/>
                <a:tab pos="6954318" algn="l"/>
                <a:tab pos="7485755" algn="l"/>
              </a:tabLst>
            </a:pPr>
            <a:r>
              <a:rPr lang="en-US"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the grace and loving</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kindness,</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shown</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by</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love</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towards</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mankind</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Thine</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only-begotten</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Son,</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Saviour</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Jesus</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through</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Whom</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Thee</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Him</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Spirit,</a:t>
            </a:r>
            <a:r>
              <a:rPr lang="am-ET"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sz="32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A0FB07B2-037E-1CC4-CF8F-60A7938D89E6}"/>
              </a:ext>
            </a:extLst>
          </p:cNvPr>
          <p:cNvSpPr txBox="1"/>
          <p:nvPr/>
        </p:nvSpPr>
        <p:spPr>
          <a:xfrm>
            <a:off x="143831" y="2062417"/>
            <a:ext cx="11759164" cy="2308324"/>
          </a:xfrm>
          <a:prstGeom prst="rect">
            <a:avLst/>
          </a:prstGeom>
          <a:noFill/>
        </p:spPr>
        <p:txBody>
          <a:bodyPr wrap="square">
            <a:spAutoFit/>
          </a:bodyPr>
          <a:lstStyle/>
          <a:p>
            <a:pPr marL="7938" marR="3175">
              <a:spcBef>
                <a:spcPts val="1503"/>
              </a:spcBef>
              <a:tabLst>
                <a:tab pos="627881" algn="l"/>
                <a:tab pos="929915" algn="l"/>
                <a:tab pos="1674879" algn="l"/>
                <a:tab pos="1965402" algn="l"/>
                <a:tab pos="2798080" algn="l"/>
                <a:tab pos="2867536" algn="l"/>
                <a:tab pos="2933418" algn="l"/>
                <a:tab pos="3449774" algn="l"/>
                <a:tab pos="3941919" algn="l"/>
                <a:tab pos="4500343" algn="l"/>
                <a:tab pos="4528126" algn="l"/>
                <a:tab pos="4692835" algn="l"/>
                <a:tab pos="5308016" algn="l"/>
                <a:tab pos="5829133" algn="l"/>
                <a:tab pos="6279207" algn="l"/>
                <a:tab pos="6446696" algn="l"/>
                <a:tab pos="6637203" algn="l"/>
                <a:tab pos="7228570" algn="l"/>
              </a:tabLst>
              <a:defRPr/>
            </a:pP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አንድ</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ልጅህ</a:t>
            </a:r>
            <a:r>
              <a:rPr lang="am-ET" sz="2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ጌታችንና</a:t>
            </a:r>
            <a:r>
              <a:rPr lang="am-ET" sz="2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መድኃኒታችንም ኢየሱስ ክርስቶስ ለሰው ፍቅር ብሎ ባደረገው ቸርነትና ይቅርታ።</a:t>
            </a:r>
            <a:r>
              <a:rPr lang="am-ET" sz="2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በርሱ</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ያለ</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a:t>
            </a:r>
            <a:r>
              <a:rPr lang="am-ET" sz="2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a:t>
            </a:r>
            <a:r>
              <a:rPr lang="am-ET" sz="2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ጽንዕ</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ከእርሱ</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am-ET" sz="28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ለአንተ ይገባል።</a:t>
            </a:r>
          </a:p>
        </p:txBody>
      </p:sp>
      <p:sp>
        <p:nvSpPr>
          <p:cNvPr id="4" name="TextBox 3">
            <a:extLst>
              <a:ext uri="{FF2B5EF4-FFF2-40B4-BE49-F238E27FC236}">
                <a16:creationId xmlns:a16="http://schemas.microsoft.com/office/drawing/2014/main" id="{00F16E28-DB70-C888-E9CE-52ACA21F6B58}"/>
              </a:ext>
            </a:extLst>
          </p:cNvPr>
          <p:cNvSpPr txBox="1"/>
          <p:nvPr/>
        </p:nvSpPr>
        <p:spPr>
          <a:xfrm>
            <a:off x="143831" y="152839"/>
            <a:ext cx="11831751" cy="1754326"/>
          </a:xfrm>
          <a:prstGeom prst="rect">
            <a:avLst/>
          </a:prstGeom>
          <a:noFill/>
        </p:spPr>
        <p:txBody>
          <a:bodyPr wrap="square">
            <a:spAutoFit/>
          </a:bodyPr>
          <a:lstStyle/>
          <a:p>
            <a:pPr marL="7938" marR="72631">
              <a:spcBef>
                <a:spcPts val="63"/>
              </a:spcBef>
              <a:tabLst>
                <a:tab pos="744170" algn="l"/>
                <a:tab pos="1032710" algn="l"/>
                <a:tab pos="1379592" algn="l"/>
                <a:tab pos="1785214" algn="l"/>
                <a:tab pos="2006282" algn="l"/>
                <a:tab pos="2865551" algn="l"/>
                <a:tab pos="2898095" algn="l"/>
                <a:tab pos="2949692" algn="l"/>
                <a:tab pos="3724819" algn="l"/>
                <a:tab pos="3917310" algn="l"/>
                <a:tab pos="5073851" algn="l"/>
                <a:tab pos="5152832" algn="l"/>
                <a:tab pos="5811273" algn="l"/>
                <a:tab pos="6054170" algn="l"/>
                <a:tab pos="6329613" algn="l"/>
              </a:tabLst>
            </a:pPr>
            <a:r>
              <a:rPr lang="am-ET" sz="36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በጸጋ ወሣህል ዘለፍቅረ ሰብእ ዘበወልድከ ዋሕድ እግዚእነ ወአምላክነ ወመድኃኒነ ኢየሱስ ክርስቶስ ስብሐት ወክብር ወእዘዝ ይደሉ ምስሌሁ</a:t>
            </a:r>
          </a:p>
        </p:txBody>
      </p:sp>
      <p:sp>
        <p:nvSpPr>
          <p:cNvPr id="7" name="Slide Number Placeholder 2">
            <a:extLst>
              <a:ext uri="{FF2B5EF4-FFF2-40B4-BE49-F238E27FC236}">
                <a16:creationId xmlns:a16="http://schemas.microsoft.com/office/drawing/2014/main" id="{710BC4C9-C68E-F621-C3CB-61382CC5E28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43</a:t>
            </a:fld>
            <a:endParaRPr lang="en-US"/>
          </a:p>
        </p:txBody>
      </p:sp>
    </p:spTree>
    <p:extLst>
      <p:ext uri="{BB962C8B-B14F-4D97-AF65-F5344CB8AC3E}">
        <p14:creationId xmlns:p14="http://schemas.microsoft.com/office/powerpoint/2010/main" val="4154500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89006" y="2209800"/>
            <a:ext cx="11613989" cy="1649555"/>
          </a:xfrm>
          <a:prstGeom prst="rect">
            <a:avLst/>
          </a:prstGeom>
        </p:spPr>
        <p:txBody>
          <a:bodyPr vert="horz" wrap="square" lIns="0" tIns="7938" rIns="0" bIns="0" rtlCol="0">
            <a:spAutoFit/>
          </a:bodyPr>
          <a:lstStyle/>
          <a:p>
            <a:pPr marL="7938" marR="3175">
              <a:tabLst>
                <a:tab pos="829105" algn="l"/>
                <a:tab pos="971985" algn="l"/>
                <a:tab pos="1594707" algn="l"/>
                <a:tab pos="2121381" algn="l"/>
                <a:tab pos="2626623" algn="l"/>
                <a:tab pos="3360871" algn="l"/>
                <a:tab pos="3636312" algn="l"/>
                <a:tab pos="4694820" algn="l"/>
                <a:tab pos="5950582" algn="l"/>
                <a:tab pos="7058304" algn="l"/>
              </a:tabLst>
            </a:pP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ከአንተ</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a:t>
            </a:r>
            <a:r>
              <a:rPr lang="en-US"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ትክክል</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a:t>
            </a:r>
            <a:r>
              <a:rPr lang="en-US"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የዊ</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ከሚሆን</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ቅዱስም</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a:t>
            </a:r>
            <a:r>
              <a:rPr lang="en-US"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ዛሬም</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ዘወትርም</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ለዘላላሙ</a:t>
            </a:r>
            <a:r>
              <a:rPr lang="am-ET"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sz="40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sz="40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spcBef>
                <a:spcPts val="28"/>
              </a:spcBef>
            </a:pPr>
            <a:endParaRPr sz="2667" dirty="0">
              <a:latin typeface="Ebrima"/>
              <a:cs typeface="Ebrima"/>
            </a:endParaRPr>
          </a:p>
        </p:txBody>
      </p:sp>
      <p:sp>
        <p:nvSpPr>
          <p:cNvPr id="10" name="TextBox 9">
            <a:extLst>
              <a:ext uri="{FF2B5EF4-FFF2-40B4-BE49-F238E27FC236}">
                <a16:creationId xmlns:a16="http://schemas.microsoft.com/office/drawing/2014/main" id="{6A61CBE6-D347-1354-3C0C-CAB6E010F1A5}"/>
              </a:ext>
            </a:extLst>
          </p:cNvPr>
          <p:cNvSpPr txBox="1"/>
          <p:nvPr/>
        </p:nvSpPr>
        <p:spPr>
          <a:xfrm>
            <a:off x="198390" y="149995"/>
            <a:ext cx="11880899" cy="2123658"/>
          </a:xfrm>
          <a:prstGeom prst="rect">
            <a:avLst/>
          </a:prstGeom>
          <a:noFill/>
        </p:spPr>
        <p:txBody>
          <a:bodyPr wrap="square">
            <a:spAutoFit/>
          </a:bodyPr>
          <a:lstStyle/>
          <a:p>
            <a:r>
              <a:rPr lang="am-ET" sz="4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ወምስለ መንፈስ ቅዱስ ማሕየዊ ዘዕሩይ ምስሌከ ይእዜኒ ወዘልፈኒ ወለዓለመ ዓለም አሜን።</a:t>
            </a:r>
          </a:p>
        </p:txBody>
      </p:sp>
      <p:sp>
        <p:nvSpPr>
          <p:cNvPr id="12" name="TextBox 11">
            <a:extLst>
              <a:ext uri="{FF2B5EF4-FFF2-40B4-BE49-F238E27FC236}">
                <a16:creationId xmlns:a16="http://schemas.microsoft.com/office/drawing/2014/main" id="{24F6FD9D-F107-827A-45E5-10F8CEE877B3}"/>
              </a:ext>
            </a:extLst>
          </p:cNvPr>
          <p:cNvSpPr txBox="1"/>
          <p:nvPr/>
        </p:nvSpPr>
        <p:spPr>
          <a:xfrm>
            <a:off x="198390" y="3619360"/>
            <a:ext cx="11686575" cy="2554545"/>
          </a:xfrm>
          <a:prstGeom prst="rect">
            <a:avLst/>
          </a:prstGeom>
          <a:noFill/>
        </p:spPr>
        <p:txBody>
          <a:bodyPr wrap="square">
            <a:spAutoFit/>
          </a:bodyPr>
          <a:lstStyle/>
          <a:p>
            <a:pPr marL="7938" marR="78584"/>
            <a:r>
              <a:rPr lang="en-US" sz="40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life-giver,</a:t>
            </a:r>
            <a:r>
              <a:rPr lang="am-ET" sz="40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a:t>
            </a:r>
            <a:r>
              <a:rPr lang="am-ET"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7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a:t>
            </a:r>
            <a:r>
              <a:rPr lang="am-ET" sz="4000" b="1" spc="7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coequal</a:t>
            </a:r>
            <a:r>
              <a:rPr lang="am-ET"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a:t>
            </a:r>
            <a:r>
              <a:rPr lang="am-ET" sz="40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Thee</a:t>
            </a:r>
            <a:r>
              <a:rPr lang="am-ET" sz="4000" b="1" spc="1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7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are</a:t>
            </a:r>
            <a:r>
              <a:rPr lang="am-ET" sz="4000" b="1" spc="7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due</a:t>
            </a:r>
            <a:r>
              <a:rPr lang="am-ET" sz="4000" b="1" spc="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a:t>
            </a:r>
            <a:r>
              <a:rPr lang="am-ET"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3"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honour</a:t>
            </a:r>
            <a:r>
              <a:rPr lang="en-US"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dominion,</a:t>
            </a:r>
            <a:r>
              <a:rPr lang="am-ET" sz="4000" b="1" spc="-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both</a:t>
            </a:r>
            <a:r>
              <a:rPr lang="am-ET" sz="40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now</a:t>
            </a:r>
            <a:r>
              <a:rPr lang="am-ET" sz="4000" b="1" spc="3"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4000" b="1" spc="3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a:t>
            </a:r>
            <a:r>
              <a:rPr lang="am-ET" sz="4000" b="1" spc="8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4000" b="1" spc="34"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unto</a:t>
            </a:r>
            <a:r>
              <a:rPr lang="am-ET" sz="4000" b="1" spc="-38"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9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ages</a:t>
            </a:r>
            <a:r>
              <a:rPr lang="am-ET" sz="4000" b="1" spc="97"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lang="am-ET" sz="4000" b="1" spc="-5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ages.</a:t>
            </a:r>
            <a:r>
              <a:rPr lang="am-ET" sz="4000" b="1" spc="109"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66"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13" name="Slide Number Placeholder 2">
            <a:extLst>
              <a:ext uri="{FF2B5EF4-FFF2-40B4-BE49-F238E27FC236}">
                <a16:creationId xmlns:a16="http://schemas.microsoft.com/office/drawing/2014/main" id="{94ADE285-84A6-A35B-8970-F631220DA09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44</a:t>
            </a:fld>
            <a:endParaRPr lang="en-US"/>
          </a:p>
        </p:txBody>
      </p:sp>
    </p:spTree>
    <p:extLst>
      <p:ext uri="{BB962C8B-B14F-4D97-AF65-F5344CB8AC3E}">
        <p14:creationId xmlns:p14="http://schemas.microsoft.com/office/powerpoint/2010/main" val="42755443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241132"/>
          </a:xfrm>
          <a:prstGeom prst="rect">
            <a:avLst/>
          </a:prstGeom>
          <a:noFill/>
        </p:spPr>
        <p:txBody>
          <a:bodyPr wrap="square" rtlCol="0">
            <a:spAutoFit/>
          </a:bodyPr>
          <a:lstStyle/>
          <a:p>
            <a:r>
              <a:rPr lang="en-US" sz="36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45</a:t>
            </a:fld>
            <a:endParaRPr lang="en-US" dirty="0"/>
          </a:p>
        </p:txBody>
      </p:sp>
    </p:spTree>
    <p:extLst>
      <p:ext uri="{BB962C8B-B14F-4D97-AF65-F5344CB8AC3E}">
        <p14:creationId xmlns:p14="http://schemas.microsoft.com/office/powerpoint/2010/main" val="11133303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438814"/>
          </a:xfrm>
          <a:prstGeom prst="rect">
            <a:avLst/>
          </a:prstGeom>
          <a:noFill/>
        </p:spPr>
        <p:txBody>
          <a:bodyPr wrap="square" rtlCol="0">
            <a:spAutoFit/>
          </a:bodyPr>
          <a:lstStyle/>
          <a:p>
            <a:r>
              <a:rPr lang="en-US" sz="40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48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46</a:t>
            </a:fld>
            <a:endParaRPr lang="en-US" dirty="0"/>
          </a:p>
        </p:txBody>
      </p:sp>
    </p:spTree>
    <p:extLst>
      <p:ext uri="{BB962C8B-B14F-4D97-AF65-F5344CB8AC3E}">
        <p14:creationId xmlns:p14="http://schemas.microsoft.com/office/powerpoint/2010/main" val="2394706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5EFEE03-368F-2165-37A8-ADA5E24DDA51}"/>
              </a:ext>
            </a:extLst>
          </p:cNvPr>
          <p:cNvSpPr txBox="1"/>
          <p:nvPr/>
        </p:nvSpPr>
        <p:spPr>
          <a:xfrm>
            <a:off x="289006" y="526467"/>
            <a:ext cx="11613989" cy="2308324"/>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 ሁሉን የሚይዝ የጌታችንንና የመድኃኒታችንን የኢየሱስ ክርስቶስን አባት እግዚአብሔርን እንማልዳለን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ከሁሉ በላይ በምትሆን በከበረች በአንዲት ቤተ ክርስቲያን መባ ስለሚያገቡ መሥዋዕቱን ቀዳምያቱን</a:t>
            </a:r>
          </a:p>
        </p:txBody>
      </p:sp>
      <p:sp>
        <p:nvSpPr>
          <p:cNvPr id="7" name="TextBox 6">
            <a:extLst>
              <a:ext uri="{FF2B5EF4-FFF2-40B4-BE49-F238E27FC236}">
                <a16:creationId xmlns:a16="http://schemas.microsoft.com/office/drawing/2014/main" id="{2712CD14-960F-696D-A0D8-7F4DD2BF505D}"/>
              </a:ext>
            </a:extLst>
          </p:cNvPr>
          <p:cNvSpPr txBox="1"/>
          <p:nvPr/>
        </p:nvSpPr>
        <p:spPr>
          <a:xfrm>
            <a:off x="3410518" y="-9004"/>
            <a:ext cx="8686800" cy="678647"/>
          </a:xfrm>
          <a:prstGeom prst="rect">
            <a:avLst/>
          </a:prstGeom>
          <a:noFill/>
        </p:spPr>
        <p:txBody>
          <a:bodyPr wrap="square">
            <a:spAutoFit/>
          </a:bodyPr>
          <a:lstStyle/>
          <a:p>
            <a:pPr defTabSz="914436">
              <a:defRPr/>
            </a:pPr>
            <a:r>
              <a:rPr lang="am-ET"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 </a:t>
            </a:r>
            <a:r>
              <a:rPr lang="am-ET" sz="3429"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(የሐዋርያት የመባ ጸሎት)</a:t>
            </a:r>
            <a:endParaRPr lang="en-AE" sz="3429"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9" name="TextBox 8">
            <a:extLst>
              <a:ext uri="{FF2B5EF4-FFF2-40B4-BE49-F238E27FC236}">
                <a16:creationId xmlns:a16="http://schemas.microsoft.com/office/drawing/2014/main" id="{1EC37A8C-81D2-4D21-D816-ADA2B4A6BD44}"/>
              </a:ext>
            </a:extLst>
          </p:cNvPr>
          <p:cNvSpPr txBox="1"/>
          <p:nvPr/>
        </p:nvSpPr>
        <p:spPr>
          <a:xfrm>
            <a:off x="289006" y="2904073"/>
            <a:ext cx="11185478" cy="646331"/>
          </a:xfrm>
          <a:prstGeom prst="rect">
            <a:avLst/>
          </a:prstGeom>
          <a:noFill/>
        </p:spPr>
        <p:txBody>
          <a:bodyPr wrap="square">
            <a:spAutoFit/>
          </a:bodyPr>
          <a:lstStyle/>
          <a:p>
            <a:pPr defTabSz="914436">
              <a:defRPr/>
            </a:pP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prayer of Oblation” of the</a:t>
            </a:r>
            <a:r>
              <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Apostles.</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10" name="TextBox 9">
            <a:extLst>
              <a:ext uri="{FF2B5EF4-FFF2-40B4-BE49-F238E27FC236}">
                <a16:creationId xmlns:a16="http://schemas.microsoft.com/office/drawing/2014/main" id="{207EC2C7-01FD-352F-04B3-57D077FA6D44}"/>
              </a:ext>
            </a:extLst>
          </p:cNvPr>
          <p:cNvSpPr txBox="1"/>
          <p:nvPr/>
        </p:nvSpPr>
        <p:spPr>
          <a:xfrm>
            <a:off x="74750" y="3663480"/>
            <a:ext cx="11613989" cy="2554545"/>
          </a:xfrm>
          <a:prstGeom prst="rect">
            <a:avLst/>
          </a:prstGeom>
          <a:noFill/>
        </p:spPr>
        <p:txBody>
          <a:bodyPr wrap="square">
            <a:spAutoFit/>
          </a:bodyPr>
          <a:lstStyle/>
          <a:p>
            <a:pPr defTabSz="914436">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again let us beseech the Almighty Lord, the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ather of the Lord our Savior Jesus Christ, on behalf of those who bring an oblation within the one holy universal church, a sacrifice, first-fruits, tithes, a thank offering, </a:t>
            </a:r>
            <a:endParaRPr lang="am-ET" sz="32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13" name="Slide Number Placeholder 2">
            <a:extLst>
              <a:ext uri="{FF2B5EF4-FFF2-40B4-BE49-F238E27FC236}">
                <a16:creationId xmlns:a16="http://schemas.microsoft.com/office/drawing/2014/main" id="{C73425BC-49A7-F8DE-1D94-9BDE481904D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47</a:t>
            </a:fld>
            <a:endParaRPr lang="en-US"/>
          </a:p>
        </p:txBody>
      </p:sp>
    </p:spTree>
    <p:extLst>
      <p:ext uri="{BB962C8B-B14F-4D97-AF65-F5344CB8AC3E}">
        <p14:creationId xmlns:p14="http://schemas.microsoft.com/office/powerpoint/2010/main" val="374949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C08A1A-54EA-8902-E1EE-EB52B53EEC69}"/>
              </a:ext>
            </a:extLst>
          </p:cNvPr>
          <p:cNvSpPr txBox="1"/>
          <p:nvPr/>
        </p:nvSpPr>
        <p:spPr>
          <a:xfrm>
            <a:off x="216418" y="0"/>
            <a:ext cx="11759164" cy="3416320"/>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ካሥር አንዱን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የመታሰቢያ ምስጋና ብዙውንና ጥቂቱን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የተሰወረውንና የተገለጸውን ይሰጡ ዘንድ ሲወዱ የሚሰጡት ከሌላቸው ላይ ፈቃዳቸውን ተቀብሎ መንግሥተ ሰማያትን ይሰጥ ዘንድ ለሁሉ በረከትን የሚያድልበት ሥልጣን ገንዘቡ የሚሆን አምላካችን እግዚአብሔር።</a:t>
            </a:r>
          </a:p>
        </p:txBody>
      </p:sp>
      <p:sp>
        <p:nvSpPr>
          <p:cNvPr id="3" name="TextBox 2">
            <a:extLst>
              <a:ext uri="{FF2B5EF4-FFF2-40B4-BE49-F238E27FC236}">
                <a16:creationId xmlns:a16="http://schemas.microsoft.com/office/drawing/2014/main" id="{6DEB4F4A-2042-7C78-B492-F4B687F0888A}"/>
              </a:ext>
            </a:extLst>
          </p:cNvPr>
          <p:cNvSpPr txBox="1"/>
          <p:nvPr/>
        </p:nvSpPr>
        <p:spPr>
          <a:xfrm>
            <a:off x="216417" y="3416320"/>
            <a:ext cx="11396227" cy="3046988"/>
          </a:xfrm>
          <a:prstGeom prst="rect">
            <a:avLst/>
          </a:prstGeom>
          <a:noFill/>
        </p:spPr>
        <p:txBody>
          <a:bodyPr wrap="square">
            <a:spAutoFit/>
          </a:bodyPr>
          <a:lstStyle/>
          <a:p>
            <a:pPr defTabSz="914436">
              <a:defRPr/>
            </a:pP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memorial, whether much or little, in secret or openly, and of those who wish to give and have not wherewith to give, that He accept their ready mind, that He vouchsafe to them the heavenly kingdom; power over all works of blessing belongs to the Lord our God. </a:t>
            </a:r>
            <a:endParaRPr lang="am-ET" sz="32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9CE8A3DA-FCF0-A50F-F17E-E80F83DC56E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48</a:t>
            </a:fld>
            <a:endParaRPr lang="en-US"/>
          </a:p>
        </p:txBody>
      </p:sp>
    </p:spTree>
    <p:extLst>
      <p:ext uri="{BB962C8B-B14F-4D97-AF65-F5344CB8AC3E}">
        <p14:creationId xmlns:p14="http://schemas.microsoft.com/office/powerpoint/2010/main" val="39667438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60600" y="1469140"/>
            <a:ext cx="9102600" cy="4889544"/>
          </a:xfrm>
          <a:prstGeom prst="rect">
            <a:avLst/>
          </a:prstGeom>
          <a:noFill/>
        </p:spPr>
        <p:txBody>
          <a:bodyPr wrap="square" rtlCol="0">
            <a:spAutoFit/>
          </a:bodyPr>
          <a:lstStyle/>
          <a:p>
            <a:r>
              <a:rPr lang="am-ET" sz="5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በእንተ እለ</a:t>
            </a:r>
            <a:r>
              <a:rPr lang="en-AE" sz="5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ያበውኡ መባአ</a:t>
            </a:r>
            <a:endParaRPr lang="en-AE" sz="5400"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መባ ስለሚያገቡ ሰዎች ጸልዩ</a:t>
            </a:r>
            <a:endParaRPr lang="en-AE" sz="5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for them who bring an oblation.</a:t>
            </a:r>
            <a:endParaRPr lang="en-US" sz="44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A120014-A3BD-4CF4-CD51-22B3AE92B819}"/>
              </a:ext>
            </a:extLst>
          </p:cNvPr>
          <p:cNvSpPr txBox="1">
            <a:spLocks/>
          </p:cNvSpPr>
          <p:nvPr/>
        </p:nvSpPr>
        <p:spPr>
          <a:xfrm>
            <a:off x="8305800" y="63404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49</a:t>
            </a:fld>
            <a:endParaRPr lang="en-US" dirty="0"/>
          </a:p>
        </p:txBody>
      </p:sp>
      <p:sp>
        <p:nvSpPr>
          <p:cNvPr id="6" name="TextBox 5">
            <a:extLst>
              <a:ext uri="{FF2B5EF4-FFF2-40B4-BE49-F238E27FC236}">
                <a16:creationId xmlns:a16="http://schemas.microsoft.com/office/drawing/2014/main" id="{10A4E71E-62C9-C5E3-480F-F7C572BCE32E}"/>
              </a:ext>
            </a:extLst>
          </p:cNvPr>
          <p:cNvSpPr txBox="1"/>
          <p:nvPr/>
        </p:nvSpPr>
        <p:spPr>
          <a:xfrm>
            <a:off x="1894113" y="499446"/>
            <a:ext cx="6963283" cy="646331"/>
          </a:xfrm>
          <a:prstGeom prst="rect">
            <a:avLst/>
          </a:prstGeom>
          <a:noFill/>
        </p:spPr>
        <p:txBody>
          <a:bodyPr wrap="square">
            <a:spAutoFit/>
          </a:bodyPr>
          <a:lstStyle/>
          <a:p>
            <a:r>
              <a:rPr lang="en-US" sz="36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US"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am-ET"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p:txBody>
      </p:sp>
    </p:spTree>
    <p:extLst>
      <p:ext uri="{BB962C8B-B14F-4D97-AF65-F5344CB8AC3E}">
        <p14:creationId xmlns:p14="http://schemas.microsoft.com/office/powerpoint/2010/main" val="27782672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67CE746-D9C2-90F0-A16B-37B8626C8FEA}"/>
              </a:ext>
            </a:extLst>
          </p:cNvPr>
          <p:cNvSpPr txBox="1"/>
          <p:nvPr/>
        </p:nvSpPr>
        <p:spPr>
          <a:xfrm>
            <a:off x="289006" y="4419600"/>
            <a:ext cx="11686576" cy="2203104"/>
          </a:xfrm>
          <a:prstGeom prst="rect">
            <a:avLst/>
          </a:prstGeom>
          <a:noFill/>
        </p:spPr>
        <p:txBody>
          <a:bodyPr wrap="square">
            <a:spAutoFit/>
          </a:bodyPr>
          <a:lstStyle/>
          <a:p>
            <a:pPr defTabSz="914436">
              <a:defRPr/>
            </a:pPr>
            <a:r>
              <a:rPr lang="en-AE" sz="4572"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Accept the oblation of our brethren, accept the oblation of our sisters, and ours also accept, our oblation and our offering.</a:t>
            </a:r>
            <a:endParaRPr lang="en-US" sz="4572"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TextBox 1"/>
          <p:cNvSpPr txBox="1"/>
          <p:nvPr/>
        </p:nvSpPr>
        <p:spPr>
          <a:xfrm>
            <a:off x="307359" y="309176"/>
            <a:ext cx="11686576" cy="3962431"/>
          </a:xfrm>
          <a:prstGeom prst="rect">
            <a:avLst/>
          </a:prstGeom>
          <a:noFill/>
        </p:spPr>
        <p:txBody>
          <a:bodyPr wrap="square" rtlCol="0">
            <a:spAutoFit/>
          </a:bodyPr>
          <a:lstStyle/>
          <a:p>
            <a:r>
              <a:rPr lang="am-ET" sz="4572"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572"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lvl="1"/>
            <a:r>
              <a:rPr lang="am-ET" sz="5144"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ተወከፍ መባኦሙ ለአኃው</a:t>
            </a:r>
            <a:r>
              <a:rPr lang="en-AE" sz="5144"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spc="122"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ወተወከፍ መባኦን ለአኃት ለነኒ ተወከፍ መባአነ ወቊርባነነ።</a:t>
            </a:r>
          </a:p>
          <a:p>
            <a:pPr lvl="1"/>
            <a:r>
              <a:rPr lang="am-ET" sz="5144"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የወንድሞችን መባ ተቀበል የሴቶችን መባ ተቀበል የኛንም መባችንን ቍርባናችንን ተቀበል።</a:t>
            </a:r>
            <a:endParaRPr lang="en-US" sz="5144"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8F104EF6-94FD-22F3-C258-974717731DC7}"/>
              </a:ext>
            </a:extLst>
          </p:cNvPr>
          <p:cNvSpPr txBox="1">
            <a:spLocks/>
          </p:cNvSpPr>
          <p:nvPr/>
        </p:nvSpPr>
        <p:spPr>
          <a:xfrm>
            <a:off x="8305800" y="63404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50</a:t>
            </a:fld>
            <a:endParaRPr lang="en-US" dirty="0"/>
          </a:p>
        </p:txBody>
      </p:sp>
    </p:spTree>
    <p:extLst>
      <p:ext uri="{BB962C8B-B14F-4D97-AF65-F5344CB8AC3E}">
        <p14:creationId xmlns:p14="http://schemas.microsoft.com/office/powerpoint/2010/main" val="14313243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324F94-0D39-A3D4-B42D-E0439451A4DB}"/>
              </a:ext>
            </a:extLst>
          </p:cNvPr>
          <p:cNvSpPr txBox="1"/>
          <p:nvPr/>
        </p:nvSpPr>
        <p:spPr>
          <a:xfrm>
            <a:off x="94683" y="598090"/>
            <a:ext cx="12002635" cy="3416320"/>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 የምትገዛ አምላካችን እግዚአብሔር ሆይ! እንለምንሃለን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እንማልድሃለንም</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ከሁሉ በላይ በምትሆን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ንዲት ቅድስት ቤተ ክርስቲያን ውስጥ መባ ስለሚያገቡ ሰዎች መሥዋዕቱን መጀመሪያውን ካሥር አንዱን የመታሰቢያ ምስጋናን ብዙውንና ጥቂቱን የተሰወረውንና የተገለጸውን ይሰጡም ዘንድ ሲወዱ የሚሰጡት</a:t>
            </a:r>
          </a:p>
        </p:txBody>
      </p:sp>
      <p:sp>
        <p:nvSpPr>
          <p:cNvPr id="3" name="TextBox 2">
            <a:extLst>
              <a:ext uri="{FF2B5EF4-FFF2-40B4-BE49-F238E27FC236}">
                <a16:creationId xmlns:a16="http://schemas.microsoft.com/office/drawing/2014/main" id="{6A8F43B2-0236-304A-A3D1-11AD9AB74397}"/>
              </a:ext>
            </a:extLst>
          </p:cNvPr>
          <p:cNvSpPr txBox="1"/>
          <p:nvPr/>
        </p:nvSpPr>
        <p:spPr>
          <a:xfrm>
            <a:off x="3119916" y="0"/>
            <a:ext cx="8686800" cy="737253"/>
          </a:xfrm>
          <a:prstGeom prst="rect">
            <a:avLst/>
          </a:prstGeom>
          <a:noFill/>
        </p:spPr>
        <p:txBody>
          <a:bodyPr wrap="square">
            <a:spAutoFit/>
          </a:bodyPr>
          <a:lstStyle/>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p:txBody>
      </p:sp>
      <p:sp>
        <p:nvSpPr>
          <p:cNvPr id="5" name="TextBox 4">
            <a:extLst>
              <a:ext uri="{FF2B5EF4-FFF2-40B4-BE49-F238E27FC236}">
                <a16:creationId xmlns:a16="http://schemas.microsoft.com/office/drawing/2014/main" id="{A1529062-9FC2-BB7C-BCB7-51357FCD2C4F}"/>
              </a:ext>
            </a:extLst>
          </p:cNvPr>
          <p:cNvSpPr txBox="1"/>
          <p:nvPr/>
        </p:nvSpPr>
        <p:spPr>
          <a:xfrm>
            <a:off x="94683" y="3911083"/>
            <a:ext cx="12099796" cy="3046988"/>
          </a:xfrm>
          <a:prstGeom prst="rect">
            <a:avLst/>
          </a:prstGeom>
          <a:noFill/>
        </p:spPr>
        <p:txBody>
          <a:bodyPr wrap="square">
            <a:spAutoFit/>
          </a:bodyPr>
          <a:lstStyle/>
          <a:p>
            <a:pPr defTabSz="914436">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our God who art Almighty, we pray Thee and beseech Thee for them that bring an oblation within the one holy universal church, a sacrifice, first-fruits, tithes, a thank offering, a memorial, whether much or little, in secret or openly, </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630670BF-054C-D283-A326-983182801CF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51</a:t>
            </a:fld>
            <a:endParaRPr lang="en-US"/>
          </a:p>
        </p:txBody>
      </p:sp>
    </p:spTree>
    <p:extLst>
      <p:ext uri="{BB962C8B-B14F-4D97-AF65-F5344CB8AC3E}">
        <p14:creationId xmlns:p14="http://schemas.microsoft.com/office/powerpoint/2010/main" val="16218936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8505B3-A92B-87CC-7C55-0678C6F18D15}"/>
              </a:ext>
            </a:extLst>
          </p:cNvPr>
          <p:cNvSpPr txBox="1"/>
          <p:nvPr/>
        </p:nvSpPr>
        <p:spPr>
          <a:xfrm>
            <a:off x="198166" y="2826126"/>
            <a:ext cx="11541401" cy="4031873"/>
          </a:xfrm>
          <a:prstGeom prst="rect">
            <a:avLst/>
          </a:prstGeom>
          <a:noFill/>
        </p:spPr>
        <p:txBody>
          <a:bodyPr wrap="square">
            <a:spAutoFit/>
          </a:bodyPr>
          <a:lstStyle/>
          <a:p>
            <a:pPr algn="just"/>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for those who wish to give and have not where with to give. Thy acceptance of their ready mind grant Thou unto every one: let the recompense of blessing be a portion to all of them: through Thy only begotten Son, through whom to Thee with Him and with the Holy Spirit be glory and dominion, both now and ever and world without end. Amen.</a:t>
            </a:r>
            <a:endParaRPr lang="en-US" sz="3200" dirty="0">
              <a:solidFill>
                <a:srgbClr val="FFFF00"/>
              </a:solidFill>
            </a:endParaRPr>
          </a:p>
        </p:txBody>
      </p:sp>
      <p:sp>
        <p:nvSpPr>
          <p:cNvPr id="4" name="TextBox 3">
            <a:extLst>
              <a:ext uri="{FF2B5EF4-FFF2-40B4-BE49-F238E27FC236}">
                <a16:creationId xmlns:a16="http://schemas.microsoft.com/office/drawing/2014/main" id="{4C86FA4D-88DB-C123-E2A3-C63214B3B432}"/>
              </a:ext>
            </a:extLst>
          </p:cNvPr>
          <p:cNvSpPr txBox="1"/>
          <p:nvPr/>
        </p:nvSpPr>
        <p:spPr>
          <a:xfrm>
            <a:off x="216419" y="228601"/>
            <a:ext cx="11759163" cy="2862322"/>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ከሌላቸው ላይ ፈቃዳቸውን ተቀብለህ ለሁሉም የበረከት ዋጋን ስጥ፤ እድል ፈንታ ትሆን ዘንድ። በአንድ ልጅህ በርሱ ያለ ክብር ጽንዕ ላንተ ይገባል፤ ከርሱ ጋር ከመንፈስ ቅዱስም ጋ</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ለዘላለሙ፤ አሜን።</a:t>
            </a:r>
          </a:p>
        </p:txBody>
      </p:sp>
      <p:sp>
        <p:nvSpPr>
          <p:cNvPr id="5" name="Slide Number Placeholder 2">
            <a:extLst>
              <a:ext uri="{FF2B5EF4-FFF2-40B4-BE49-F238E27FC236}">
                <a16:creationId xmlns:a16="http://schemas.microsoft.com/office/drawing/2014/main" id="{77BB3189-92BD-1EF0-7494-42DC0DD4E66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52</a:t>
            </a:fld>
            <a:endParaRPr lang="en-US"/>
          </a:p>
        </p:txBody>
      </p:sp>
    </p:spTree>
    <p:extLst>
      <p:ext uri="{BB962C8B-B14F-4D97-AF65-F5344CB8AC3E}">
        <p14:creationId xmlns:p14="http://schemas.microsoft.com/office/powerpoint/2010/main" val="28935953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133667"/>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53</a:t>
            </a:fld>
            <a:endParaRPr lang="en-US" dirty="0"/>
          </a:p>
        </p:txBody>
      </p:sp>
    </p:spTree>
    <p:extLst>
      <p:ext uri="{BB962C8B-B14F-4D97-AF65-F5344CB8AC3E}">
        <p14:creationId xmlns:p14="http://schemas.microsoft.com/office/powerpoint/2010/main" val="12162003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54</a:t>
            </a:fld>
            <a:endParaRPr lang="en-US" dirty="0"/>
          </a:p>
        </p:txBody>
      </p:sp>
    </p:spTree>
    <p:extLst>
      <p:ext uri="{BB962C8B-B14F-4D97-AF65-F5344CB8AC3E}">
        <p14:creationId xmlns:p14="http://schemas.microsoft.com/office/powerpoint/2010/main" val="37897085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006" y="76200"/>
            <a:ext cx="11613989" cy="3570208"/>
          </a:xfrm>
          <a:prstGeom prst="rect">
            <a:avLst/>
          </a:prstGeom>
        </p:spPr>
        <p:txBody>
          <a:bodyPr wrap="square">
            <a:spAutoFit/>
          </a:bodyPr>
          <a:lstStyle/>
          <a:p>
            <a:pPr algn="just"/>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4000" b="1" i="1" dirty="0">
                <a:solidFill>
                  <a:srgbClr val="00B0F0"/>
                </a:solidFill>
              </a:rPr>
              <a:t> </a:t>
            </a:r>
            <a:r>
              <a:rPr lang="en-US" sz="4000" b="1" i="1" dirty="0">
                <a:solidFill>
                  <a:srgbClr val="00B0F0"/>
                </a:solidFill>
              </a:rPr>
              <a:t> </a:t>
            </a:r>
            <a:r>
              <a:rPr lang="am-ET" sz="3600" b="1" u="sng" dirty="0">
                <a:solidFill>
                  <a:srgbClr val="00B0F0"/>
                </a:solidFill>
              </a:rPr>
              <a:t>የኅብስት ጸሎት </a:t>
            </a:r>
            <a:endParaRPr lang="en-AE" sz="4000" b="1" u="sng" dirty="0">
              <a:solidFill>
                <a:srgbClr val="00B0F0"/>
              </a:solidFill>
            </a:endParaRPr>
          </a:p>
          <a:p>
            <a:pPr algn="just"/>
            <a:endParaRPr lang="am-ET" sz="600" b="1" u="sng" dirty="0">
              <a:solidFill>
                <a:srgbClr val="00B0F0"/>
              </a:solidFill>
            </a:endParaRPr>
          </a:p>
          <a:p>
            <a:pPr algn="just"/>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መምህሬ ኢየሱስ ክርስቶስ ሆይ ከቀዳማዊ አብ ጋር አንድ የምትሆን ንጹሕ የሚሆን የአብ ቃል የማሕየዊ መንፈስ ቅዱስም ቃል ከሰማያት የወረድህ የሕይወት ኅብስት አንተ ነህ</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ስለ ዓለሙ መዳን ነውር የሌለበት መ</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ሥ</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ዋዕት እንድትሆን መናገርን አስቀደምህ።   </a:t>
            </a:r>
          </a:p>
        </p:txBody>
      </p:sp>
      <p:sp>
        <p:nvSpPr>
          <p:cNvPr id="4" name="Slide Number Placeholder 1">
            <a:extLst>
              <a:ext uri="{FF2B5EF4-FFF2-40B4-BE49-F238E27FC236}">
                <a16:creationId xmlns:a16="http://schemas.microsoft.com/office/drawing/2014/main" id="{B72DC530-8C1F-B172-B612-CFCE2CAFBF4B}"/>
              </a:ext>
            </a:extLst>
          </p:cNvPr>
          <p:cNvSpPr txBox="1">
            <a:spLocks/>
          </p:cNvSpPr>
          <p:nvPr/>
        </p:nvSpPr>
        <p:spPr>
          <a:xfrm>
            <a:off x="8305800" y="63404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55</a:t>
            </a:fld>
            <a:endParaRPr lang="en-US" dirty="0"/>
          </a:p>
        </p:txBody>
      </p:sp>
      <p:sp>
        <p:nvSpPr>
          <p:cNvPr id="5" name="TextBox 4">
            <a:extLst>
              <a:ext uri="{FF2B5EF4-FFF2-40B4-BE49-F238E27FC236}">
                <a16:creationId xmlns:a16="http://schemas.microsoft.com/office/drawing/2014/main" id="{D1DFDFD4-F31A-DEA2-4DB2-1DFEA616FC25}"/>
              </a:ext>
            </a:extLst>
          </p:cNvPr>
          <p:cNvSpPr txBox="1"/>
          <p:nvPr/>
        </p:nvSpPr>
        <p:spPr>
          <a:xfrm>
            <a:off x="289006" y="3503230"/>
            <a:ext cx="11686576" cy="3046988"/>
          </a:xfrm>
          <a:prstGeom prst="rect">
            <a:avLst/>
          </a:prstGeom>
          <a:noFill/>
        </p:spPr>
        <p:txBody>
          <a:bodyPr wrap="square">
            <a:spAutoFit/>
          </a:bodyPr>
          <a:lstStyle/>
          <a:p>
            <a:pPr defTabSz="914436">
              <a:defRPr/>
            </a:pPr>
            <a:r>
              <a:rPr lang="en-AE"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my Master, Jesus Christ, co-eternal pure Word of the Father, and Word of the Holy Spirit, the life giver, Thou art the bread of life which didst come down from heaven, and didst foretell that </a:t>
            </a:r>
            <a:r>
              <a:rPr lang="en-US"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a:t>
            </a:r>
            <a:r>
              <a:rPr lang="en-AE"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 would be the Lamb without Spot for the life of the world:</a:t>
            </a:r>
            <a:endParaRPr lang="en-US"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9570068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68411"/>
            <a:ext cx="11613989" cy="3785652"/>
          </a:xfrm>
          <a:prstGeom prst="rect">
            <a:avLst/>
          </a:prstGeom>
          <a:noFill/>
        </p:spPr>
        <p:txBody>
          <a:bodyPr wrap="square" rtlCol="0">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አሁንም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ከበጎነትህ ቸርነት እንለምናለን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እንማልዳለንም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ሰው ወዳጅ ሆይ ያንተ በሚሆን በዚህ በመንፈሳዊ ታቦት ላይ ባኖርነው በዚህ ኅብስት ላይና በዚህ ጽዋ ላይ ፊትህን ግለጽ</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ይህንን ኅብስት ባርከው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ይህንንም ጽዋ አክብረው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ሁለቱንም አንጻቸው፤</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25775A6F-DEA1-98EA-BDCA-8E68C5218448}"/>
              </a:ext>
            </a:extLst>
          </p:cNvPr>
          <p:cNvSpPr txBox="1"/>
          <p:nvPr/>
        </p:nvSpPr>
        <p:spPr>
          <a:xfrm>
            <a:off x="289006" y="3758579"/>
            <a:ext cx="11613989" cy="3046988"/>
          </a:xfrm>
          <a:prstGeom prst="rect">
            <a:avLst/>
          </a:prstGeom>
          <a:noFill/>
        </p:spPr>
        <p:txBody>
          <a:bodyPr wrap="square">
            <a:spAutoFit/>
          </a:bodyPr>
          <a:lstStyle/>
          <a:p>
            <a:pPr defTabSz="914436">
              <a:defRPr/>
            </a:pPr>
            <a:r>
              <a:rPr lang="en-AE"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now pray and beseech of Thine excellent goodness, O lover of man, make Thy face to shine upon this bread, and upon this cup, which we have set upon this spiritual ark of Thine: Bless this bread, and hallow this cup, and cleanse them both</a:t>
            </a:r>
            <a:r>
              <a:rPr lang="am-ET"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EE1195D9-0B7A-BD3A-E8E6-5606D153A29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56</a:t>
            </a:fld>
            <a:endParaRPr lang="en-US"/>
          </a:p>
        </p:txBody>
      </p:sp>
    </p:spTree>
    <p:extLst>
      <p:ext uri="{BB962C8B-B14F-4D97-AF65-F5344CB8AC3E}">
        <p14:creationId xmlns:p14="http://schemas.microsoft.com/office/powerpoint/2010/main" val="28768820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5551" y="167592"/>
            <a:ext cx="11880899" cy="2800767"/>
          </a:xfrm>
          <a:prstGeom prst="rect">
            <a:avLst/>
          </a:prstGeom>
          <a:noFill/>
        </p:spPr>
        <p:txBody>
          <a:bodyPr wrap="square" rtlCol="0">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ይህ ንጹሕ ሥጋህን ይሆን ዘንድ ለውጠው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በዚህ ጽዋ ውስጥ የተቀዳውም ወይን የከበረ ደምህን ይሁን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ለሁላችንም ያረገ ለነፍሳችንና ለሥጋችን ለል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ናችንም ፈውስ ይሆን ዘንድ፤</a:t>
            </a:r>
            <a:endParaRPr lang="en-US" sz="4400" b="1" dirty="0"/>
          </a:p>
        </p:txBody>
      </p:sp>
      <p:sp>
        <p:nvSpPr>
          <p:cNvPr id="4" name="TextBox 3">
            <a:extLst>
              <a:ext uri="{FF2B5EF4-FFF2-40B4-BE49-F238E27FC236}">
                <a16:creationId xmlns:a16="http://schemas.microsoft.com/office/drawing/2014/main" id="{47D570D6-3C90-DF6A-3132-A48328417AB3}"/>
              </a:ext>
            </a:extLst>
          </p:cNvPr>
          <p:cNvSpPr txBox="1"/>
          <p:nvPr/>
        </p:nvSpPr>
        <p:spPr>
          <a:xfrm>
            <a:off x="0" y="2823898"/>
            <a:ext cx="11686576" cy="3416320"/>
          </a:xfrm>
          <a:prstGeom prst="rect">
            <a:avLst/>
          </a:prstGeom>
          <a:noFill/>
        </p:spPr>
        <p:txBody>
          <a:bodyPr wrap="square">
            <a:spAutoFit/>
          </a:bodyPr>
          <a:lstStyle/>
          <a:p>
            <a:pPr defTabSz="914436">
              <a:defRPr/>
            </a:pPr>
            <a:r>
              <a:rPr lang="en-AE" sz="36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change this bread to become Thy pure body, and what is mingled in this cup to become Thy precious blood, let them be offered for us all for healing and for the salvation of our soul and our body and our spirit.</a:t>
            </a:r>
            <a:endParaRPr lang="en-US" sz="36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E9235CAD-38B3-A6B4-E4C6-B02079256F3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57</a:t>
            </a:fld>
            <a:endParaRPr lang="en-US"/>
          </a:p>
        </p:txBody>
      </p:sp>
    </p:spTree>
    <p:extLst>
      <p:ext uri="{BB962C8B-B14F-4D97-AF65-F5344CB8AC3E}">
        <p14:creationId xmlns:p14="http://schemas.microsoft.com/office/powerpoint/2010/main" val="37983438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B0A70E-6F56-ECD9-59F9-3B6637917497}"/>
              </a:ext>
            </a:extLst>
          </p:cNvPr>
          <p:cNvSpPr txBox="1"/>
          <p:nvPr/>
        </p:nvSpPr>
        <p:spPr>
          <a:xfrm>
            <a:off x="102586" y="89978"/>
            <a:ext cx="11686576" cy="3785652"/>
          </a:xfrm>
          <a:prstGeom prst="rect">
            <a:avLst/>
          </a:prstGeom>
          <a:noFill/>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ክርስቶስ የሁላችን ንጉሥ አንተ ነህ</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ከፍ ያለ ምስጋናንና ክብርንም ስግደትንም ለአንተ እንልካለን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ቸር ከሚሆን ከሰማያዊ አባትህ ጋራ</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ከአንተ ጋራ ከሚተካከል ከማሕየዊ መንፈስ ቅዱስም ጋራ</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ለዘለዓለሙ አሜን። </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BD123B79-0E26-1E55-CFCB-9D2C13CD13D0}"/>
              </a:ext>
            </a:extLst>
          </p:cNvPr>
          <p:cNvSpPr txBox="1"/>
          <p:nvPr/>
        </p:nvSpPr>
        <p:spPr>
          <a:xfrm>
            <a:off x="102586" y="3691452"/>
            <a:ext cx="11650283" cy="3046988"/>
          </a:xfrm>
          <a:prstGeom prst="rect">
            <a:avLst/>
          </a:prstGeom>
          <a:noFill/>
        </p:spPr>
        <p:txBody>
          <a:bodyPr wrap="square">
            <a:spAutoFit/>
          </a:bodyPr>
          <a:lstStyle/>
          <a:p>
            <a:pPr defTabSz="914436">
              <a:defRPr/>
            </a:pPr>
            <a:r>
              <a:rPr lang="en-AE"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art the king of us all, Christ our God, and to Thee we send up high praise and glory and worship, with Thy good heavenly Father and the Holy Spirit, the life giver, who is co-equal with Thee, both now and ever and world without end. Amen. </a:t>
            </a:r>
            <a:endParaRPr lang="en-US"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2C87C14E-13ED-156F-8F8B-00A2F9036AF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58</a:t>
            </a:fld>
            <a:endParaRPr lang="en-US"/>
          </a:p>
        </p:txBody>
      </p:sp>
    </p:spTree>
    <p:extLst>
      <p:ext uri="{BB962C8B-B14F-4D97-AF65-F5344CB8AC3E}">
        <p14:creationId xmlns:p14="http://schemas.microsoft.com/office/powerpoint/2010/main" val="35769827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0169" y="34574"/>
            <a:ext cx="11686576" cy="2666114"/>
          </a:xfrm>
          <a:prstGeom prst="rect">
            <a:avLst/>
          </a:prstGeom>
          <a:noFill/>
        </p:spPr>
        <p:txBody>
          <a:bodyPr wrap="square" rtlCol="0">
            <a:spAutoFit/>
          </a:body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33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ትእዛዘ አበዊነ ሐዋርያት ኢያንብር ብእሲ ውስተ ልቡ ቂመ ወበቀል ወቅንዓተ ወጽልአ ላዕለ ቢጹ ወኢላዕለ መኑሂ።</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7ACA3BDC-BD5D-0FBB-51D2-4E7C7F5E59BB}"/>
              </a:ext>
            </a:extLst>
          </p:cNvPr>
          <p:cNvSpPr txBox="1"/>
          <p:nvPr/>
        </p:nvSpPr>
        <p:spPr>
          <a:xfrm>
            <a:off x="284675" y="2541827"/>
            <a:ext cx="11759164" cy="1754326"/>
          </a:xfrm>
          <a:prstGeom prst="rect">
            <a:avLst/>
          </a:prstGeom>
          <a:noFill/>
        </p:spPr>
        <p:txBody>
          <a:bodyPr wrap="square">
            <a:spAutoFit/>
          </a:bodyPr>
          <a:lstStyle/>
          <a:p>
            <a:pPr defTabSz="914436">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የአባቶቻችን የሐዋርያት ትእዛዝ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ሰው በል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ናው ቂምንና በቀልን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ቅን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ትንና ጠብን በባልንጀራው ላይ</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በማንም ላይ ቢሆን አይያዝ </a:t>
            </a:r>
          </a:p>
        </p:txBody>
      </p:sp>
      <p:sp>
        <p:nvSpPr>
          <p:cNvPr id="6" name="TextBox 5">
            <a:extLst>
              <a:ext uri="{FF2B5EF4-FFF2-40B4-BE49-F238E27FC236}">
                <a16:creationId xmlns:a16="http://schemas.microsoft.com/office/drawing/2014/main" id="{789F6724-ECA7-53CA-5F67-742809016D66}"/>
              </a:ext>
            </a:extLst>
          </p:cNvPr>
          <p:cNvSpPr txBox="1"/>
          <p:nvPr/>
        </p:nvSpPr>
        <p:spPr>
          <a:xfrm>
            <a:off x="250169" y="4296153"/>
            <a:ext cx="11686576" cy="2062103"/>
          </a:xfrm>
          <a:prstGeom prst="rect">
            <a:avLst/>
          </a:prstGeom>
          <a:noFill/>
        </p:spPr>
        <p:txBody>
          <a:bodyPr wrap="square">
            <a:spAutoFit/>
          </a:bodyPr>
          <a:lstStyle/>
          <a:p>
            <a:pPr defTabSz="914436">
              <a:defRPr/>
            </a:pPr>
            <a:r>
              <a:rPr lang="en-AE"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 is the order of our fathers the Apostles: Let none keep in his heart malice or revenge or envy or hatred towards his neighbour, or towards any other body.</a:t>
            </a:r>
            <a:endParaRPr lang="en-US" sz="3200" b="1" spc="122"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2">
            <a:extLst>
              <a:ext uri="{FF2B5EF4-FFF2-40B4-BE49-F238E27FC236}">
                <a16:creationId xmlns:a16="http://schemas.microsoft.com/office/drawing/2014/main" id="{DE922B06-ACC0-CF18-33E5-7E2CF922F60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59</a:t>
            </a:fld>
            <a:endParaRPr lang="en-US"/>
          </a:p>
        </p:txBody>
      </p:sp>
    </p:spTree>
    <p:extLst>
      <p:ext uri="{BB962C8B-B14F-4D97-AF65-F5344CB8AC3E}">
        <p14:creationId xmlns:p14="http://schemas.microsoft.com/office/powerpoint/2010/main" val="26981618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5551" y="-11204"/>
            <a:ext cx="11880899" cy="6908430"/>
          </a:xfrm>
          <a:prstGeom prst="rect">
            <a:avLst/>
          </a:prstGeom>
          <a:noFill/>
        </p:spPr>
        <p:txBody>
          <a:bodyPr wrap="square" rtlCol="0">
            <a:spAutoFit/>
          </a:bodyPr>
          <a:lstStyle/>
          <a:p>
            <a:pPr algn="ctr"/>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667"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ስግዱ ለእግዚአብሔር በፍር</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a:t>
            </a:r>
          </a:p>
          <a:p>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በፍር</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ሁናችሁ ለእግዚአብሔር ስገዱ። </a:t>
            </a:r>
            <a:endPar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Worship the Lord with fear.</a:t>
            </a:r>
          </a:p>
          <a:p>
            <a:pPr algn="ctr"/>
            <a:endParaRPr lang="am-ET" sz="152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152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ቅድሜከ እግዚኦ ንሰግድ ወንሴብሐከ። </a:t>
            </a:r>
          </a:p>
          <a:p>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en-US" sz="4572"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በፊህ</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እንሰግዳለን</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እናመሰግንሃለንም</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Before Thee, Lord, we worship, and </a:t>
            </a:r>
          </a:p>
          <a:p>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Thee do we glorify,</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CA825D61-7D59-7BF9-950A-3ACA1A8F337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60</a:t>
            </a:fld>
            <a:endParaRPr lang="en-US"/>
          </a:p>
        </p:txBody>
      </p:sp>
    </p:spTree>
    <p:extLst>
      <p:ext uri="{BB962C8B-B14F-4D97-AF65-F5344CB8AC3E}">
        <p14:creationId xmlns:p14="http://schemas.microsoft.com/office/powerpoint/2010/main" val="19113462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B654CB-1E1E-5C47-0D57-C6A9D6727348}"/>
              </a:ext>
            </a:extLst>
          </p:cNvPr>
          <p:cNvSpPr txBox="1"/>
          <p:nvPr/>
        </p:nvSpPr>
        <p:spPr>
          <a:xfrm>
            <a:off x="1828800" y="2908370"/>
            <a:ext cx="8525348" cy="971933"/>
          </a:xfrm>
          <a:prstGeom prst="rect">
            <a:avLst/>
          </a:prstGeom>
          <a:noFill/>
        </p:spPr>
        <p:txBody>
          <a:bodyPr wrap="square">
            <a:spAutoFit/>
          </a:bodyPr>
          <a:lstStyle/>
          <a:p>
            <a:pPr algn="ctr"/>
            <a:r>
              <a:rPr lang="en-AE" sz="571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Absolution of the Son.</a:t>
            </a:r>
            <a:endParaRPr lang="en-US" sz="5716" dirty="0">
              <a:solidFill>
                <a:srgbClr val="FFFF00"/>
              </a:solidFill>
            </a:endParaRPr>
          </a:p>
        </p:txBody>
      </p:sp>
      <p:sp>
        <p:nvSpPr>
          <p:cNvPr id="3" name="TextBox 2">
            <a:extLst>
              <a:ext uri="{FF2B5EF4-FFF2-40B4-BE49-F238E27FC236}">
                <a16:creationId xmlns:a16="http://schemas.microsoft.com/office/drawing/2014/main" id="{5F26501E-79F5-9601-D171-4F4430FF1441}"/>
              </a:ext>
            </a:extLst>
          </p:cNvPr>
          <p:cNvSpPr txBox="1"/>
          <p:nvPr/>
        </p:nvSpPr>
        <p:spPr>
          <a:xfrm>
            <a:off x="1668167" y="1541727"/>
            <a:ext cx="8610600" cy="971933"/>
          </a:xfrm>
          <a:prstGeom prst="rect">
            <a:avLst/>
          </a:prstGeom>
          <a:noFill/>
        </p:spPr>
        <p:txBody>
          <a:bodyPr wrap="square">
            <a:spAutoFit/>
          </a:bodyPr>
          <a:lstStyle/>
          <a:p>
            <a:pPr algn="ctr" defTabSz="914436">
              <a:defRPr/>
            </a:pPr>
            <a:r>
              <a:rPr lang="am-ET"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ፍትሐት ዘወልድ</a:t>
            </a:r>
          </a:p>
        </p:txBody>
      </p:sp>
      <p:sp>
        <p:nvSpPr>
          <p:cNvPr id="4" name="Slide Number Placeholder 2">
            <a:extLst>
              <a:ext uri="{FF2B5EF4-FFF2-40B4-BE49-F238E27FC236}">
                <a16:creationId xmlns:a16="http://schemas.microsoft.com/office/drawing/2014/main" id="{10E6594E-39FA-3CC7-4D23-B08DDC0A097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61</a:t>
            </a:fld>
            <a:endParaRPr lang="en-US"/>
          </a:p>
        </p:txBody>
      </p:sp>
    </p:spTree>
    <p:extLst>
      <p:ext uri="{BB962C8B-B14F-4D97-AF65-F5344CB8AC3E}">
        <p14:creationId xmlns:p14="http://schemas.microsoft.com/office/powerpoint/2010/main" val="32714253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764211-EE99-2818-0456-1928D06BDF58}"/>
              </a:ext>
            </a:extLst>
          </p:cNvPr>
          <p:cNvSpPr txBox="1"/>
          <p:nvPr/>
        </p:nvSpPr>
        <p:spPr>
          <a:xfrm>
            <a:off x="252712" y="2992520"/>
            <a:ext cx="11686575" cy="2862322"/>
          </a:xfrm>
          <a:prstGeom prst="rect">
            <a:avLst/>
          </a:prstGeom>
          <a:noFill/>
        </p:spPr>
        <p:txBody>
          <a:bodyPr wrap="square">
            <a:spAutoFit/>
          </a:bodyPr>
          <a:lstStyle/>
          <a:p>
            <a:pPr algn="just"/>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Master, Lord Jesus Christ, the only-begotten Son, the word of God the Father, Who has broken off from us all the bonds of our sins through Thy life-giving and saving sufferings.</a:t>
            </a:r>
            <a:endParaRPr lang="en-US" sz="3600" dirty="0">
              <a:solidFill>
                <a:srgbClr val="FFFF00"/>
              </a:solidFill>
            </a:endParaRPr>
          </a:p>
        </p:txBody>
      </p:sp>
      <p:sp>
        <p:nvSpPr>
          <p:cNvPr id="3" name="TextBox 2">
            <a:extLst>
              <a:ext uri="{FF2B5EF4-FFF2-40B4-BE49-F238E27FC236}">
                <a16:creationId xmlns:a16="http://schemas.microsoft.com/office/drawing/2014/main" id="{41745854-2BCF-81B9-DE9D-DC8745BB8CA4}"/>
              </a:ext>
            </a:extLst>
          </p:cNvPr>
          <p:cNvSpPr txBox="1"/>
          <p:nvPr/>
        </p:nvSpPr>
        <p:spPr>
          <a:xfrm>
            <a:off x="361594" y="130198"/>
            <a:ext cx="11468813" cy="2862322"/>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ጌታችን አምላካችን ኢየሱስ ክርስቶስ ወልድ ዋሕድ የእግዚአብሔር አብ ቃል ማሕየዊት መድኃኒትም በምትሆን በሕማም</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ከእኛ የኃጢአታችንን ሁሉ ማሠሪያ ያጠፋህ ንጹሓን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በሚሆኑ</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ደቀ</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መዛሙርትህና</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በንጹሓን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አገልጋዮችህ ፊት እፍ ያልህባቸው።</a:t>
            </a:r>
          </a:p>
        </p:txBody>
      </p:sp>
      <p:sp>
        <p:nvSpPr>
          <p:cNvPr id="4" name="Slide Number Placeholder 2">
            <a:extLst>
              <a:ext uri="{FF2B5EF4-FFF2-40B4-BE49-F238E27FC236}">
                <a16:creationId xmlns:a16="http://schemas.microsoft.com/office/drawing/2014/main" id="{C71C78D3-78ED-AD8D-05F8-9CC72D796B5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62</a:t>
            </a:fld>
            <a:endParaRPr lang="en-US"/>
          </a:p>
        </p:txBody>
      </p:sp>
    </p:spTree>
    <p:extLst>
      <p:ext uri="{BB962C8B-B14F-4D97-AF65-F5344CB8AC3E}">
        <p14:creationId xmlns:p14="http://schemas.microsoft.com/office/powerpoint/2010/main" val="31557774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190DDFC-62D9-68F8-7925-735EC76B6801}"/>
              </a:ext>
            </a:extLst>
          </p:cNvPr>
          <p:cNvSpPr txBox="1"/>
          <p:nvPr/>
        </p:nvSpPr>
        <p:spPr>
          <a:xfrm>
            <a:off x="219374" y="2746269"/>
            <a:ext cx="11759163" cy="3785652"/>
          </a:xfrm>
          <a:prstGeom prst="rect">
            <a:avLst/>
          </a:prstGeom>
          <a:noFill/>
        </p:spPr>
        <p:txBody>
          <a:bodyPr wrap="square">
            <a:spAutoFit/>
          </a:bodyPr>
          <a:lstStyle/>
          <a:p>
            <a:pPr algn="just"/>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 breathed upon the face of Thy holy disciples and pure ministers saying to them: “Receive the Holy Spirit what so ever of men’s sins you remit they are remitted unto them, and whatsoever sins you retain they are retained.”</a:t>
            </a:r>
            <a:endParaRPr lang="en-US" sz="4000" dirty="0">
              <a:solidFill>
                <a:srgbClr val="FFFF00"/>
              </a:solidFill>
            </a:endParaRPr>
          </a:p>
        </p:txBody>
      </p:sp>
      <p:sp>
        <p:nvSpPr>
          <p:cNvPr id="3" name="TextBox 2">
            <a:extLst>
              <a:ext uri="{FF2B5EF4-FFF2-40B4-BE49-F238E27FC236}">
                <a16:creationId xmlns:a16="http://schemas.microsoft.com/office/drawing/2014/main" id="{02A87CDE-ABDC-319F-9894-0EDF677A2FA9}"/>
              </a:ext>
            </a:extLst>
          </p:cNvPr>
          <p:cNvSpPr txBox="1"/>
          <p:nvPr/>
        </p:nvSpPr>
        <p:spPr>
          <a:xfrm>
            <a:off x="216419" y="89978"/>
            <a:ext cx="11759163" cy="2800767"/>
          </a:xfrm>
          <a:prstGeom prst="rect">
            <a:avLst/>
          </a:prstGeom>
          <a:noFill/>
        </p:spPr>
        <p:txBody>
          <a:bodyPr wrap="square">
            <a:spAutoFit/>
          </a:bodyPr>
          <a:lstStyle/>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 ቅዱስን ተቀበሉ</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“ይቅር ላላችኋቸው ኃጢአታቸው ይቀርላቸዋል፤ ይቅርም ላላላችኋቸው ኃጢአታቸው አይቀርላቸውም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ያልካቸው።</a:t>
            </a:r>
          </a:p>
        </p:txBody>
      </p:sp>
      <p:sp>
        <p:nvSpPr>
          <p:cNvPr id="4" name="Slide Number Placeholder 2">
            <a:extLst>
              <a:ext uri="{FF2B5EF4-FFF2-40B4-BE49-F238E27FC236}">
                <a16:creationId xmlns:a16="http://schemas.microsoft.com/office/drawing/2014/main" id="{26BF8A27-F435-6A6C-FFC4-3B14AAC69F1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63</a:t>
            </a:fld>
            <a:endParaRPr lang="en-US"/>
          </a:p>
        </p:txBody>
      </p:sp>
    </p:spTree>
    <p:extLst>
      <p:ext uri="{BB962C8B-B14F-4D97-AF65-F5344CB8AC3E}">
        <p14:creationId xmlns:p14="http://schemas.microsoft.com/office/powerpoint/2010/main" val="29078705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6CCEA0-D06E-3289-9F3A-7D62566814EF}"/>
              </a:ext>
            </a:extLst>
          </p:cNvPr>
          <p:cNvSpPr txBox="1"/>
          <p:nvPr/>
        </p:nvSpPr>
        <p:spPr>
          <a:xfrm>
            <a:off x="167270" y="3448053"/>
            <a:ext cx="11759164" cy="2862322"/>
          </a:xfrm>
          <a:prstGeom prst="rect">
            <a:avLst/>
          </a:prstGeom>
          <a:noFill/>
        </p:spPr>
        <p:txBody>
          <a:bodyPr wrap="square">
            <a:spAutoFit/>
          </a:bodyPr>
          <a:lstStyle/>
          <a:p>
            <a:pPr algn="just"/>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therefore, O Lord, has now granted the priesthood to Thy pure ministers who always do the priests</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office in Thy holy church that they may remit sin on earth, may bind and loosen all the bonds of iniquity.</a:t>
            </a:r>
            <a:endPar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6EEFB22C-FC62-5D5B-2577-6B95089DD59E}"/>
              </a:ext>
            </a:extLst>
          </p:cNvPr>
          <p:cNvSpPr txBox="1"/>
          <p:nvPr/>
        </p:nvSpPr>
        <p:spPr>
          <a:xfrm>
            <a:off x="167270" y="99572"/>
            <a:ext cx="11880899" cy="3477875"/>
          </a:xfrm>
          <a:prstGeom prst="rect">
            <a:avLst/>
          </a:prstGeom>
          <a:noFill/>
        </p:spPr>
        <p:txBody>
          <a:bodyPr wrap="square">
            <a:spAutoFit/>
          </a:bodyPr>
          <a:lstStyle/>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አሁንም በክብርት ቤተ ክርስቲያንህ ሁልጊዜ የክህነትን</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ሥራ</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ለሚሠሩ</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ለንጹ</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አገልጋዮችህ አቤቱ አንተ ክህነትን ሰጠህ፤ በምድር ላይ ኃጢአትን ይቅር ይሉ ዘንድ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ያሥሩ ዘንድ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የበደልንም ማሠሪያ ሁሉ ይፈቱ ዘንድ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9D62516A-A733-7D64-9EE6-70D57467BF3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64</a:t>
            </a:fld>
            <a:endParaRPr lang="en-US"/>
          </a:p>
        </p:txBody>
      </p:sp>
    </p:spTree>
    <p:extLst>
      <p:ext uri="{BB962C8B-B14F-4D97-AF65-F5344CB8AC3E}">
        <p14:creationId xmlns:p14="http://schemas.microsoft.com/office/powerpoint/2010/main" val="29120385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A300EB-360F-CE1B-622F-6B0EB7F3787A}"/>
              </a:ext>
            </a:extLst>
          </p:cNvPr>
          <p:cNvSpPr txBox="1"/>
          <p:nvPr/>
        </p:nvSpPr>
        <p:spPr>
          <a:xfrm>
            <a:off x="216418" y="3358523"/>
            <a:ext cx="11759164" cy="3416320"/>
          </a:xfrm>
          <a:prstGeom prst="rect">
            <a:avLst/>
          </a:prstGeom>
          <a:noFill/>
        </p:spPr>
        <p:txBody>
          <a:bodyPr wrap="square">
            <a:spAutoFit/>
          </a:bodyPr>
          <a:lstStyle/>
          <a:p>
            <a:pPr algn="just"/>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Once again we pray and entreat of Thy goodness, O lover of man, on behalf of these Thy servants and handmaids, my fathers and my brothers and my sisters, and also on my own behalf, On me thy feeble servant, </a:t>
            </a:r>
          </a:p>
        </p:txBody>
      </p:sp>
      <p:sp>
        <p:nvSpPr>
          <p:cNvPr id="3" name="TextBox 2">
            <a:extLst>
              <a:ext uri="{FF2B5EF4-FFF2-40B4-BE49-F238E27FC236}">
                <a16:creationId xmlns:a16="http://schemas.microsoft.com/office/drawing/2014/main" id="{980C8977-82F7-A491-C643-7EB1E6FA4069}"/>
              </a:ext>
            </a:extLst>
          </p:cNvPr>
          <p:cNvSpPr txBox="1"/>
          <p:nvPr/>
        </p:nvSpPr>
        <p:spPr>
          <a:xfrm>
            <a:off x="216418" y="15192"/>
            <a:ext cx="11759164" cy="3477875"/>
          </a:xfrm>
          <a:prstGeom prst="rect">
            <a:avLst/>
          </a:prstGeom>
          <a:noFill/>
        </p:spPr>
        <p:txBody>
          <a:bodyPr wrap="square">
            <a:spAutoFit/>
          </a:bodyPr>
          <a:lstStyle/>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አሁንም አቤቱ ሰው ወዳጅ ሆይ</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ዳግመኛ ከቸርነትህ እንለምናለን፤ እንሻለንም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ስለ</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ነዚህ ስለ ወንዶችም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ሴቶችም ባሮችህ</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አባቶቼና  ወንድሞቼ</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እኀቶቼም ደካማ ስለምሆን ስለ እኔም </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 ባርያህ</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2A9669D6-DCC0-D44A-F873-C9320FD0036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65</a:t>
            </a:fld>
            <a:endParaRPr lang="en-US"/>
          </a:p>
        </p:txBody>
      </p:sp>
    </p:spTree>
    <p:extLst>
      <p:ext uri="{BB962C8B-B14F-4D97-AF65-F5344CB8AC3E}">
        <p14:creationId xmlns:p14="http://schemas.microsoft.com/office/powerpoint/2010/main" val="3006057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D7F43C-E02E-53F2-B0E1-D6636FD9944A}"/>
              </a:ext>
            </a:extLst>
          </p:cNvPr>
          <p:cNvSpPr txBox="1"/>
          <p:nvPr/>
        </p:nvSpPr>
        <p:spPr>
          <a:xfrm>
            <a:off x="216418" y="3411198"/>
            <a:ext cx="11686576" cy="3477875"/>
          </a:xfrm>
          <a:prstGeom prst="rect">
            <a:avLst/>
          </a:prstGeom>
          <a:noFill/>
        </p:spPr>
        <p:txBody>
          <a:bodyPr wrap="square">
            <a:spAutoFit/>
          </a:bodyPr>
          <a:lstStyle/>
          <a:p>
            <a:pPr algn="just"/>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on behalf of them that bow their heads before Thy holy altar. Prepare for us the way of Thy mercy, break and sever all the bonds of our sins.</a:t>
            </a:r>
          </a:p>
        </p:txBody>
      </p:sp>
      <p:sp>
        <p:nvSpPr>
          <p:cNvPr id="3" name="TextBox 2">
            <a:extLst>
              <a:ext uri="{FF2B5EF4-FFF2-40B4-BE49-F238E27FC236}">
                <a16:creationId xmlns:a16="http://schemas.microsoft.com/office/drawing/2014/main" id="{849AF47B-5F7F-9268-7939-CF577B5875F9}"/>
              </a:ext>
            </a:extLst>
          </p:cNvPr>
          <p:cNvSpPr txBox="1"/>
          <p:nvPr/>
        </p:nvSpPr>
        <p:spPr>
          <a:xfrm>
            <a:off x="143831" y="297002"/>
            <a:ext cx="11831751" cy="3046988"/>
          </a:xfrm>
          <a:prstGeom prst="rect">
            <a:avLst/>
          </a:prstGeom>
          <a:noFill/>
        </p:spPr>
        <p:txBody>
          <a:bodyPr wrap="square">
            <a:spAutoFit/>
          </a:bodyPr>
          <a:lstStyle/>
          <a:p>
            <a:pPr defTabSz="914436">
              <a:defRPr/>
            </a:pP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በቅዱስ መሠዊያህም ፊት ራሳቸውን ዝቅ ስለ</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አደረጉ ሰዎች የምሕረትን ጎዳና ጥረግልን፤ የኃጢአታችንን ማሠሪያም ሁሉ ፈጽመህ አጥፋልን፤</a:t>
            </a:r>
          </a:p>
        </p:txBody>
      </p:sp>
      <p:sp>
        <p:nvSpPr>
          <p:cNvPr id="4" name="Slide Number Placeholder 2">
            <a:extLst>
              <a:ext uri="{FF2B5EF4-FFF2-40B4-BE49-F238E27FC236}">
                <a16:creationId xmlns:a16="http://schemas.microsoft.com/office/drawing/2014/main" id="{64DF8014-369A-09BE-5AEB-E6E3EEFDABD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66</a:t>
            </a:fld>
            <a:endParaRPr lang="en-US"/>
          </a:p>
        </p:txBody>
      </p:sp>
    </p:spTree>
    <p:extLst>
      <p:ext uri="{BB962C8B-B14F-4D97-AF65-F5344CB8AC3E}">
        <p14:creationId xmlns:p14="http://schemas.microsoft.com/office/powerpoint/2010/main" val="5535963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6C80DD-EEB6-82A6-1EBA-BA3FE4AA187F}"/>
              </a:ext>
            </a:extLst>
          </p:cNvPr>
          <p:cNvSpPr txBox="1"/>
          <p:nvPr/>
        </p:nvSpPr>
        <p:spPr>
          <a:xfrm>
            <a:off x="289006" y="3811013"/>
            <a:ext cx="11686576" cy="2554545"/>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Whether we have trespassed against Thee, </a:t>
            </a:r>
          </a:p>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wittingly or unwittingly, whether in deceit or in vileness of heart, whether in deed or in word or through limited understanding, for Thou knows the feebleness of man.</a:t>
            </a:r>
          </a:p>
        </p:txBody>
      </p:sp>
      <p:sp>
        <p:nvSpPr>
          <p:cNvPr id="3" name="TextBox 2">
            <a:extLst>
              <a:ext uri="{FF2B5EF4-FFF2-40B4-BE49-F238E27FC236}">
                <a16:creationId xmlns:a16="http://schemas.microsoft.com/office/drawing/2014/main" id="{8F6B7058-32DC-2BE9-A501-BBB19B87E755}"/>
              </a:ext>
            </a:extLst>
          </p:cNvPr>
          <p:cNvSpPr txBox="1"/>
          <p:nvPr/>
        </p:nvSpPr>
        <p:spPr>
          <a:xfrm>
            <a:off x="216418" y="89978"/>
            <a:ext cx="11759164" cy="3873689"/>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አንተን ብንበድል በማወቅም ሆነ ባለማወቅ</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በተንኮልም ቢሆን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በልቡና ክፋትም ቢሆን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በመሥራትም ቢሆን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በመናገርም ቢሆን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በዕውቀት ማነስም ቢሆን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የሰውን ድካሙን አንተ ታውቃለህና</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ቸር ሰው ወዳጅ ሆይ የፍጥረቱ ሁሉ ጌታ አቤቱ የኃጢአታችንን ሥርየት ስጠን፤</a:t>
            </a:r>
          </a:p>
        </p:txBody>
      </p:sp>
      <p:sp>
        <p:nvSpPr>
          <p:cNvPr id="4" name="Slide Number Placeholder 2">
            <a:extLst>
              <a:ext uri="{FF2B5EF4-FFF2-40B4-BE49-F238E27FC236}">
                <a16:creationId xmlns:a16="http://schemas.microsoft.com/office/drawing/2014/main" id="{177854AF-B254-2272-5ACC-DD8F7CA9D96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67</a:t>
            </a:fld>
            <a:endParaRPr lang="en-US"/>
          </a:p>
        </p:txBody>
      </p:sp>
    </p:spTree>
    <p:extLst>
      <p:ext uri="{BB962C8B-B14F-4D97-AF65-F5344CB8AC3E}">
        <p14:creationId xmlns:p14="http://schemas.microsoft.com/office/powerpoint/2010/main" val="8785891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AA1E75-C6AE-0367-5407-C06CC9F7D56C}"/>
              </a:ext>
            </a:extLst>
          </p:cNvPr>
          <p:cNvSpPr txBox="1"/>
          <p:nvPr/>
        </p:nvSpPr>
        <p:spPr>
          <a:xfrm>
            <a:off x="120884" y="2451719"/>
            <a:ext cx="11686576" cy="3504357"/>
          </a:xfrm>
          <a:prstGeom prst="rect">
            <a:avLst/>
          </a:prstGeom>
          <a:noFill/>
        </p:spPr>
        <p:txBody>
          <a:bodyPr wrap="square">
            <a:spAutoFit/>
          </a:bodyPr>
          <a:lstStyle/>
          <a:p>
            <a:pPr algn="just"/>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good lover of man and Lord of all creation, grant us, O Lord, forgiveness of our sins, bless us and purify us, set us free and absolve all </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hy people</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3" name="TextBox 2">
            <a:extLst>
              <a:ext uri="{FF2B5EF4-FFF2-40B4-BE49-F238E27FC236}">
                <a16:creationId xmlns:a16="http://schemas.microsoft.com/office/drawing/2014/main" id="{03462467-0F5E-A139-E1F3-9E5F00EF1CC1}"/>
              </a:ext>
            </a:extLst>
          </p:cNvPr>
          <p:cNvSpPr txBox="1"/>
          <p:nvPr/>
        </p:nvSpPr>
        <p:spPr>
          <a:xfrm>
            <a:off x="216418" y="143395"/>
            <a:ext cx="11759164" cy="2308324"/>
          </a:xfrm>
          <a:prstGeom prst="rect">
            <a:avLst/>
          </a:prstGeom>
          <a:noFill/>
        </p:spPr>
        <p:txBody>
          <a:bodyPr wrap="square">
            <a:spAutoFit/>
          </a:bodyPr>
          <a:lstStyle/>
          <a:p>
            <a:pPr defTabSz="914436">
              <a:defRPr/>
            </a:pP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ባርከን፤ አክብረንም፤ ነጻም አድርገን፤ አንጻን</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የተፈታን ነጻም የወጣን አድርገን</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ሕዝቡንም ሁሉ ፍታቸው</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5674858F-D95A-1C12-FE22-AEF3C0ADCA3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68</a:t>
            </a:fld>
            <a:endParaRPr lang="en-US"/>
          </a:p>
        </p:txBody>
      </p:sp>
    </p:spTree>
    <p:extLst>
      <p:ext uri="{BB962C8B-B14F-4D97-AF65-F5344CB8AC3E}">
        <p14:creationId xmlns:p14="http://schemas.microsoft.com/office/powerpoint/2010/main" val="12241571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FBE693-535B-B374-F0DA-F9E4EABCAECD}"/>
              </a:ext>
            </a:extLst>
          </p:cNvPr>
          <p:cNvSpPr txBox="1"/>
          <p:nvPr/>
        </p:nvSpPr>
        <p:spPr>
          <a:xfrm>
            <a:off x="325297" y="3156755"/>
            <a:ext cx="11613989" cy="2862322"/>
          </a:xfrm>
          <a:prstGeom prst="rect">
            <a:avLst/>
          </a:prstGeom>
          <a:noFill/>
        </p:spPr>
        <p:txBody>
          <a:bodyPr wrap="square">
            <a:spAutoFit/>
          </a:bodyPr>
          <a:lstStyle/>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6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fill us with the fear of Thy name, and confirm us in doing thy will. O Good One, for Thou art our Lord, God, and Saviour Jesus Christ, to Thee we send glory and honour,</a:t>
            </a:r>
          </a:p>
        </p:txBody>
      </p:sp>
      <p:sp>
        <p:nvSpPr>
          <p:cNvPr id="3" name="TextBox 2">
            <a:extLst>
              <a:ext uri="{FF2B5EF4-FFF2-40B4-BE49-F238E27FC236}">
                <a16:creationId xmlns:a16="http://schemas.microsoft.com/office/drawing/2014/main" id="{A18695A8-BCAD-C520-DE6D-AFF825C9F48A}"/>
              </a:ext>
            </a:extLst>
          </p:cNvPr>
          <p:cNvSpPr txBox="1"/>
          <p:nvPr/>
        </p:nvSpPr>
        <p:spPr>
          <a:xfrm>
            <a:off x="360249" y="392537"/>
            <a:ext cx="11831751" cy="2554545"/>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ስምህን መፍራትንም የተመላን አድርገን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ቅዱስ ፈቃድህንም በመፍራት አጽናን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ቸር ሆይ</a:t>
            </a:r>
            <a:r>
              <a:rPr lang="am-ET" sz="4000" b="1" dirty="0">
                <a:solidFill>
                  <a:prstClr val="white"/>
                </a:solidFill>
                <a:latin typeface="Ebrima"/>
                <a:ea typeface="Ebrima"/>
                <a:cs typeface="Ebrima"/>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ጌታችንና አምላካችን መድኃኒታችን አንተ ኢየሱስ ክርስቶስ ነህና</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ምስጋናንና ክብርን ለአንተ እናቀርባለን።</a:t>
            </a:r>
          </a:p>
        </p:txBody>
      </p:sp>
      <p:sp>
        <p:nvSpPr>
          <p:cNvPr id="4" name="Slide Number Placeholder 2">
            <a:extLst>
              <a:ext uri="{FF2B5EF4-FFF2-40B4-BE49-F238E27FC236}">
                <a16:creationId xmlns:a16="http://schemas.microsoft.com/office/drawing/2014/main" id="{0B656CD3-47C8-6570-440C-C5E0AFDCBB9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69</a:t>
            </a:fld>
            <a:endParaRPr lang="en-US"/>
          </a:p>
        </p:txBody>
      </p:sp>
    </p:spTree>
    <p:extLst>
      <p:ext uri="{BB962C8B-B14F-4D97-AF65-F5344CB8AC3E}">
        <p14:creationId xmlns:p14="http://schemas.microsoft.com/office/powerpoint/2010/main" val="24028760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5F86740-22F5-A433-685D-E88EFCF32833}"/>
              </a:ext>
            </a:extLst>
          </p:cNvPr>
          <p:cNvSpPr txBox="1"/>
          <p:nvPr/>
        </p:nvSpPr>
        <p:spPr>
          <a:xfrm>
            <a:off x="289006" y="3229861"/>
            <a:ext cx="11613989" cy="2554545"/>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the good heavenly Father, and the life giving Holy Spirit, Who is coequal with Thee, both now and ever and unto the ages of ages. Amen.</a:t>
            </a:r>
          </a:p>
        </p:txBody>
      </p:sp>
      <p:sp>
        <p:nvSpPr>
          <p:cNvPr id="5" name="TextBox 4">
            <a:extLst>
              <a:ext uri="{FF2B5EF4-FFF2-40B4-BE49-F238E27FC236}">
                <a16:creationId xmlns:a16="http://schemas.microsoft.com/office/drawing/2014/main" id="{ECD79C6D-7B2A-614A-3A9E-A77E1B39B26B}"/>
              </a:ext>
            </a:extLst>
          </p:cNvPr>
          <p:cNvSpPr txBox="1"/>
          <p:nvPr/>
        </p:nvSpPr>
        <p:spPr>
          <a:xfrm>
            <a:off x="361593" y="583605"/>
            <a:ext cx="11541402" cy="2123658"/>
          </a:xfrm>
          <a:prstGeom prst="rect">
            <a:avLst/>
          </a:prstGeom>
          <a:noFill/>
        </p:spPr>
        <p:txBody>
          <a:bodyPr wrap="square">
            <a:spAutoFit/>
          </a:bodyPr>
          <a:lstStyle/>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ሰማያዊ ከሚሆን ከቸር አባትህ ጋራ</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ማሕየዊ ከሚሆን ከመንፈስ ቅዱስም ጋራ</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ትክክል የሚሆን ዛሬም ዘወትርም ለዘለዓለሙ አሜን።</a:t>
            </a:r>
          </a:p>
        </p:txBody>
      </p:sp>
      <p:sp>
        <p:nvSpPr>
          <p:cNvPr id="6" name="Slide Number Placeholder 2">
            <a:extLst>
              <a:ext uri="{FF2B5EF4-FFF2-40B4-BE49-F238E27FC236}">
                <a16:creationId xmlns:a16="http://schemas.microsoft.com/office/drawing/2014/main" id="{C62D0F46-257F-732A-6892-40228604717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70</a:t>
            </a:fld>
            <a:endParaRPr lang="en-US"/>
          </a:p>
        </p:txBody>
      </p:sp>
    </p:spTree>
    <p:extLst>
      <p:ext uri="{BB962C8B-B14F-4D97-AF65-F5344CB8AC3E}">
        <p14:creationId xmlns:p14="http://schemas.microsoft.com/office/powerpoint/2010/main" val="19922135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D04DF-3B17-6F2C-5EA0-22E1C6998EC3}"/>
              </a:ext>
            </a:extLst>
          </p:cNvPr>
          <p:cNvSpPr txBox="1"/>
          <p:nvPr/>
        </p:nvSpPr>
        <p:spPr>
          <a:xfrm>
            <a:off x="239858" y="3138651"/>
            <a:ext cx="11663137" cy="3046988"/>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hy servants who serve on this day, the priests, deacons and other clergy, and all Thy people, and I mysel</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be absolved and set free, cleansed out of the mouth of the Holy Trinity: the Father, Son, and Holy spirit, and out of the mouth of the one Holy Apostolic church.</a:t>
            </a:r>
          </a:p>
        </p:txBody>
      </p:sp>
      <p:sp>
        <p:nvSpPr>
          <p:cNvPr id="3" name="TextBox 2">
            <a:extLst>
              <a:ext uri="{FF2B5EF4-FFF2-40B4-BE49-F238E27FC236}">
                <a16:creationId xmlns:a16="http://schemas.microsoft.com/office/drawing/2014/main" id="{9687B1DE-AFE3-E979-C5B5-8CF4D6C0BDCA}"/>
              </a:ext>
            </a:extLst>
          </p:cNvPr>
          <p:cNvSpPr txBox="1"/>
          <p:nvPr/>
        </p:nvSpPr>
        <p:spPr>
          <a:xfrm>
            <a:off x="239857" y="152401"/>
            <a:ext cx="11808312" cy="2862322"/>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በዚች ቀን ያገለገሉህ ባሮችህ ቄሱና ዲያቆኑ ካህናቱም ሕዝቡም ሁሉ እኔም ድኃው ባርያህ የተፈቱና ነጻ የወጡ የነጹ ይሁኑ</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በምትሆን በአብ በወልድ በመንፈስ ቅዱስ አፍ ሐዋርያት በሰበሰቧት በቅድስት ቤተ ክርስቲያን አፍ፤</a:t>
            </a:r>
          </a:p>
        </p:txBody>
      </p:sp>
      <p:sp>
        <p:nvSpPr>
          <p:cNvPr id="4" name="Slide Number Placeholder 2">
            <a:extLst>
              <a:ext uri="{FF2B5EF4-FFF2-40B4-BE49-F238E27FC236}">
                <a16:creationId xmlns:a16="http://schemas.microsoft.com/office/drawing/2014/main" id="{8B1F2A02-3C9C-181E-C32F-8F1F746A8F8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71</a:t>
            </a:fld>
            <a:endParaRPr lang="en-US"/>
          </a:p>
        </p:txBody>
      </p:sp>
    </p:spTree>
    <p:extLst>
      <p:ext uri="{BB962C8B-B14F-4D97-AF65-F5344CB8AC3E}">
        <p14:creationId xmlns:p14="http://schemas.microsoft.com/office/powerpoint/2010/main" val="41920706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4C1F2-40AC-88BE-DFB1-6F9CEAA4412E}"/>
              </a:ext>
            </a:extLst>
          </p:cNvPr>
          <p:cNvSpPr txBox="1"/>
          <p:nvPr/>
        </p:nvSpPr>
        <p:spPr>
          <a:xfrm>
            <a:off x="143831" y="3289281"/>
            <a:ext cx="12267276" cy="3416320"/>
          </a:xfrm>
          <a:prstGeom prst="rect">
            <a:avLst/>
          </a:prstGeom>
          <a:noFill/>
        </p:spPr>
        <p:txBody>
          <a:bodyPr wrap="square">
            <a:spAutoFit/>
          </a:bodyPr>
          <a:lstStyle/>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 out of the mouth of the fifteen prophets, and out of the mouths of the twelve apostles and out of the mouths of the seventy two disciples and minsters,and out of the mouth of the speaker of divinity, the evangelist Mark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apostle and martyr: </a:t>
            </a:r>
          </a:p>
        </p:txBody>
      </p:sp>
      <p:sp>
        <p:nvSpPr>
          <p:cNvPr id="5" name="TextBox 4">
            <a:extLst>
              <a:ext uri="{FF2B5EF4-FFF2-40B4-BE49-F238E27FC236}">
                <a16:creationId xmlns:a16="http://schemas.microsoft.com/office/drawing/2014/main" id="{04082C5B-DC25-8F86-66B8-C43FD0AA96A2}"/>
              </a:ext>
            </a:extLst>
          </p:cNvPr>
          <p:cNvSpPr txBox="1"/>
          <p:nvPr/>
        </p:nvSpPr>
        <p:spPr>
          <a:xfrm>
            <a:off x="170982" y="1"/>
            <a:ext cx="11759163" cy="3477875"/>
          </a:xfrm>
          <a:prstGeom prst="rect">
            <a:avLst/>
          </a:prstGeom>
          <a:noFill/>
        </p:spPr>
        <p:txBody>
          <a:bodyPr wrap="square">
            <a:spAutoFit/>
          </a:bodyPr>
          <a:lstStyle/>
          <a:p>
            <a:pPr>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በየ</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ሥራ አምስቱ ነቢያት አፍ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ሥራ ሁለቱ ሐዋርያት አፍ(ሥልጣን)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አገልጋዮችህ በሚሆኑ በሰባ ሁለ</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ቱ</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አርድዕት አፍ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መለኮትን በተናገረ ወንጌላዊ ሐዋርያና ሰማዕትም በሆነ በማርቆስ አፍ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FF7336DC-40B3-219A-4081-F427712F738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72</a:t>
            </a:fld>
            <a:endParaRPr lang="en-US"/>
          </a:p>
        </p:txBody>
      </p:sp>
    </p:spTree>
    <p:extLst>
      <p:ext uri="{BB962C8B-B14F-4D97-AF65-F5344CB8AC3E}">
        <p14:creationId xmlns:p14="http://schemas.microsoft.com/office/powerpoint/2010/main" val="29321336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EA549B-E1C5-BE92-544F-D78D9394F0E5}"/>
              </a:ext>
            </a:extLst>
          </p:cNvPr>
          <p:cNvSpPr txBox="1"/>
          <p:nvPr/>
        </p:nvSpPr>
        <p:spPr>
          <a:xfrm>
            <a:off x="216418" y="3272747"/>
            <a:ext cx="11686575" cy="3416320"/>
          </a:xfrm>
          <a:prstGeom prst="rect">
            <a:avLst/>
          </a:prstGeom>
          <a:noFill/>
        </p:spPr>
        <p:txBody>
          <a:bodyPr wrap="square">
            <a:spAutoFit/>
          </a:bodyPr>
          <a:lstStyle/>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 out of the mouths of the patriarchs St. Severus, St. Dioscorus, St. Athanasius, St. John Chrysostom, St. Cyril, and Saints Gregory and Basil; and out of the mouths of the 318 orthodox that assembled in Nicaea to condemn Arius.</a:t>
            </a:r>
          </a:p>
        </p:txBody>
      </p:sp>
      <p:sp>
        <p:nvSpPr>
          <p:cNvPr id="3" name="TextBox 2">
            <a:extLst>
              <a:ext uri="{FF2B5EF4-FFF2-40B4-BE49-F238E27FC236}">
                <a16:creationId xmlns:a16="http://schemas.microsoft.com/office/drawing/2014/main" id="{90D27C8A-5F0C-DADE-DEE3-17CB6C86A101}"/>
              </a:ext>
            </a:extLst>
          </p:cNvPr>
          <p:cNvSpPr txBox="1"/>
          <p:nvPr/>
        </p:nvSpPr>
        <p:spPr>
          <a:xfrm>
            <a:off x="216418" y="-13447"/>
            <a:ext cx="11759164" cy="3416320"/>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ንጹሕ ክቡር አባት በሚሆን በጳጳሳቱ አለቃ በሳዊሮስና በቅዱስ ዲዮስቆሮስ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በቅዱስ አትናቴዎስም</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በቅዱስ ዮሐንስ አፈ</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ወርቅና በቅዱስ ቄርሎስ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በቅዱስ ጎርጎርዮስና በቅዱስ ባስልዮስ ቃል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አርዮስን ለማውገዝ በኒቅያ በተሰበሰቡ ሃይማኖታቸው በቀና በሦስት መቶ ዐሥራ ስምንት ሊቃውንትም ቃል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B354257B-B109-AAE0-D4DA-548B19D8E03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73</a:t>
            </a:fld>
            <a:endParaRPr lang="en-US"/>
          </a:p>
        </p:txBody>
      </p:sp>
    </p:spTree>
    <p:extLst>
      <p:ext uri="{BB962C8B-B14F-4D97-AF65-F5344CB8AC3E}">
        <p14:creationId xmlns:p14="http://schemas.microsoft.com/office/powerpoint/2010/main" val="32407267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D21495-5F15-4753-A545-6F9CEE98535F}"/>
              </a:ext>
            </a:extLst>
          </p:cNvPr>
          <p:cNvSpPr txBox="1"/>
          <p:nvPr/>
        </p:nvSpPr>
        <p:spPr>
          <a:xfrm>
            <a:off x="216418" y="3099423"/>
            <a:ext cx="12122101" cy="3539430"/>
          </a:xfrm>
          <a:prstGeom prst="rect">
            <a:avLst/>
          </a:prstGeom>
          <a:noFill/>
        </p:spPr>
        <p:txBody>
          <a:bodyPr wrap="square">
            <a:spAutoFit/>
          </a:bodyPr>
          <a:lstStyle/>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out the mouths of the 150 that assembled in Constantinople to condemn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Macedonius</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out of the mouths of the 200 that assembled in Ephesus to condemn Nestor, and out of the mouth of the honoured Patriarch Abba… and the blessed Archbishop Abba… and out of the mouth of me</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also</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sinful, miserable, and poor: </a:t>
            </a:r>
          </a:p>
        </p:txBody>
      </p:sp>
      <p:sp>
        <p:nvSpPr>
          <p:cNvPr id="3" name="TextBox 2">
            <a:extLst>
              <a:ext uri="{FF2B5EF4-FFF2-40B4-BE49-F238E27FC236}">
                <a16:creationId xmlns:a16="http://schemas.microsoft.com/office/drawing/2014/main" id="{421BF848-88A5-DDAB-3FE8-F520EA1EFE78}"/>
              </a:ext>
            </a:extLst>
          </p:cNvPr>
          <p:cNvSpPr txBox="1"/>
          <p:nvPr/>
        </p:nvSpPr>
        <p:spPr>
          <a:xfrm>
            <a:off x="216418" y="-41712"/>
            <a:ext cx="11686576" cy="3416320"/>
          </a:xfrm>
          <a:prstGeom prst="rect">
            <a:avLst/>
          </a:prstGeom>
          <a:noFill/>
        </p:spPr>
        <p:txBody>
          <a:bodyPr wrap="square">
            <a:spAutoFit/>
          </a:bodyPr>
          <a:lstStyle/>
          <a:p>
            <a:pPr lvl="0">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መቅዶንዮስን ለማውገዝ በቁስጥንጥንያ በተሰበሰቡ በመቶ አምሳው ሊቃውንትም ቃል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ንስጥሮስን ለማውገዝ በኤፌሶን በተሰበሰቡ በሁለት መቶ ሊቃውንትም ቃል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በክቡር የጳጳሳት አለቃ በአባ... ንዑድ ክቡር በሚሆን በጳጳሳችን በአባ... ቃል ድኃ ምስኪን በምሆን በእኔም በኃጥኡ ቃል</a:t>
            </a:r>
          </a:p>
        </p:txBody>
      </p:sp>
      <p:sp>
        <p:nvSpPr>
          <p:cNvPr id="4" name="Slide Number Placeholder 2">
            <a:extLst>
              <a:ext uri="{FF2B5EF4-FFF2-40B4-BE49-F238E27FC236}">
                <a16:creationId xmlns:a16="http://schemas.microsoft.com/office/drawing/2014/main" id="{AD56126C-41B1-48FB-C02D-9E2E5147CCE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74</a:t>
            </a:fld>
            <a:endParaRPr lang="en-US"/>
          </a:p>
        </p:txBody>
      </p:sp>
    </p:spTree>
    <p:extLst>
      <p:ext uri="{BB962C8B-B14F-4D97-AF65-F5344CB8AC3E}">
        <p14:creationId xmlns:p14="http://schemas.microsoft.com/office/powerpoint/2010/main" val="351476542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AD4C14-4033-9053-35CB-F186A828D528}"/>
              </a:ext>
            </a:extLst>
          </p:cNvPr>
          <p:cNvSpPr txBox="1"/>
          <p:nvPr/>
        </p:nvSpPr>
        <p:spPr>
          <a:xfrm>
            <a:off x="298560" y="3685793"/>
            <a:ext cx="11686576" cy="3046988"/>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they be absolved and set free, and out of the mouth of our Lady holy Mary, of twofold virginity, Mother of God, the new loom. For Thy holy name is blessed and full of glory, O holy Trinity, Father, Son, and Holy Spirit, both now and ever and unto endless ages. Amen.</a:t>
            </a:r>
          </a:p>
        </p:txBody>
      </p:sp>
      <p:sp>
        <p:nvSpPr>
          <p:cNvPr id="3" name="TextBox 2">
            <a:extLst>
              <a:ext uri="{FF2B5EF4-FFF2-40B4-BE49-F238E27FC236}">
                <a16:creationId xmlns:a16="http://schemas.microsoft.com/office/drawing/2014/main" id="{54C11EDF-A84B-53B1-F27D-EB379B038E3B}"/>
              </a:ext>
            </a:extLst>
          </p:cNvPr>
          <p:cNvSpPr txBox="1"/>
          <p:nvPr/>
        </p:nvSpPr>
        <p:spPr>
          <a:xfrm>
            <a:off x="216418" y="165080"/>
            <a:ext cx="11759164" cy="3416320"/>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የተፈቱ ነጻም የወጡ ይሁኑ</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አምላክን በወለደች በሁለት ወገን ድንግል በሆነች በአዲሲቱ መሣሪያ በክብርት እመቤታችን በማርያም ቃል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የቅዱስ ስምህ ምስጋና ቡሩክ ፍጹም ነውና፤ ልዩ ሦስት የምትሆን አብ ወልድ መንፈስ ቅዱስ ሆይ</a:t>
            </a:r>
            <a:r>
              <a:rPr lang="am-ET" sz="3600" b="1" dirty="0">
                <a:solidFill>
                  <a:prstClr val="white"/>
                </a:solidFill>
                <a:latin typeface="Ebrima"/>
                <a:ea typeface="Ebrima"/>
                <a:cs typeface="Ebrima"/>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ለዘለዓለሙ አሜን።</a:t>
            </a:r>
          </a:p>
        </p:txBody>
      </p:sp>
      <p:sp>
        <p:nvSpPr>
          <p:cNvPr id="4" name="Slide Number Placeholder 2">
            <a:extLst>
              <a:ext uri="{FF2B5EF4-FFF2-40B4-BE49-F238E27FC236}">
                <a16:creationId xmlns:a16="http://schemas.microsoft.com/office/drawing/2014/main" id="{8B4C77DF-8455-7455-5922-3790CCCC036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75</a:t>
            </a:fld>
            <a:endParaRPr lang="en-US"/>
          </a:p>
        </p:txBody>
      </p:sp>
    </p:spTree>
    <p:extLst>
      <p:ext uri="{BB962C8B-B14F-4D97-AF65-F5344CB8AC3E}">
        <p14:creationId xmlns:p14="http://schemas.microsoft.com/office/powerpoint/2010/main" val="33927434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4CE3F5-1A24-06B4-46FC-65376516CBB5}"/>
              </a:ext>
            </a:extLst>
          </p:cNvPr>
          <p:cNvSpPr txBox="1"/>
          <p:nvPr/>
        </p:nvSpPr>
        <p:spPr>
          <a:xfrm>
            <a:off x="143831" y="1905000"/>
            <a:ext cx="11880899" cy="3926588"/>
          </a:xfrm>
          <a:prstGeom prst="rect">
            <a:avLst/>
          </a:prstGeom>
          <a:noFill/>
        </p:spPr>
        <p:txBody>
          <a:bodyPr wrap="square">
            <a:spAutoFit/>
          </a:bodyPr>
          <a:lstStyle/>
          <a:p>
            <a:pPr algn="ctr"/>
            <a:r>
              <a:rPr lang="am-ET"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ዲያቆኑ ሲጸልይ ሕዝቡ በመከተል በየምዕራፉ፤</a:t>
            </a:r>
          </a:p>
          <a:p>
            <a:pPr algn="ctr"/>
            <a:r>
              <a:rPr lang="am-ET" sz="4800" b="1" i="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ኪራላይሶን፤ </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p>
          <a:p>
            <a:pPr algn="ct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እንበል</a:t>
            </a:r>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4" name="Slide Number Placeholder 2">
            <a:extLst>
              <a:ext uri="{FF2B5EF4-FFF2-40B4-BE49-F238E27FC236}">
                <a16:creationId xmlns:a16="http://schemas.microsoft.com/office/drawing/2014/main" id="{DA6286B1-75DE-99F7-C43D-A33D7251F01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76</a:t>
            </a:fld>
            <a:endParaRPr lang="en-US"/>
          </a:p>
        </p:txBody>
      </p:sp>
    </p:spTree>
    <p:extLst>
      <p:ext uri="{BB962C8B-B14F-4D97-AF65-F5344CB8AC3E}">
        <p14:creationId xmlns:p14="http://schemas.microsoft.com/office/powerpoint/2010/main" val="41800303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9" y="158794"/>
            <a:ext cx="11759163" cy="5678478"/>
          </a:xfrm>
          <a:prstGeom prst="rect">
            <a:avLst/>
          </a:prstGeom>
          <a:noFill/>
        </p:spPr>
        <p:txBody>
          <a:bodyPr wrap="square" rtlCol="0">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አንድ ስለምታደርግ ሥጋውና ደሙ እግዚአብሔር በይቅርታው አንድ ያደርገን ዘንድ ሰላምን እንማልዳለን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Peace holy things we beseech, that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od may grant us peace through His Mercy.</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3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የሱን ሃይማኖት በንጹሕ እንድንጠብቅ ይሰጠን</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ዘንድ ስለ ሃይማኖታችን እንማልዳለን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our Faith we beseech, that God may grant us to keep the faith in purity.</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012A9613-6F3B-C654-F97A-017998A8E35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77</a:t>
            </a:fld>
            <a:endParaRPr lang="en-US"/>
          </a:p>
        </p:txBody>
      </p:sp>
    </p:spTree>
    <p:extLst>
      <p:ext uri="{BB962C8B-B14F-4D97-AF65-F5344CB8AC3E}">
        <p14:creationId xmlns:p14="http://schemas.microsoft.com/office/powerpoint/2010/main" val="15552502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831" y="219556"/>
            <a:ext cx="12267276" cy="6555641"/>
          </a:xfrm>
          <a:prstGeom prst="rect">
            <a:avLst/>
          </a:prstGeom>
          <a:noFill/>
        </p:spPr>
        <p:txBody>
          <a:bodyPr wrap="square" rtlCol="0">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እስከ ፍጻሜያችን ድረስ እግዚአብሔር</a:t>
            </a: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በመንፈስ ቅዱስ አንድነት ይጠብቀን ዘንድ </a:t>
            </a:r>
            <a:r>
              <a:rPr lang="am-ET"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 </a:t>
            </a:r>
            <a:endParaRPr lang="en-US"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Four our congregation we beseech, that God may keep us unto the end in the communion of the Holy Spirit.</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በመከራችን ሁሉ እግዚአብሔር የትዕግሥትን</a:t>
            </a: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ፍጻሜ ይሰጠን ዘንድ ስለ ነፍሳችን ትዕግሥት እንማልዳለን።</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patience of soul we beseech, that God may vouchsafe us perfect patience in all our tribulation.</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1D729C72-40D2-B6DC-5912-74A89618C06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78</a:t>
            </a:fld>
            <a:endParaRPr lang="en-US"/>
          </a:p>
        </p:txBody>
      </p:sp>
    </p:spTree>
    <p:extLst>
      <p:ext uri="{BB962C8B-B14F-4D97-AF65-F5344CB8AC3E}">
        <p14:creationId xmlns:p14="http://schemas.microsoft.com/office/powerpoint/2010/main" val="63094328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DD830C-57C4-D142-DB72-88F9873AE3AC}"/>
              </a:ext>
            </a:extLst>
          </p:cNvPr>
          <p:cNvSpPr txBox="1"/>
          <p:nvPr/>
        </p:nvSpPr>
        <p:spPr>
          <a:xfrm>
            <a:off x="69298" y="0"/>
            <a:ext cx="11831751" cy="7262116"/>
          </a:xfrm>
          <a:prstGeom prst="rect">
            <a:avLst/>
          </a:prstGeom>
          <a:noFill/>
        </p:spPr>
        <p:txBody>
          <a:bodyPr wrap="square">
            <a:spAutoFit/>
          </a:bodyPr>
          <a:lstStyle/>
          <a:p>
            <a:pPr defTabSz="914436">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ቅዱሳን ስለሚሆኑ 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ቢ</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ያት ከሳቸው</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ይቆጥረን ዘንድ እንማልዳለን።</a:t>
            </a:r>
            <a:r>
              <a:rPr lang="am-ET" sz="4191"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Holy prophets we beseech, that God may number us with them.</a:t>
            </a:r>
          </a:p>
          <a:p>
            <a:pPr defTabSz="914436">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እነሱ ደስ እንዳሰኙት ደስ ልናሰኘው</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(ማገልገሉን)</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ይሰጠን ዘንድ ዕድል ፈንታቸውን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ያድለን ዘንድ አገልጋዮች ስለሚሆኑ ሐዋርያት እንማልዳለን።</a:t>
            </a:r>
            <a:endPar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ministering Apostles we beseech, that God may grant us to be well pleasing even as they were well pleasing, apportion unto us a lot with them.</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9DDC0C44-A5D4-302E-71DE-3A5651DB355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79</a:t>
            </a:fld>
            <a:endParaRPr lang="en-US"/>
          </a:p>
        </p:txBody>
      </p:sp>
    </p:spTree>
    <p:extLst>
      <p:ext uri="{BB962C8B-B14F-4D97-AF65-F5344CB8AC3E}">
        <p14:creationId xmlns:p14="http://schemas.microsoft.com/office/powerpoint/2010/main" val="6215579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6418" y="152401"/>
            <a:ext cx="11759164" cy="4942250"/>
          </a:xfrm>
          <a:prstGeom prst="rect">
            <a:avLst/>
          </a:prstGeom>
          <a:noFill/>
        </p:spPr>
        <p:txBody>
          <a:bodyPr wrap="square" rtlCol="0">
            <a:spAutoFit/>
          </a:bodyPr>
          <a:lstStyle/>
          <a:p>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ለኛ የሰማዕትነትን ሥራ ይሰጠን ዘንድ ቅዱሳን ስለሚሆኑ ሰማዕታት እንማልዳለን።</a:t>
            </a:r>
            <a:endPar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Holy martyrs we beseech, that God may grant us to perfect the same conversation</a:t>
            </a:r>
            <a:r>
              <a:rPr lang="en-AE" sz="571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71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51FA9D01-92E7-8301-A497-20632F6463C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80</a:t>
            </a:fld>
            <a:endParaRPr lang="en-US"/>
          </a:p>
        </p:txBody>
      </p:sp>
    </p:spTree>
    <p:extLst>
      <p:ext uri="{BB962C8B-B14F-4D97-AF65-F5344CB8AC3E}">
        <p14:creationId xmlns:p14="http://schemas.microsoft.com/office/powerpoint/2010/main" val="8289895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515D24-188B-B4C9-FD72-5D53BD0FCF01}"/>
              </a:ext>
            </a:extLst>
          </p:cNvPr>
          <p:cNvSpPr txBox="1"/>
          <p:nvPr/>
        </p:nvSpPr>
        <p:spPr>
          <a:xfrm>
            <a:off x="143830" y="17391"/>
            <a:ext cx="11953487" cy="7048083"/>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የቤተ ክርስቲያን አገልጋዮች እነሱ ናቸውና </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እነሱን ለረጅም ወራት ይሰጠን ዘንድ ያለ ነውር በንጽሕና ሆነው በዕውቀት የሃይማኖትን ቃል ያቀኑ ዘንድ ስለ ርእሰ ሊቃነ ጳጳሳቱ</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ብፁዕ ስለሚሆን ስለ ሊቀ</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ጳጳሳችንም</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our Patriarch… and the blessed Archbishop… we beseech, that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 may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them length of days to be over us, that with understanding they may rightly speak the word of faith in purity without spot for that they are the defenders of the church.</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A1BF4241-8D9B-947F-251A-C24911CF792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81</a:t>
            </a:fld>
            <a:endParaRPr lang="en-US"/>
          </a:p>
        </p:txBody>
      </p:sp>
    </p:spTree>
    <p:extLst>
      <p:ext uri="{BB962C8B-B14F-4D97-AF65-F5344CB8AC3E}">
        <p14:creationId xmlns:p14="http://schemas.microsoft.com/office/powerpoint/2010/main" val="10132454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277935"/>
            <a:ext cx="11759164" cy="5878532"/>
          </a:xfrm>
          <a:prstGeom prst="rect">
            <a:avLst/>
          </a:prstGeom>
          <a:noFill/>
        </p:spPr>
        <p:txBody>
          <a:bodyPr wrap="square" rtlCol="0">
            <a:spAutoFit/>
          </a:bodyPr>
          <a:lstStyle/>
          <a:p>
            <a:pPr>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የክህነትን ሥልጣን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ከእነሱ እግዚአብሔር እንዳያርቅ መትጋትን እሱን መፍራትንም እስከ 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ጻ</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ሜ ይሰጥልን ዘንድ ድካማቸውንም ይቀበል ዘንድ ስለ ቀሳውስት እንማልዳለን።</a:t>
            </a:r>
            <a:endParaRPr lang="en-AE"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priests we beseech, that God may never take from them the spirit of priesthood, and may give them the grace of Zeal and fear of Him unto the end and accept their </a:t>
            </a:r>
            <a:r>
              <a:rPr lang="en-AE"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labor</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4" name="Slide Number Placeholder 2">
            <a:extLst>
              <a:ext uri="{FF2B5EF4-FFF2-40B4-BE49-F238E27FC236}">
                <a16:creationId xmlns:a16="http://schemas.microsoft.com/office/drawing/2014/main" id="{5C5C3123-BB3F-90C2-AA16-A9440883231B}"/>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82</a:t>
            </a:fld>
            <a:endParaRPr lang="en-US"/>
          </a:p>
        </p:txBody>
      </p:sp>
    </p:spTree>
    <p:extLst>
      <p:ext uri="{BB962C8B-B14F-4D97-AF65-F5344CB8AC3E}">
        <p14:creationId xmlns:p14="http://schemas.microsoft.com/office/powerpoint/2010/main" val="18150826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4D1DF49-3E1C-EC7D-DA67-5B442E7D922E}"/>
              </a:ext>
            </a:extLst>
          </p:cNvPr>
          <p:cNvSpPr txBox="1"/>
          <p:nvPr/>
        </p:nvSpPr>
        <p:spPr>
          <a:xfrm>
            <a:off x="94683" y="0"/>
            <a:ext cx="11953487" cy="6555641"/>
          </a:xfrm>
          <a:prstGeom prst="rect">
            <a:avLst/>
          </a:prstGeom>
          <a:noFill/>
        </p:spPr>
        <p:txBody>
          <a:bodyPr wrap="square">
            <a:spAutoFit/>
          </a:bodyPr>
          <a:lstStyle/>
          <a:p>
            <a:pPr defTabSz="914436">
              <a:defRPr/>
            </a:pP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ፈጽመው ሊፋጠኑ መፋጠንን እግዚአብሔር ይሰጣቸው ዘንድ በቅድስናም ይቀርቡ ዘንድ ድካማቸውንና ፍቅራቸውንም ያስብ ዘንድ ስለ ዲያቆናት እንማልዳለን።</a:t>
            </a:r>
            <a:endParaRPr lang="en-AE"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deacons we beseech, that God may grant them to run a perfect course, and draw them high unto Him in holiness,</a:t>
            </a:r>
            <a:r>
              <a:rPr lang="en-AE"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remember their </a:t>
            </a:r>
            <a:r>
              <a:rPr lang="en-AE" sz="44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labor</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their love.</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2D0EED52-137D-A6E0-885F-412E5CD1B49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83</a:t>
            </a:fld>
            <a:endParaRPr lang="en-US"/>
          </a:p>
        </p:txBody>
      </p:sp>
    </p:spTree>
    <p:extLst>
      <p:ext uri="{BB962C8B-B14F-4D97-AF65-F5344CB8AC3E}">
        <p14:creationId xmlns:p14="http://schemas.microsoft.com/office/powerpoint/2010/main" val="26783006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76B0D4B-8ADA-62CA-6B21-08B0291F189E}"/>
              </a:ext>
            </a:extLst>
          </p:cNvPr>
          <p:cNvSpPr txBox="1"/>
          <p:nvPr/>
        </p:nvSpPr>
        <p:spPr>
          <a:xfrm>
            <a:off x="216418" y="85423"/>
            <a:ext cx="11759164" cy="6714017"/>
          </a:xfrm>
          <a:prstGeom prst="rect">
            <a:avLst/>
          </a:prstGeom>
          <a:noFill/>
        </p:spPr>
        <p:txBody>
          <a:bodyPr wrap="square">
            <a:spAutoFit/>
          </a:bodyPr>
          <a:lstStyle/>
          <a:p>
            <a:pPr defTabSz="914436">
              <a:defRPr/>
            </a:pPr>
            <a:endPar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የሃይማኖታቸውን ትጋት</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ሊፈጽሙ</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ይሰጣቸው ዘንድ ስለ ንፍቀ ዲያቆናት ስለ አንባቢዎችም ስለ መዘምራንም እንማልዳለን።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3429"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assistant deacons and the </a:t>
            </a:r>
            <a:r>
              <a:rPr lang="en-AE" sz="44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anagnosts</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the singers we beseech, that God grant them to perfect the diligence of their faith.</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0E4E1A5F-0396-3891-DC5F-8BAE0CA5276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84</a:t>
            </a:fld>
            <a:endParaRPr lang="en-US"/>
          </a:p>
        </p:txBody>
      </p:sp>
    </p:spTree>
    <p:extLst>
      <p:ext uri="{BB962C8B-B14F-4D97-AF65-F5344CB8AC3E}">
        <p14:creationId xmlns:p14="http://schemas.microsoft.com/office/powerpoint/2010/main" val="26386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6418" y="218622"/>
            <a:ext cx="11541402" cy="6555641"/>
          </a:xfrm>
          <a:prstGeom prst="rect">
            <a:avLst/>
          </a:prstGeom>
          <a:noFill/>
        </p:spPr>
        <p:txBody>
          <a:bodyPr wrap="square" rtlCol="0">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ልመናቸውን ይሰማቸው ዘንድ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ይልቁንም የመንፈስ ቅዱስን ሀብት በል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ናቸው ያሳድርባቸው ዘንድ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ድካማቸውንም ይቀበል ዘንድ ስለ ባልቴቶች</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ረዳትም ስለሌላቸው እንማልዳለን። </a:t>
            </a: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windows and the bereaved we beseech, that God may hear their prayers and vouchsafe them abundantly in their hearts the grace of the Holy Spirit and accept their </a:t>
            </a:r>
            <a:r>
              <a:rPr lang="en-AE"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labor</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14B499C6-E317-A199-F0BE-9AEFF833B5B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85</a:t>
            </a:fld>
            <a:endParaRPr lang="en-US"/>
          </a:p>
        </p:txBody>
      </p:sp>
    </p:spTree>
    <p:extLst>
      <p:ext uri="{BB962C8B-B14F-4D97-AF65-F5344CB8AC3E}">
        <p14:creationId xmlns:p14="http://schemas.microsoft.com/office/powerpoint/2010/main" val="24800701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78BD49-9310-3DA2-2E47-B0F7E5270281}"/>
              </a:ext>
            </a:extLst>
          </p:cNvPr>
          <p:cNvSpPr txBox="1"/>
          <p:nvPr/>
        </p:nvSpPr>
        <p:spPr>
          <a:xfrm>
            <a:off x="216418" y="-2406"/>
            <a:ext cx="11613989" cy="6910866"/>
          </a:xfrm>
          <a:prstGeom prst="rect">
            <a:avLst/>
          </a:prstGeom>
          <a:noFill/>
        </p:spPr>
        <p:txBody>
          <a:bodyPr wrap="square">
            <a:spAutoFit/>
          </a:bodyPr>
          <a:lstStyle/>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የድንግልናቸውን ዋጋ(አክሊል)</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ይሰጣቸው ዘንድ</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ለእግዚአብሔርም ወንዶችም ሴቶችም</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ልጆች ይሆኑት</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ድካማቸውንም ይቀበል ዘንድ ስለ ደናግል እንማልዳለን። </a:t>
            </a:r>
          </a:p>
          <a:p>
            <a:pPr defTabSz="914436">
              <a:defRPr/>
            </a:pPr>
            <a:endParaRPr lang="am-ET" sz="3048"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virgins we beseech, that God may grant them the crown of virginity, and that they may be unto God Sons and D</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ughters and that He may accept their labor.</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A96DB18F-77BE-9037-591B-22F37C8D0F5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86</a:t>
            </a:fld>
            <a:endParaRPr lang="en-US"/>
          </a:p>
        </p:txBody>
      </p:sp>
    </p:spTree>
    <p:extLst>
      <p:ext uri="{BB962C8B-B14F-4D97-AF65-F5344CB8AC3E}">
        <p14:creationId xmlns:p14="http://schemas.microsoft.com/office/powerpoint/2010/main" val="268637488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243" y="-162519"/>
            <a:ext cx="12122101" cy="7488204"/>
          </a:xfrm>
          <a:prstGeom prst="rect">
            <a:avLst/>
          </a:prstGeom>
          <a:noFill/>
        </p:spPr>
        <p:txBody>
          <a:bodyPr wrap="square" rtlCol="0">
            <a:spAutoFit/>
          </a:bodyPr>
          <a:lstStyle/>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በመታገሣቸው ዋጋቸውን ይቀበሉ ዘንድ </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እንዲሰጣቸው ስለሚታገሡ ሰዎች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those who suffer patiently we beseech, that God grant them to receive their rewards through patience</a:t>
            </a: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በንጽሕና ሆነው ይጠብቁ ዘንድ እግዚአብሔር ሃይማኖትን እንዲሰጣቸው ስለ ሕዝባውያንና ስለ መ</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ይምናን እንማልዳለን። </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laity and faithful we beseech, that God may grant them complete faith which they may keep in purity.</a:t>
            </a:r>
            <a:endParaRPr lang="am-ET"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0AB80EEF-82A0-5993-A814-B26736BB03D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87</a:t>
            </a:fld>
            <a:endParaRPr lang="en-US"/>
          </a:p>
        </p:txBody>
      </p:sp>
    </p:spTree>
    <p:extLst>
      <p:ext uri="{BB962C8B-B14F-4D97-AF65-F5344CB8AC3E}">
        <p14:creationId xmlns:p14="http://schemas.microsoft.com/office/powerpoint/2010/main" val="75572607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742489-454B-5697-CCE9-C187A4DC42E6}"/>
              </a:ext>
            </a:extLst>
          </p:cNvPr>
          <p:cNvSpPr txBox="1"/>
          <p:nvPr/>
        </p:nvSpPr>
        <p:spPr>
          <a:xfrm>
            <a:off x="252712" y="152401"/>
            <a:ext cx="11686576" cy="6658618"/>
          </a:xfrm>
          <a:prstGeom prst="rect">
            <a:avLst/>
          </a:prstGeom>
          <a:noFill/>
        </p:spPr>
        <p:txBody>
          <a:bodyPr wrap="square">
            <a:spAutoFit/>
          </a:bodyPr>
          <a:lstStyle/>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በጎውን እድል ኃጢአትን ለማስተሥረይ</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ሁለተኛ መወለድ የሚገኝበትን ሕጽበት እግዚአብሔር ይሰጣቸው ዘንድ በቅድስት ሥላሴም ማኅተም ያከብራቸው ያትማቸው ዘንድ ስለ ንኡሰ ክርስቲያን እንማልዳለን።</a:t>
            </a:r>
          </a:p>
          <a:p>
            <a:endParaRPr lang="am-ET" sz="1715"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catechumens we beseech, that God may grant them a good portion and the washing of regeneration for the remission of sin, and seal them with the seal of the Holy Trinity.</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3059906C-EAFB-D799-1CB4-08B0E6FF6D0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88</a:t>
            </a:fld>
            <a:endParaRPr lang="en-US"/>
          </a:p>
        </p:txBody>
      </p:sp>
    </p:spTree>
    <p:extLst>
      <p:ext uri="{BB962C8B-B14F-4D97-AF65-F5344CB8AC3E}">
        <p14:creationId xmlns:p14="http://schemas.microsoft.com/office/powerpoint/2010/main" val="35716180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831" y="17391"/>
            <a:ext cx="11904339" cy="7039299"/>
          </a:xfrm>
          <a:prstGeom prst="rect">
            <a:avLst/>
          </a:prstGeom>
          <a:noFill/>
        </p:spPr>
        <p:txBody>
          <a:bodyPr wrap="square" rtlCol="0">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በዘመኑ ፍጹም ሰላምን እግዚአብሔር ይሰጣት ዘንድ እግዚአብሔርን ስለምትወድ ስለ አገራችን ኢትዮጵያ እንማልዳለን።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76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our country Ethiopia we beseech, that God may give her peace forever.</a:t>
            </a:r>
          </a:p>
          <a:p>
            <a:endParaRPr lang="am-ET" sz="7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ዕውቀትን እሱን መፍራትንም እግዚአብሔር ይሰጣቸው ዘንድ ስለ መኳንንትና ሥልጣን ስላላቸው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38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rulers and those in authority we beseech, that God may grant them of His wisdom and His fear.</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881F7DB1-552E-F6A9-E926-441415AA974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89</a:t>
            </a:fld>
            <a:endParaRPr lang="en-US"/>
          </a:p>
        </p:txBody>
      </p:sp>
    </p:spTree>
    <p:extLst>
      <p:ext uri="{BB962C8B-B14F-4D97-AF65-F5344CB8AC3E}">
        <p14:creationId xmlns:p14="http://schemas.microsoft.com/office/powerpoint/2010/main" val="11803084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DC76AE-C601-30E0-E693-B2BD2BC63D3C}"/>
              </a:ext>
            </a:extLst>
          </p:cNvPr>
          <p:cNvSpPr txBox="1"/>
          <p:nvPr/>
        </p:nvSpPr>
        <p:spPr>
          <a:xfrm>
            <a:off x="216419" y="228601"/>
            <a:ext cx="11686575" cy="6350521"/>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ስለዓለሙ ሁሉ እግዚአብሔር ማሰብን ያስቀድም ዘንድ </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እያንዳንዱም</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የሚያስፈልገውን</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ያማረውን የሚሻለውንም ያስብ ዘንድ ስለ ዓለ</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ሙ</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ሁሉ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2667"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whole world we beseech, that God should hasten His purpose and put into the mind of all and each to desire that which is good and expedient.</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D542421D-C752-4179-A6E3-CDB4687A484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90</a:t>
            </a:fld>
            <a:endParaRPr lang="en-US"/>
          </a:p>
        </p:txBody>
      </p:sp>
    </p:spTree>
    <p:extLst>
      <p:ext uri="{BB962C8B-B14F-4D97-AF65-F5344CB8AC3E}">
        <p14:creationId xmlns:p14="http://schemas.microsoft.com/office/powerpoint/2010/main" val="34895128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228601"/>
            <a:ext cx="11686576" cy="6740307"/>
          </a:xfrm>
          <a:prstGeom prst="rect">
            <a:avLst/>
          </a:prstGeom>
          <a:noFill/>
        </p:spPr>
        <p:txBody>
          <a:bodyPr wrap="square" rtlCol="0">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ይቅርታ ባለው ቀኝ መርቶ በፍቅርና በደኅንነት ወደ ማደሪያቸው ይመልሳቸው</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በባሕርና በደረቅ</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ስለሚሄዱ ሰዎች እንማልዳለን።</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2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them that travel by sea and by land we beseech, that God should guide them with a merciful right hand and let them enter their home in safety and peace.</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F56064FC-A616-99B6-8FEA-0B918E11BE6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91</a:t>
            </a:fld>
            <a:endParaRPr lang="en-US"/>
          </a:p>
        </p:txBody>
      </p:sp>
    </p:spTree>
    <p:extLst>
      <p:ext uri="{BB962C8B-B14F-4D97-AF65-F5344CB8AC3E}">
        <p14:creationId xmlns:p14="http://schemas.microsoft.com/office/powerpoint/2010/main" val="4712678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5D46882-E399-04D9-F834-8736F09B1D5F}"/>
              </a:ext>
            </a:extLst>
          </p:cNvPr>
          <p:cNvSpPr txBox="1"/>
          <p:nvPr/>
        </p:nvSpPr>
        <p:spPr>
          <a:xfrm>
            <a:off x="289006" y="448964"/>
            <a:ext cx="11613989" cy="6494085"/>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የዕለት የዕለት ምግባቸውን ይሰጣቸው ዘንድ ስለተራቡና ስለተጠሙ ሰዎች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 the hungry and the thirsty we beseech, that God should grant them their daily food.</a:t>
            </a:r>
            <a:endPar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ፈጽሞ ያረጋጋቸው ዘንድ ስለ አዘኑና ስለ ተከዙ ሰዎች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sad and the sorrowful we beseech, that God may give them perfect consolation.</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A289E5E5-EC32-B31F-EF52-6A5782CB96C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92</a:t>
            </a:fld>
            <a:endParaRPr lang="en-US"/>
          </a:p>
        </p:txBody>
      </p:sp>
    </p:spTree>
    <p:extLst>
      <p:ext uri="{BB962C8B-B14F-4D97-AF65-F5344CB8AC3E}">
        <p14:creationId xmlns:p14="http://schemas.microsoft.com/office/powerpoint/2010/main" val="32768037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1593" y="152400"/>
            <a:ext cx="11468814" cy="6555641"/>
          </a:xfrm>
          <a:prstGeom prst="rect">
            <a:avLst/>
          </a:prstGeom>
          <a:noFill/>
        </p:spPr>
        <p:txBody>
          <a:bodyPr wrap="square" rtlCol="0">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ከእሥራታቸው ይፈታቸው ዘንድ ስለ ታሠሩ ሰዎች እንማልዳለን።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prisoners we beseech, that God may loose them from their bonds.</a:t>
            </a: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በሰላም ወደ </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ገራቸው ይመልሳቸው ዘንድ ስለ ተማረኩ ሰዎች እንማልዳለን።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captives we beseech, that God may restore them to their county in peac</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7DA57AC5-8ED2-DE05-6BD2-D696CE2C380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93</a:t>
            </a:fld>
            <a:endParaRPr lang="en-US"/>
          </a:p>
        </p:txBody>
      </p:sp>
    </p:spTree>
    <p:extLst>
      <p:ext uri="{BB962C8B-B14F-4D97-AF65-F5344CB8AC3E}">
        <p14:creationId xmlns:p14="http://schemas.microsoft.com/office/powerpoint/2010/main" val="35754459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2301E9-50EB-C56B-83F0-787D59129099}"/>
              </a:ext>
            </a:extLst>
          </p:cNvPr>
          <p:cNvSpPr txBox="1"/>
          <p:nvPr/>
        </p:nvSpPr>
        <p:spPr>
          <a:xfrm>
            <a:off x="143830" y="162565"/>
            <a:ext cx="11953487" cy="6370975"/>
          </a:xfrm>
          <a:prstGeom prst="rect">
            <a:avLst/>
          </a:prstGeom>
          <a:noFill/>
        </p:spPr>
        <p:txBody>
          <a:bodyPr wrap="square">
            <a:spAutoFit/>
          </a:bodyPr>
          <a:lstStyle/>
          <a:p>
            <a:pPr defTabSz="914436">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ትዕግሥትን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በጎ ትምህርትን ይሰጣቸው ዘንድ የድካማቸውንም ፍጹም ዋጋ ይሰጣቸው</a:t>
            </a:r>
            <a:r>
              <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ተሰደዱ ሰዎች እንማልዳለን።</a:t>
            </a:r>
            <a:endPar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those who were sent away we beseech, that God should grant them patience and good instruction, and give them complete reward for their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labor</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defRPr/>
            </a:pP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ፈጥኖ ያድናቸው ዘንድ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ይቅርታውንና ቸርነቱንም ይልክላቸው ዘንድ ስለ ታመሙትና ስለ ድውያኑ እንማልዳለን።</a:t>
            </a:r>
            <a:endPar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sick and the diseased we beseech, that God should heal them speedily and send upon them mercy and compassion.</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3EF4E7A1-5A42-335B-C627-C4AE85D2AEF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94</a:t>
            </a:fld>
            <a:endParaRPr lang="en-US"/>
          </a:p>
        </p:txBody>
      </p:sp>
    </p:spTree>
    <p:extLst>
      <p:ext uri="{BB962C8B-B14F-4D97-AF65-F5344CB8AC3E}">
        <p14:creationId xmlns:p14="http://schemas.microsoft.com/office/powerpoint/2010/main" val="10930193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12217"/>
            <a:ext cx="11759164" cy="6863417"/>
          </a:xfrm>
          <a:prstGeom prst="rect">
            <a:avLst/>
          </a:prstGeom>
          <a:noFill/>
        </p:spPr>
        <p:txBody>
          <a:bodyPr wrap="square" rtlCol="0">
            <a:spAutoFit/>
          </a:bodyPr>
          <a:lstStyle/>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ከቅድስት ቤተ ክርስቲያን ወገን ስለ ሞቱ</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ሰዎች እግዚአብሔር የዕረፍት ቦታ ይሰጣቸው ዘንድ እንማልዳለን።</a:t>
            </a:r>
          </a:p>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those who have fallen asleep in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Holy church we beseech, that God may vouchsafe them a place to rest.</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እንዳይቀየማቸው ከመዓትም ተመልሶ ፍጹም ዕረፍትን ይሰጣቸው ዘንድ ስለ በደሉ አባቶቻችንና ወንድሞቻችን እንማልዳለን።</a:t>
            </a:r>
            <a:endPar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those who have sinned, our fathers and our brothers we beseech, that God cherish not anger against them, but grant them rest and relief from His wrath.</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4" name="Slide Number Placeholder 2">
            <a:extLst>
              <a:ext uri="{FF2B5EF4-FFF2-40B4-BE49-F238E27FC236}">
                <a16:creationId xmlns:a16="http://schemas.microsoft.com/office/drawing/2014/main" id="{0329B1B4-8685-6E5B-75F1-2DD4348C181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95</a:t>
            </a:fld>
            <a:endParaRPr lang="en-US"/>
          </a:p>
        </p:txBody>
      </p:sp>
    </p:spTree>
    <p:extLst>
      <p:ext uri="{BB962C8B-B14F-4D97-AF65-F5344CB8AC3E}">
        <p14:creationId xmlns:p14="http://schemas.microsoft.com/office/powerpoint/2010/main" val="29138764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125" y="1"/>
            <a:ext cx="11831751" cy="6456255"/>
          </a:xfrm>
          <a:prstGeom prst="rect">
            <a:avLst/>
          </a:prstGeom>
          <a:noFill/>
        </p:spPr>
        <p:txBody>
          <a:bodyPr wrap="square" rtlCol="0">
            <a:spAutoFit/>
          </a:bodyPr>
          <a:lstStyle/>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በሚሻበት ቦታ እግዚአብሔር ዝናቡን ያዘንብ ዘንድ ስለ ዝናብ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905"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rains we beseech, that God may send rain on the place that needs it.</a:t>
            </a:r>
          </a:p>
          <a:p>
            <a:endParaRPr lang="am-ET"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የወንዙን ውኃ ሙላልን ብለን እግዚአብሔር እነሱን እስከ ልካቸውና እስከ ወሰናቸው ይሞላ ዘንድ ስለ ወንዝ ውኃ እንማልዳለን።</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water of the rivers we beseech, that God should fill them unto their due measure and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bounds.</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150114C8-7994-FBEB-28AA-790DF7EE71C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96</a:t>
            </a:fld>
            <a:endParaRPr lang="en-US"/>
          </a:p>
        </p:txBody>
      </p:sp>
    </p:spTree>
    <p:extLst>
      <p:ext uri="{BB962C8B-B14F-4D97-AF65-F5344CB8AC3E}">
        <p14:creationId xmlns:p14="http://schemas.microsoft.com/office/powerpoint/2010/main" val="266138352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3129"/>
            <a:ext cx="11686576" cy="5262979"/>
          </a:xfrm>
          <a:prstGeom prst="rect">
            <a:avLst/>
          </a:prstGeom>
          <a:noFill/>
        </p:spPr>
        <p:txBody>
          <a:bodyPr wrap="square" rtlCol="0">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ለዘርና ለመከር ሊሆን እግዚአብሔር</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ለምድር</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ፍሬዋን ይሰጣት ዘንድ ስለ ምድር ፍሬ እንማልዳለን።</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fruits of the earth we beseech, that God may grant to the earth her fruit for sowing and for harvest.</a:t>
            </a:r>
            <a:endParaRPr lang="en-AE" sz="4800" b="1" dirty="0">
              <a:solidFill>
                <a:srgbClr val="FFFF00"/>
              </a:solidFill>
            </a:endParaRPr>
          </a:p>
        </p:txBody>
      </p:sp>
      <p:sp>
        <p:nvSpPr>
          <p:cNvPr id="4" name="Slide Number Placeholder 2">
            <a:extLst>
              <a:ext uri="{FF2B5EF4-FFF2-40B4-BE49-F238E27FC236}">
                <a16:creationId xmlns:a16="http://schemas.microsoft.com/office/drawing/2014/main" id="{EB2EAC7F-D41A-1BEE-54B7-199C13C5908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97</a:t>
            </a:fld>
            <a:endParaRPr lang="en-US"/>
          </a:p>
        </p:txBody>
      </p:sp>
    </p:spTree>
    <p:extLst>
      <p:ext uri="{BB962C8B-B14F-4D97-AF65-F5344CB8AC3E}">
        <p14:creationId xmlns:p14="http://schemas.microsoft.com/office/powerpoint/2010/main" val="15238644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70A8F7-9D38-F191-EF7D-EDDDCB51FD83}"/>
              </a:ext>
            </a:extLst>
          </p:cNvPr>
          <p:cNvSpPr txBox="1"/>
          <p:nvPr/>
        </p:nvSpPr>
        <p:spPr>
          <a:xfrm>
            <a:off x="289006" y="152401"/>
            <a:ext cx="11613988" cy="6494085"/>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በጸሎት የምንለምንና የምንማልድ ሁላችንንም በሰላም በመንፈስ ይጠብቀን፤ ፍቅርን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ይስጠን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ይነ</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ናችንንም ያብራልን፤ ፈቃዱም ሆኖ ጸሎታችንን ይቀበል ዘንድ ቀርበን እግዚአብሔርን እንለምነው።</a:t>
            </a:r>
            <a:endParaRPr lang="en-AE" sz="2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all of us who ask and beseech in prayer, may He cover us with the spirit of peace, and give us grace, and enlighten the eyes of our hearts. Let us draw high and ask God to accept our prayers according to His will.</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C2832D2A-E1EE-6632-F7E4-563F083EDCC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98</a:t>
            </a:fld>
            <a:endParaRPr lang="en-US"/>
          </a:p>
        </p:txBody>
      </p:sp>
    </p:spTree>
    <p:extLst>
      <p:ext uri="{BB962C8B-B14F-4D97-AF65-F5344CB8AC3E}">
        <p14:creationId xmlns:p14="http://schemas.microsoft.com/office/powerpoint/2010/main" val="1435723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448EE4-F0DE-852C-3A75-57D952103121}"/>
              </a:ext>
            </a:extLst>
          </p:cNvPr>
          <p:cNvSpPr txBox="1"/>
          <p:nvPr/>
        </p:nvSpPr>
        <p:spPr>
          <a:xfrm>
            <a:off x="216418" y="248616"/>
            <a:ext cx="11759164" cy="6494085"/>
          </a:xfrm>
          <a:prstGeom prst="rect">
            <a:avLst/>
          </a:prstGeom>
          <a:noFill/>
        </p:spPr>
        <p:txBody>
          <a:bodyPr wrap="square">
            <a:spAutoFit/>
          </a:bodyPr>
          <a:lstStyle/>
          <a:p>
            <a:pPr defTabSz="914436">
              <a:defRPr/>
            </a:pP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አውቀን በሀብቱ እናድግ ዘንድ</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በእርሱም ስም እንመካ ዘንድ</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በነቢያት በሐዋርያትም መሠረት ላይ እንታነ</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ጽ</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ዘንድ</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እንግዲህ በመንፈስ ቅዱስ እንነሣ</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ቀርበን አምላካችን እግዚአብሔርን እንለምነው</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ወዶ ጸሎታችንን ይቀበል ዘንድ።</a:t>
            </a:r>
          </a:p>
          <a:p>
            <a:pPr defTabSz="914436">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therefore rise in the Holy Spirit, growing in His grace, with understanding, glorying in His name and built upon the foundation of the prophets and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apostles.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Let us draw high and ask Lord God to accept our prayers according to His will.</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C70B3CE0-E23B-0C68-7E62-D9D07EB37BA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99</a:t>
            </a:fld>
            <a:endParaRPr lang="en-US"/>
          </a:p>
        </p:txBody>
      </p:sp>
    </p:spTree>
    <p:extLst>
      <p:ext uri="{BB962C8B-B14F-4D97-AF65-F5344CB8AC3E}">
        <p14:creationId xmlns:p14="http://schemas.microsoft.com/office/powerpoint/2010/main" val="2123570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439712"/>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100</a:t>
            </a:fld>
            <a:endParaRPr lang="en-US" dirty="0"/>
          </a:p>
        </p:txBody>
      </p:sp>
    </p:spTree>
    <p:extLst>
      <p:ext uri="{BB962C8B-B14F-4D97-AF65-F5344CB8AC3E}">
        <p14:creationId xmlns:p14="http://schemas.microsoft.com/office/powerpoint/2010/main" val="7302268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101</a:t>
            </a:fld>
            <a:endParaRPr lang="en-US" dirty="0"/>
          </a:p>
        </p:txBody>
      </p:sp>
    </p:spTree>
    <p:extLst>
      <p:ext uri="{BB962C8B-B14F-4D97-AF65-F5344CB8AC3E}">
        <p14:creationId xmlns:p14="http://schemas.microsoft.com/office/powerpoint/2010/main" val="426317462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6418" y="147317"/>
            <a:ext cx="11759164" cy="6717608"/>
          </a:xfrm>
          <a:prstGeom prst="rect">
            <a:avLst/>
          </a:prstGeom>
          <a:noFill/>
        </p:spPr>
        <p:txBody>
          <a:bodyPr wrap="square" rtlCol="0">
            <a:spAutoFit/>
          </a:bodyPr>
          <a:lstStyle/>
          <a:p>
            <a:r>
              <a:rPr lang="am-ET"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ንስግድ (፫ ጊዜ)</a:t>
            </a:r>
          </a:p>
          <a:p>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እንስገድ (</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a:t>
            </a:r>
            <a:r>
              <a:rPr lang="en-AE"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p>
          <a:p>
            <a:pPr algn="l"/>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Let’s worship </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a:t>
            </a:r>
            <a:r>
              <a:rPr lang="en-AE" sz="228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a:t>
            </a:r>
            <a:r>
              <a:rPr lang="en-AE" sz="228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repeated</a:t>
            </a:r>
            <a:r>
              <a:rPr lang="en-AE" sz="2286"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thrice)</a:t>
            </a:r>
            <a:endParaRPr lang="am-ET"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ለአብ ወወልድ ወመንፈስ ቅዱስ</a:t>
            </a:r>
            <a:r>
              <a:rPr lang="en-AE"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እንዘ </a:t>
            </a:r>
            <a:r>
              <a:rPr lang="en-AE"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ሠለስቱ አሐዱ (፫ ጊዜ )</a:t>
            </a:r>
            <a:endParaRPr lang="en-US"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ሦስት ሲሆኑ አንድ ለሚሆኑ ለአብና ለወልድ ለመንፈስ ቅዱስም (</a:t>
            </a:r>
            <a:r>
              <a:rPr lang="en-US"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a:t>
            </a:r>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ጊዜ)</a:t>
            </a:r>
            <a:endParaRPr lang="en-AE"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Father and the Son and the Holy Spirit, three in one. </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be repeated thrice</a:t>
            </a:r>
            <a:r>
              <a:rPr lang="en-US"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27583F71-0E56-2A91-2CBC-6751B46C6942}"/>
              </a:ext>
            </a:extLst>
          </p:cNvPr>
          <p:cNvSpPr>
            <a:spLocks noGrp="1"/>
          </p:cNvSpPr>
          <p:nvPr>
            <p:ph type="sldNum" sz="quarter" idx="12"/>
          </p:nvPr>
        </p:nvSpPr>
        <p:spPr>
          <a:xfrm>
            <a:off x="9247496" y="6299532"/>
            <a:ext cx="2039203" cy="365125"/>
          </a:xfrm>
        </p:spPr>
        <p:txBody>
          <a:bodyPr/>
          <a:lstStyle/>
          <a:p>
            <a:fld id="{699901B4-B23A-4C08-AC45-D9E49F2C10AE}" type="slidenum">
              <a:rPr lang="en-US" smtClean="0"/>
              <a:t>102</a:t>
            </a:fld>
            <a:endParaRPr lang="en-US" dirty="0"/>
          </a:p>
        </p:txBody>
      </p:sp>
    </p:spTree>
    <p:extLst>
      <p:ext uri="{BB962C8B-B14F-4D97-AF65-F5344CB8AC3E}">
        <p14:creationId xmlns:p14="http://schemas.microsoft.com/office/powerpoint/2010/main" val="39380970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0976" y="0"/>
            <a:ext cx="11844606" cy="6647974"/>
          </a:xfrm>
          <a:prstGeom prst="rect">
            <a:avLst/>
          </a:prstGeom>
          <a:noFill/>
        </p:spPr>
        <p:txBody>
          <a:bodyPr wrap="square" rtlCol="0">
            <a:spAutoFit/>
          </a:bodyPr>
          <a:lstStyle/>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ለኪ</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ሰላምታ ይገባሻል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be unto thee:</a:t>
            </a:r>
          </a:p>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400" dirty="0">
              <a:solidFill>
                <a:srgbClr val="FFFF00"/>
              </a:solidFill>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 ቤተ ክርስቲያን ማኅደረ መለኮት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የመለኮት ማደሪያ ቅድስት ቤተ ክርስቲያን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church, </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welling-place of the 	 Godhead.</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8FB81323-481D-A9FD-D7FD-2E78DBB67E3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103</a:t>
            </a:fld>
            <a:endParaRPr lang="en-US"/>
          </a:p>
        </p:txBody>
      </p:sp>
    </p:spTree>
    <p:extLst>
      <p:ext uri="{BB962C8B-B14F-4D97-AF65-F5344CB8AC3E}">
        <p14:creationId xmlns:p14="http://schemas.microsoft.com/office/powerpoint/2010/main" val="31035901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9005" y="168536"/>
            <a:ext cx="10888115" cy="6617196"/>
          </a:xfrm>
          <a:prstGeom prst="rect">
            <a:avLst/>
          </a:prstGeom>
          <a:noFill/>
        </p:spPr>
        <p:txBody>
          <a:bodyPr wrap="square" rtlCol="0">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ሰአሊ ለነ</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ለምኝልን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Ask for us</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ማርያም ወላዲተ አምላክ</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አምላክን የወለድሽ ድንግል</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Virgin Mary, mother of God.</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አንቲ </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እቱ</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አንቺ ነሽ</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art</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B3F368BB-6718-43B7-1BF2-A42ADA2F3C1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104</a:t>
            </a:fld>
            <a:endParaRPr lang="en-US"/>
          </a:p>
        </p:txBody>
      </p:sp>
    </p:spTree>
    <p:extLst>
      <p:ext uri="{BB962C8B-B14F-4D97-AF65-F5344CB8AC3E}">
        <p14:creationId xmlns:p14="http://schemas.microsoft.com/office/powerpoint/2010/main" val="26857770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79616"/>
            <a:ext cx="11759164" cy="6239272"/>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ማዕጠንት ዘወርቅ እንተ </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ጾ</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ርኪ ፍሕመ እሳት ብሩክ ዘነሥአ እመቅደስ</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ዘይሠሪ ኃጢአ</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ወይደመስስ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ጌጋየ</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ብሩክ ከቤተ መቅደስ የተቀበላት የእሳትን ፍሕም የተሸከምሽ የወርቅ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ማዕጠንት</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አንቺ ነሽ፤</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28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golden ce</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ser which did</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 bear the coal of fire which the blessed took from the sanctuary,</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203FD4DC-C5B9-A17D-8C10-A68E641A333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105</a:t>
            </a:fld>
            <a:endParaRPr lang="en-US"/>
          </a:p>
        </p:txBody>
      </p:sp>
    </p:spTree>
    <p:extLst>
      <p:ext uri="{BB962C8B-B14F-4D97-AF65-F5344CB8AC3E}">
        <p14:creationId xmlns:p14="http://schemas.microsoft.com/office/powerpoint/2010/main" val="428724618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39038"/>
            <a:ext cx="11759164" cy="6309420"/>
          </a:xfrm>
          <a:prstGeom prst="rect">
            <a:avLst/>
          </a:prstGeom>
          <a:noFill/>
        </p:spPr>
        <p:txBody>
          <a:bodyPr wrap="square" rtlCol="0">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ጌጋየ 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ውእቱ ዘእግዚአብሔር ቃል ዘተሰብአ እምኔኪ ዘአዕረገ ለአቡሁ ርእሶ ዕጣነ ወመሥዋዕተ ሥሙረ።</a:t>
            </a:r>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ኃጢአትን የሚያስተሰርይ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በደልንም የሚያጠፋ ይሄውም ካንቺ ሰው የሆነ የእግዚአብሔር ቃል ነው።</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1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which forgive sin and blot</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out error, who is God’s Word what was made man from thee, who offered Himself to his Father for incense and acceptable sacrifice.</a:t>
            </a:r>
            <a:endParaRPr lang="am-ET" sz="6000" b="1" dirty="0">
              <a:solidFill>
                <a:srgbClr val="FFFF00"/>
              </a:solidFill>
            </a:endParaRPr>
          </a:p>
        </p:txBody>
      </p:sp>
      <p:sp>
        <p:nvSpPr>
          <p:cNvPr id="4" name="Slide Number Placeholder 2">
            <a:extLst>
              <a:ext uri="{FF2B5EF4-FFF2-40B4-BE49-F238E27FC236}">
                <a16:creationId xmlns:a16="http://schemas.microsoft.com/office/drawing/2014/main" id="{6743E465-7D69-1A50-EB0D-CB437B5890A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106</a:t>
            </a:fld>
            <a:endParaRPr lang="en-US"/>
          </a:p>
        </p:txBody>
      </p:sp>
    </p:spTree>
    <p:extLst>
      <p:ext uri="{BB962C8B-B14F-4D97-AF65-F5344CB8AC3E}">
        <p14:creationId xmlns:p14="http://schemas.microsoft.com/office/powerpoint/2010/main" val="413637303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1844" y="86690"/>
            <a:ext cx="11808312" cy="7097969"/>
          </a:xfrm>
          <a:prstGeom prst="rect">
            <a:avLst/>
          </a:prstGeom>
          <a:noFill/>
        </p:spPr>
        <p:txBody>
          <a:bodyPr wrap="square" rtlCol="0">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ንሰግድ ለከ ክርስቶስ ምስለ አቡከ ኄር ሰማያዊ ወመንፈስከ ቅዱስ ማሕየዊ እስመ መጻእከ ወአድ</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ንከነ።</a:t>
            </a:r>
          </a:p>
          <a:p>
            <a:endParaRPr lang="am-ET" sz="16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ቸር ከሚሆን ከሰማያዊ አባትህ ጋር</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ማሕየዊ ከሚሆን ከመንፈስ ቅዱስም ጋ</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እንሰግድልሃለን፤ መጥተህ አድነህናልና።</a:t>
            </a: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worship Thee Christ, with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hy good heavenly Father and thy Holy Spirit, the life-giver, for Thou didst come and save us.</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3EA6227D-2AE1-1A3F-0C99-B891C3848ED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107</a:t>
            </a:fld>
            <a:endParaRPr lang="en-US"/>
          </a:p>
        </p:txBody>
      </p:sp>
    </p:spTree>
    <p:extLst>
      <p:ext uri="{BB962C8B-B14F-4D97-AF65-F5344CB8AC3E}">
        <p14:creationId xmlns:p14="http://schemas.microsoft.com/office/powerpoint/2010/main" val="82545991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703630"/>
          </a:xfrm>
          <a:prstGeom prst="rect">
            <a:avLst/>
          </a:prstGeom>
          <a:noFill/>
        </p:spPr>
        <p:txBody>
          <a:bodyPr wrap="square" rtlCol="0">
            <a:spAutoFit/>
          </a:bodyPr>
          <a:lstStyle/>
          <a:p>
            <a:r>
              <a:rPr lang="en-US" sz="381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108</a:t>
            </a:fld>
            <a:endParaRPr lang="en-US" dirty="0"/>
          </a:p>
        </p:txBody>
      </p:sp>
    </p:spTree>
    <p:extLst>
      <p:ext uri="{BB962C8B-B14F-4D97-AF65-F5344CB8AC3E}">
        <p14:creationId xmlns:p14="http://schemas.microsoft.com/office/powerpoint/2010/main" val="78207399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en-US" sz="381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109</a:t>
            </a:fld>
            <a:endParaRPr lang="en-US" dirty="0"/>
          </a:p>
        </p:txBody>
      </p:sp>
    </p:spTree>
    <p:extLst>
      <p:ext uri="{BB962C8B-B14F-4D97-AF65-F5344CB8AC3E}">
        <p14:creationId xmlns:p14="http://schemas.microsoft.com/office/powerpoint/2010/main" val="201758528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831" y="101604"/>
            <a:ext cx="11904339" cy="7001917"/>
          </a:xfrm>
          <a:prstGeom prst="rect">
            <a:avLst/>
          </a:prstGeom>
          <a:noFill/>
        </p:spPr>
        <p:txBody>
          <a:bodyPr wrap="square" rtlCol="0">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a:t>
            </a:r>
            <a:r>
              <a:rPr lang="en-US" sz="3600" b="1" u="sng"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ናት</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endParaRPr lang="en-US"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ወክብር ለሥሉስ ቅዱስ ይደሉ።</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(፬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ይደልዎሙ ለአብ ወወልድ</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ወመንፈስ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።(፬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a:t>
            </a:r>
            <a:r>
              <a:rPr lang="en-US" sz="3600" b="1" u="sng"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ናት</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endPar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አብ ወወልድ ወመንፈስ ቅዱስ </a:t>
            </a:r>
            <a:r>
              <a:rPr lang="en-US"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ሎ</a:t>
            </a:r>
            <a:r>
              <a:rPr lang="en-AE"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 ይእዜኒ ወዘልፈኒ ወለዓለም ዓለም።</a:t>
            </a:r>
          </a:p>
          <a:p>
            <a:endParaRPr lang="en-AE"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am-ET" sz="2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dirty="0">
              <a:solidFill>
                <a:srgbClr val="FFFF00"/>
              </a:solidFill>
            </a:endParaRPr>
          </a:p>
          <a:p>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ዩ</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ሦስት ለሚሆን ለአብና  ለወልድ ለመንፈስ ቅዱስም ሁልጊዜ ክብር ምስጋና ይገባቸዋል</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ለዘላለሙ አሜን።</a:t>
            </a:r>
          </a:p>
          <a:p>
            <a:endParaRPr lang="am-ET" sz="700" b="1" dirty="0">
              <a:solidFill>
                <a:srgbClr val="00B0F0"/>
              </a:solidFill>
            </a:endParaRPr>
          </a:p>
          <a:p>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and honor are meet to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Holy Trinity, the Father and the Son and the Holy Spirit at all Both now and ever and world without end. Amen</a:t>
            </a:r>
            <a:r>
              <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7303C06D-BD89-BF14-EC84-D8A0870A93B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110</a:t>
            </a:fld>
            <a:endParaRPr lang="en-US"/>
          </a:p>
        </p:txBody>
      </p:sp>
    </p:spTree>
    <p:extLst>
      <p:ext uri="{BB962C8B-B14F-4D97-AF65-F5344CB8AC3E}">
        <p14:creationId xmlns:p14="http://schemas.microsoft.com/office/powerpoint/2010/main" val="1147052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3927D9-AE41-41D2-6F23-01E39CA0FDE1}"/>
              </a:ext>
            </a:extLst>
          </p:cNvPr>
          <p:cNvSpPr txBox="1"/>
          <p:nvPr/>
        </p:nvSpPr>
        <p:spPr>
          <a:xfrm>
            <a:off x="143830" y="32789"/>
            <a:ext cx="11953487" cy="6866560"/>
          </a:xfrm>
          <a:prstGeom prst="rect">
            <a:avLst/>
          </a:prstGeom>
          <a:noFill/>
        </p:spPr>
        <p:txBody>
          <a:bodyPr wrap="square" rtlCol="0">
            <a:spAutoFit/>
          </a:bodyPr>
          <a:lstStyle/>
          <a:p>
            <a:pPr defTabSz="914436">
              <a:defRPr/>
            </a:pPr>
            <a:r>
              <a:rPr lang="am-ET" sz="2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2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 ዘኢያፈቅሮ ለእግዚእነ ወመድኃኒነ ኢየሱስ ክርስቶስ ወዘኢየአምን ልደቶ እማርያም እምቅድስት ድንግል በ፪ኤ ታቦተ መንፈስ ቅዱስ እስከ ምጽአቱ ሐዳስ በከመ ይቤ ጳውሎስ ውጉ</a:t>
            </a:r>
            <a:r>
              <a:rPr lang="en-US"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 </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ለይኩን።</a:t>
            </a:r>
            <a:endParaRPr lang="en-AE"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ጌታችንንና መድኃኒታችንን ኢየሱስ ክርስቶስን የማይወደው የመንፈስ ቅዱስ ማደሪያ በሁለት ወገን ድንግል ከምትሆን ከቅድስት ማርያም መወለዱን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የማያምን ሰው ሁሉ እንግዳ እስከሚሆን</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ምጽአ</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ቱ</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ድረስ ጳውሎስ</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እንደተናገረ የተለየ</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81"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Every one that loves not our Lord and our Saviour Jesus Christ, and believes not in </a:t>
            </a:r>
            <a:r>
              <a:rPr lang="en-US"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birth from holy Mary, of twofold virginity, the ark of the Holy Spirit, until His coming again, let him be anathema as Paul said.</a:t>
            </a:r>
            <a:endParaRPr lang="am-ET"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5B9E978D-25F0-0072-5D60-7E4FDB96838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111</a:t>
            </a:fld>
            <a:endParaRPr lang="en-US"/>
          </a:p>
        </p:txBody>
      </p:sp>
    </p:spTree>
    <p:extLst>
      <p:ext uri="{BB962C8B-B14F-4D97-AF65-F5344CB8AC3E}">
        <p14:creationId xmlns:p14="http://schemas.microsoft.com/office/powerpoint/2010/main" val="359549466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71214AE-A240-6792-2864-A5F40B8B0A56}"/>
              </a:ext>
            </a:extLst>
          </p:cNvPr>
          <p:cNvSpPr txBox="1"/>
          <p:nvPr/>
        </p:nvSpPr>
        <p:spPr>
          <a:xfrm>
            <a:off x="1826914" y="666814"/>
            <a:ext cx="8736003" cy="4524315"/>
          </a:xfrm>
          <a:prstGeom prst="rect">
            <a:avLst/>
          </a:prstGeom>
          <a:noFill/>
        </p:spPr>
        <p:txBody>
          <a:bodyPr wrap="square" rtlCol="0">
            <a:spAutoFit/>
          </a:bodyPr>
          <a:lstStyle/>
          <a:p>
            <a:pPr algn="ct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ዲያቆኑ</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የሐዋርያው የቅዱስ ጳውሎስ መልእክት</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 </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ያነብባል</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Deacon reads the day's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Epistle of St. Paul</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4745841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16418" y="101601"/>
            <a:ext cx="11759164" cy="6165273"/>
          </a:xfrm>
          <a:prstGeom prst="rect">
            <a:avLst/>
          </a:prstGeom>
        </p:spPr>
        <p:txBody>
          <a:bodyPr>
            <a:no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ሐዋርያ</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ጳውሎስ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ሠናየ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መልእክት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ፈዋሴ</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ድውያን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ዘነሣእከ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አክሊለ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ሰአል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ወጸሊ</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በእንቲኣነ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ያድኅን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ነፍሳ</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በብዝ</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ሣህሉ</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ወምሕረቱ</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ስሙ</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አክሊ</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የተቀበልህ</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ድውያንን የምታድን መልእክትህ የበጀ ቅዱስ ሐዋርያ ጳውሎስ ሆይ</a:t>
            </a:r>
            <a:r>
              <a:rPr lang="am-ET" sz="3200" b="1" dirty="0">
                <a:solidFill>
                  <a:srgbClr val="00FF00"/>
                </a:solidFill>
                <a:latin typeface="Ebrima"/>
                <a:ea typeface="Ebrima"/>
                <a:cs typeface="Ebrima"/>
              </a:rPr>
              <a:t>!</a:t>
            </a:r>
            <a:r>
              <a:rPr lang="en-US" sz="3200" b="1" dirty="0">
                <a:solidFill>
                  <a:srgbClr val="00FF00"/>
                </a:solidFill>
                <a:latin typeface="Ebrima"/>
                <a:ea typeface="Ebrima"/>
                <a:cs typeface="Ebrima"/>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በይቅርታውና በቸርነቱ ብዛት ስለ ቅዱስም ስሙ ሰውነታችንን ያድን ዘንድ ስለኛ ለምን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ጸልይም።</a:t>
            </a:r>
          </a:p>
          <a:p>
            <a:pPr marL="51434">
              <a:spcBef>
                <a:spcPct val="20000"/>
              </a:spcBef>
              <a:defRPr/>
            </a:pP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Apostle Paul, good messenger, healer of the sick, who hast </a:t>
            </a:r>
            <a:r>
              <a:rPr lang="en-AE" sz="28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rece</a:t>
            </a:r>
            <a:r>
              <a:rPr lang="en-US" sz="28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ved the crown, ask and pray for us in order that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 may save our souls in the multitude of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mercies and in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pity for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a:t>
            </a:r>
            <a:r>
              <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name’s sake.</a:t>
            </a:r>
            <a:endPar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1BE0546C-8409-76BA-16A3-5966C413C26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113</a:t>
            </a:fld>
            <a:endParaRPr lang="en-US"/>
          </a:p>
        </p:txBody>
      </p:sp>
    </p:spTree>
    <p:extLst>
      <p:ext uri="{BB962C8B-B14F-4D97-AF65-F5344CB8AC3E}">
        <p14:creationId xmlns:p14="http://schemas.microsoft.com/office/powerpoint/2010/main" val="840735063"/>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439712"/>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114</a:t>
            </a:fld>
            <a:endParaRPr lang="en-US" dirty="0"/>
          </a:p>
        </p:txBody>
      </p:sp>
    </p:spTree>
    <p:extLst>
      <p:ext uri="{BB962C8B-B14F-4D97-AF65-F5344CB8AC3E}">
        <p14:creationId xmlns:p14="http://schemas.microsoft.com/office/powerpoint/2010/main" val="6911798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115</a:t>
            </a:fld>
            <a:endParaRPr lang="en-US" dirty="0"/>
          </a:p>
        </p:txBody>
      </p:sp>
    </p:spTree>
    <p:extLst>
      <p:ext uri="{BB962C8B-B14F-4D97-AF65-F5344CB8AC3E}">
        <p14:creationId xmlns:p14="http://schemas.microsoft.com/office/powerpoint/2010/main" val="318602947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611FD07-5B04-3B8D-3249-DE09AB48DB64}"/>
              </a:ext>
            </a:extLst>
          </p:cNvPr>
          <p:cNvSpPr txBox="1">
            <a:spLocks/>
          </p:cNvSpPr>
          <p:nvPr/>
        </p:nvSpPr>
        <p:spPr>
          <a:xfrm>
            <a:off x="252712" y="34988"/>
            <a:ext cx="11795458" cy="6165273"/>
          </a:xfrm>
          <a:prstGeom prst="rect">
            <a:avLst/>
          </a:prstGeom>
        </p:spPr>
        <p:txBody>
          <a:bodyPr>
            <a:noAutofit/>
          </a:bodyPr>
          <a:lstStyle/>
          <a:p>
            <a:pPr defTabSz="914436">
              <a:defRPr/>
            </a:pPr>
            <a:r>
              <a:rPr lang="en-US" sz="4000" b="1" u="sng"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Deacon</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ነገር ዘእመልእክ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ረድኡ ወሐዋርያሁ ለእግዚእነ ኢየሱስ ክርስቶስ ጸሎቱ ወበረከቱ 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 ምስለ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ወምስለ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ለዓለም ዓለም አሜን።</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 የኢየሱስ ክርስቶስ ሐዋርያው ረድኡ ከሚሆን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መልእክት የተገኘ ቃል ይህ ነው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ጸሎቱና በረከቱ </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ይኑር ለዘለዓለሙ አሜን።</a:t>
            </a:r>
          </a:p>
          <a:p>
            <a:pPr marL="51434">
              <a:spcBef>
                <a:spcPct val="20000"/>
              </a:spcBef>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word from the Epistle of the disciple and apostle of our Lord Jesus Christ, …, may his prayer and blessing be on our fellow Christians forever. Amen</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8652ACDC-8FCD-FD62-FF3F-C5D4836039E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116</a:t>
            </a:fld>
            <a:endParaRPr lang="en-US"/>
          </a:p>
        </p:txBody>
      </p:sp>
    </p:spTree>
    <p:extLst>
      <p:ext uri="{BB962C8B-B14F-4D97-AF65-F5344CB8AC3E}">
        <p14:creationId xmlns:p14="http://schemas.microsoft.com/office/powerpoint/2010/main" val="122964928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DF8D0D1-E2CC-8B93-0411-CCD9D34ED5F2}"/>
              </a:ext>
            </a:extLst>
          </p:cNvPr>
          <p:cNvSpPr txBox="1"/>
          <p:nvPr/>
        </p:nvSpPr>
        <p:spPr>
          <a:xfrm>
            <a:off x="368490" y="1590311"/>
            <a:ext cx="10822673" cy="3508653"/>
          </a:xfrm>
          <a:prstGeom prst="rect">
            <a:avLst/>
          </a:prstGeom>
          <a:noFill/>
        </p:spPr>
        <p:txBody>
          <a:bodyPr wrap="square">
            <a:spAutoFit/>
          </a:bodyPr>
          <a:lstStyle/>
          <a:p>
            <a:pPr algn="ctr"/>
            <a:r>
              <a:rPr lang="en-US" sz="5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 </a:t>
            </a:r>
            <a:r>
              <a:rPr lang="am-ET"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፪</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ኛ </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መልእክት</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ያነብባል</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gn="ctr"/>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 Deacon</a:t>
            </a:r>
            <a:endPar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US"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reads the 2</a:t>
            </a:r>
            <a:r>
              <a:rPr lang="en-US" sz="5400" b="1" baseline="300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US"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Epistle.</a:t>
            </a:r>
            <a:endPar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8742500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43831" y="235755"/>
            <a:ext cx="11831751" cy="6165273"/>
          </a:xfrm>
          <a:prstGeom prst="rect">
            <a:avLst/>
          </a:prstGeom>
        </p:spPr>
        <p:txBody>
          <a:bodyPr>
            <a:no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ሥሉስ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ዘኅቡር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ህላዌከ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ዕቀብ</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ማኅበ</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ቅዱሳን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ኅሩያን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አርዳኢከ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ናዝዘነ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በሣህልከ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ስምከ</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1100" b="1" baseline="-250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1400" b="1" baseline="-250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ባሕርይህ አንድ የሚሆን ልዩ ሦስት ሆይ</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አንድነታችንን ጠብቅ፤ ስለተመረጡ ክቡራን ደቀ መዛሙርትህ በይቅርታህ አጽናን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ክቡር ስለሚሆን ስለ ስምህ ብለህ።</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con substantial Trinity, preserve our congregation for Thy holy elect disciples’ sake: comfort us in Thy mercy, for Thy holy name’s sake.</a:t>
            </a:r>
            <a:endParaRPr lang="en-US"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3"/>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118</a:t>
            </a:fld>
            <a:endParaRPr lang="en-US"/>
          </a:p>
        </p:txBody>
      </p:sp>
    </p:spTree>
    <p:extLst>
      <p:ext uri="{BB962C8B-B14F-4D97-AF65-F5344CB8AC3E}">
        <p14:creationId xmlns:p14="http://schemas.microsoft.com/office/powerpoint/2010/main" val="3911742662"/>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439712"/>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119</a:t>
            </a:fld>
            <a:endParaRPr lang="en-US" dirty="0"/>
          </a:p>
        </p:txBody>
      </p:sp>
    </p:spTree>
    <p:extLst>
      <p:ext uri="{BB962C8B-B14F-4D97-AF65-F5344CB8AC3E}">
        <p14:creationId xmlns:p14="http://schemas.microsoft.com/office/powerpoint/2010/main" val="25530021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120</a:t>
            </a:fld>
            <a:endParaRPr lang="en-US" dirty="0"/>
          </a:p>
        </p:txBody>
      </p:sp>
    </p:spTree>
    <p:extLst>
      <p:ext uri="{BB962C8B-B14F-4D97-AF65-F5344CB8AC3E}">
        <p14:creationId xmlns:p14="http://schemas.microsoft.com/office/powerpoint/2010/main" val="267302072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6B47DAF-63FA-3867-673E-E585C2BD35F2}"/>
              </a:ext>
            </a:extLst>
          </p:cNvPr>
          <p:cNvSpPr txBox="1">
            <a:spLocks/>
          </p:cNvSpPr>
          <p:nvPr/>
        </p:nvSpPr>
        <p:spPr>
          <a:xfrm>
            <a:off x="216418" y="106721"/>
            <a:ext cx="11831751" cy="6104231"/>
          </a:xfrm>
          <a:prstGeom prst="rect">
            <a:avLst/>
          </a:prstGeom>
        </p:spPr>
        <p:txBody>
          <a:bodyPr>
            <a:noAutofit/>
          </a:bodyPr>
          <a:lstStyle/>
          <a:p>
            <a:pPr defTabSz="914436">
              <a:defRPr/>
            </a:pPr>
            <a:r>
              <a:rPr lang="en-US" sz="40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 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ነቅዕ ንጹሕ ዘእምእንቅዕተ</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ሕግ</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ንጹ</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ውእቱ</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ዜና ግብሮሙ ለሐዋርያት በረከተ ጸሎቶሙ የሀሉ ምስለ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ወምስለ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ለዓለመ ዓለም አሜን።</a:t>
            </a:r>
          </a:p>
          <a:p>
            <a:pPr marL="51434">
              <a:spcBef>
                <a:spcPct val="20000"/>
              </a:spcBef>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ንጹ</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ከሚሆኑ</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ከሕግ</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ምንጮች</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የተገኘ</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ጥሩ</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ምንጭ</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ይኸውም የሐዋርያት የሥራቸው ነገር ነው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የጸሎታቸው በረከት ከ</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 አሜን።</a:t>
            </a:r>
          </a:p>
          <a:p>
            <a:pPr marL="51434">
              <a:spcBef>
                <a:spcPct val="20000"/>
              </a:spcBef>
              <a:defRPr/>
            </a:pP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 pure fountain which is from the pure fountains of the law, to wit the history of the acts of the apostles. The blessing of their prayer be with our people forever.Amen</a:t>
            </a:r>
            <a:endParaRPr lang="en-US"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2DB00F7A-334E-7715-56A0-A646319533C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121</a:t>
            </a:fld>
            <a:endParaRPr lang="en-US"/>
          </a:p>
        </p:txBody>
      </p:sp>
    </p:spTree>
    <p:extLst>
      <p:ext uri="{BB962C8B-B14F-4D97-AF65-F5344CB8AC3E}">
        <p14:creationId xmlns:p14="http://schemas.microsoft.com/office/powerpoint/2010/main" val="270955189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31BA4A4-D157-3D13-CF73-40CFF5937D53}"/>
              </a:ext>
            </a:extLst>
          </p:cNvPr>
          <p:cNvSpPr txBox="1"/>
          <p:nvPr/>
        </p:nvSpPr>
        <p:spPr>
          <a:xfrm>
            <a:off x="1351278" y="1538195"/>
            <a:ext cx="9470326" cy="3908762"/>
          </a:xfrm>
          <a:prstGeom prst="rect">
            <a:avLst/>
          </a:prstGeom>
          <a:noFill/>
        </p:spPr>
        <p:txBody>
          <a:bodyPr wrap="square">
            <a:spAutoFit/>
          </a:bodyPr>
          <a:lstStyle/>
          <a:p>
            <a:pPr algn="ctr"/>
            <a:r>
              <a:rPr lang="en-US" sz="6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US"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የሐዋርያት ሥራ</a:t>
            </a:r>
            <a:r>
              <a:rPr lang="en-US"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a:t>
            </a:r>
            <a:r>
              <a:rPr lang="en-US" sz="6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ያነብባል</a:t>
            </a:r>
            <a:r>
              <a:rPr lang="en-US"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AE"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lgn="ct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reads</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Acts of the Apostles</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dirty="0">
              <a:solidFill>
                <a:srgbClr val="FFFF00"/>
              </a:solidFill>
            </a:endParaRPr>
          </a:p>
        </p:txBody>
      </p:sp>
    </p:spTree>
    <p:extLst>
      <p:ext uri="{BB962C8B-B14F-4D97-AF65-F5344CB8AC3E}">
        <p14:creationId xmlns:p14="http://schemas.microsoft.com/office/powerpoint/2010/main" val="181726704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16418" y="883216"/>
            <a:ext cx="12049514" cy="4845895"/>
          </a:xfrm>
          <a:prstGeom prst="rect">
            <a:avLst/>
          </a:prstGeom>
        </p:spPr>
        <p:txBody>
          <a:bodyPr>
            <a:noAutofit/>
          </a:bodyPr>
          <a:lstStyle/>
          <a:p>
            <a:pPr marL="51434">
              <a:spcBef>
                <a:spcPct val="20000"/>
              </a:spcBef>
              <a:defRPr/>
            </a:pP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አንተ</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አብ</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አኃዜ</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endParaRPr lang="am-ET" sz="1200" b="1" spc="225"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 የያዝህ አብ ሆይ ቅዱስ ቅዱስ ቅዱስ አንተ ነህ፤</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endParaRPr lang="en-AE" sz="1715" b="1" spc="225"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AE" sz="44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a:t>
            </a:r>
            <a:r>
              <a:rPr lang="en-AE" sz="4400"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4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4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art Thou, Holy Father, who owns everything</a:t>
            </a:r>
            <a:r>
              <a:rPr lang="en-AE" sz="60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60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3"/>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123</a:t>
            </a:fld>
            <a:endParaRPr lang="en-US"/>
          </a:p>
        </p:txBody>
      </p:sp>
      <p:sp>
        <p:nvSpPr>
          <p:cNvPr id="8" name="TextBox 7">
            <a:extLst>
              <a:ext uri="{FF2B5EF4-FFF2-40B4-BE49-F238E27FC236}">
                <a16:creationId xmlns:a16="http://schemas.microsoft.com/office/drawing/2014/main" id="{B2DC3A89-5E71-3AE7-37EE-B6C43ABEC905}"/>
              </a:ext>
            </a:extLst>
          </p:cNvPr>
          <p:cNvSpPr txBox="1"/>
          <p:nvPr/>
        </p:nvSpPr>
        <p:spPr>
          <a:xfrm>
            <a:off x="2901314" y="215205"/>
            <a:ext cx="8783918" cy="795924"/>
          </a:xfrm>
          <a:prstGeom prst="rect">
            <a:avLst/>
          </a:prstGeom>
          <a:noFill/>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596910308"/>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E2CF1D5-B718-4564-FDF0-DF025985E2C4}"/>
              </a:ext>
            </a:extLst>
          </p:cNvPr>
          <p:cNvSpPr txBox="1">
            <a:spLocks/>
          </p:cNvSpPr>
          <p:nvPr/>
        </p:nvSpPr>
        <p:spPr>
          <a:xfrm>
            <a:off x="361592" y="429677"/>
            <a:ext cx="11541401" cy="5863534"/>
          </a:xfrm>
          <a:prstGeom prst="rect">
            <a:avLst/>
          </a:prstGeom>
        </p:spPr>
        <p:txBody>
          <a:bodyPr>
            <a:noAutofit/>
          </a:bodyPr>
          <a:lstStyle/>
          <a:p>
            <a:pPr marL="51434">
              <a:spcBef>
                <a:spcPct val="20000"/>
              </a:spcBef>
              <a:defRPr/>
            </a:pP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አንተ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ወልድ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ዋ</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ድ</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ዘአንተ</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ቃለ</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አብ</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51434">
              <a:spcBef>
                <a:spcPct val="20000"/>
              </a:spcBef>
              <a:defRPr/>
            </a:pPr>
            <a:endParaRPr lang="am-ET"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 አብ ቃል የምትሆን ወልድ ዋሕድ ሆይ ቅዱስ ቅዱስ ቅዱስ አንተ ነህ፤</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AE" sz="40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a:t>
            </a:r>
            <a:r>
              <a:rPr lang="en-AE" sz="4000"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0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0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art Thou, only-begotten Son, who art the Word of the living Father.</a:t>
            </a:r>
            <a:endParaRPr lang="am-ET" sz="5400"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3">
            <a:extLst>
              <a:ext uri="{FF2B5EF4-FFF2-40B4-BE49-F238E27FC236}">
                <a16:creationId xmlns:a16="http://schemas.microsoft.com/office/drawing/2014/main" id="{67D37385-582A-D74E-D940-840F6B84301A}"/>
              </a:ext>
            </a:extLst>
          </p:cNvPr>
          <p:cNvSpPr txBox="1">
            <a:spLocks/>
          </p:cNvSpPr>
          <p:nvPr/>
        </p:nvSpPr>
        <p:spPr>
          <a:xfrm>
            <a:off x="798195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124</a:t>
            </a:fld>
            <a:endParaRPr lang="en-US"/>
          </a:p>
        </p:txBody>
      </p:sp>
    </p:spTree>
    <p:extLst>
      <p:ext uri="{BB962C8B-B14F-4D97-AF65-F5344CB8AC3E}">
        <p14:creationId xmlns:p14="http://schemas.microsoft.com/office/powerpoint/2010/main" val="398654583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B77806-9952-4B9A-BF92-4A6C1B473186}"/>
              </a:ext>
            </a:extLst>
          </p:cNvPr>
          <p:cNvSpPr txBox="1">
            <a:spLocks/>
          </p:cNvSpPr>
          <p:nvPr/>
        </p:nvSpPr>
        <p:spPr>
          <a:xfrm>
            <a:off x="216419" y="266824"/>
            <a:ext cx="11686575" cy="5863534"/>
          </a:xfrm>
          <a:prstGeom prst="rect">
            <a:avLst/>
          </a:prstGeom>
        </p:spPr>
        <p:txBody>
          <a:bodyPr>
            <a:noAutofit/>
          </a:bodyPr>
          <a:lstStyle/>
          <a:p>
            <a:pPr marL="51434">
              <a:spcBef>
                <a:spcPct val="20000"/>
              </a:spcBef>
              <a:defRPr/>
            </a:pP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አንተ</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716"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ዘተአምር</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ኵሎ</a:t>
            </a:r>
            <a:endPar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endParaRPr lang="am-ET" sz="381"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endParaRPr lang="am-ET" sz="286"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ሁሉን የምታውቅ መንፈስ ቅዱስ ሆይ ቅዱስ ቅዱስ ቅዱስ አንተ ነህ።</a:t>
            </a:r>
            <a:endParaRPr lang="en-AE"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endParaRPr lang="en-AE" sz="2667" b="1" spc="225"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AE" sz="4191"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a:t>
            </a:r>
            <a:r>
              <a:rPr lang="en-AE" sz="4191"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191"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spc="22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AE" sz="4191"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art Thou, Holy Spirit who knows all things.</a:t>
            </a:r>
            <a:endParaRPr lang="am-ET" sz="5716" b="1" spc="2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3">
            <a:extLst>
              <a:ext uri="{FF2B5EF4-FFF2-40B4-BE49-F238E27FC236}">
                <a16:creationId xmlns:a16="http://schemas.microsoft.com/office/drawing/2014/main" id="{7A772ACA-5340-6744-1B27-473FAA424E8D}"/>
              </a:ext>
            </a:extLst>
          </p:cNvPr>
          <p:cNvSpPr txBox="1">
            <a:spLocks/>
          </p:cNvSpPr>
          <p:nvPr/>
        </p:nvSpPr>
        <p:spPr>
          <a:xfrm>
            <a:off x="798195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125</a:t>
            </a:fld>
            <a:endParaRPr lang="en-US"/>
          </a:p>
        </p:txBody>
      </p:sp>
    </p:spTree>
    <p:extLst>
      <p:ext uri="{BB962C8B-B14F-4D97-AF65-F5344CB8AC3E}">
        <p14:creationId xmlns:p14="http://schemas.microsoft.com/office/powerpoint/2010/main" val="261793259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439712"/>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ተሣሃለነ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126</a:t>
            </a:fld>
            <a:endParaRPr lang="en-US" dirty="0"/>
          </a:p>
        </p:txBody>
      </p:sp>
    </p:spTree>
    <p:extLst>
      <p:ext uri="{BB962C8B-B14F-4D97-AF65-F5344CB8AC3E}">
        <p14:creationId xmlns:p14="http://schemas.microsoft.com/office/powerpoint/2010/main" val="112394673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127</a:t>
            </a:fld>
            <a:endParaRPr lang="en-US" dirty="0"/>
          </a:p>
        </p:txBody>
      </p:sp>
    </p:spTree>
    <p:extLst>
      <p:ext uri="{BB962C8B-B14F-4D97-AF65-F5344CB8AC3E}">
        <p14:creationId xmlns:p14="http://schemas.microsoft.com/office/powerpoint/2010/main" val="305482057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8034507"/>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ሰላመ</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ቤተ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አሐቲ</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ጉባኤ</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ሐዋርያት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ርትዕት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በኀበ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ሐዋርያት</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ስለሰበሰቧት</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በእግዚአብሔር</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የቀናች</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ስለሆነች</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አንዲት</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ቤተ</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ray for the peace of the one holy</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apostolic</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church orthodox in the Lord.</a:t>
            </a:r>
            <a:r>
              <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ኪርያላይሶን እግዚኦ ተሣ</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en-US" sz="36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ሜን</a:t>
            </a:r>
            <a:r>
              <a:rPr lang="en-US"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a:t>
            </a:r>
            <a:r>
              <a:rPr lang="am-ET" sz="36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ቤቱ ይቅር በለን።</a:t>
            </a:r>
          </a:p>
          <a:p>
            <a:r>
              <a:rPr lang="en-US"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 </a:t>
            </a:r>
            <a:r>
              <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Kyrie eleison.</a:t>
            </a:r>
            <a:endPar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128</a:t>
            </a:fld>
            <a:endParaRPr lang="en-US" dirty="0"/>
          </a:p>
        </p:txBody>
      </p:sp>
    </p:spTree>
    <p:extLst>
      <p:ext uri="{BB962C8B-B14F-4D97-AF65-F5344CB8AC3E}">
        <p14:creationId xmlns:p14="http://schemas.microsoft.com/office/powerpoint/2010/main" val="232957891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8280728"/>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ርእሰ</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ሊቃነ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ወብፁዕ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ሊቀ</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ጳጳስነ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ወኵሎሙ</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ኤጲስ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ወዲያቆናት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ወኵሎሙ</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ሕዝበ</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ርቱዐነ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ሃይማኖት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ጳጳሳቱ</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አለቃ</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ብፁዕ</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ስለሚሆኑ</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ጳጳሳችን</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ኤጲስ</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ቆጶሳቱም</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ቀሳውስትና</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ዲያቆናትም</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ሃይማኖታቸው</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ቀና</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ወገኖችም</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2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ኪርያላይሶን እግዚኦ ተሣ</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en-US" sz="32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ሜን</a:t>
            </a:r>
            <a:r>
              <a:rPr lang="en-US"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a:t>
            </a:r>
            <a:r>
              <a:rPr lang="am-ET" sz="32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ቤቱ ይቅር በለን።</a:t>
            </a:r>
          </a:p>
          <a:p>
            <a:r>
              <a:rPr lang="en-US"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 </a:t>
            </a:r>
            <a:r>
              <a:rPr lang="en-AE"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Kyrie eleison.</a:t>
            </a:r>
            <a:endParaRPr lang="am-ET"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129</a:t>
            </a:fld>
            <a:endParaRPr lang="en-US" dirty="0"/>
          </a:p>
        </p:txBody>
      </p:sp>
    </p:spTree>
    <p:extLst>
      <p:ext uri="{BB962C8B-B14F-4D97-AF65-F5344CB8AC3E}">
        <p14:creationId xmlns:p14="http://schemas.microsoft.com/office/powerpoint/2010/main" val="246974048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894195"/>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ማኅበርነ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ወዕቅበተ</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ለኵልነ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44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44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አንድነታችን</a:t>
            </a:r>
            <a:r>
              <a:rPr lang="en-US" sz="44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ስለሁላችን</a:t>
            </a:r>
            <a:r>
              <a:rPr lang="en-US" sz="44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መጠበቅም</a:t>
            </a:r>
            <a:r>
              <a:rPr lang="en-US" sz="44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44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ኪርያላይሶን እግዚኦ ተሣ</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en-US" sz="4400" b="1" spc="122"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ሜን</a:t>
            </a:r>
            <a:r>
              <a:rPr lang="en-US" sz="4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a:t>
            </a:r>
            <a:r>
              <a:rPr lang="am-ET" sz="4400" b="1" spc="122"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ቤቱ ይቅር በለን።</a:t>
            </a:r>
          </a:p>
          <a:p>
            <a:r>
              <a:rPr lang="en-US"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 </a:t>
            </a:r>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Kyrie eleison.</a:t>
            </a:r>
            <a:endPar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130</a:t>
            </a:fld>
            <a:endParaRPr lang="en-US" dirty="0"/>
          </a:p>
        </p:txBody>
      </p:sp>
    </p:spTree>
    <p:extLst>
      <p:ext uri="{BB962C8B-B14F-4D97-AF65-F5344CB8AC3E}">
        <p14:creationId xmlns:p14="http://schemas.microsoft.com/office/powerpoint/2010/main" val="377233330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16" t="1202" r="2414" b="3402"/>
          <a:stretch/>
        </p:blipFill>
        <p:spPr bwMode="auto">
          <a:xfrm>
            <a:off x="1" y="0"/>
            <a:ext cx="5958532" cy="51435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772945"/>
            <a:ext cx="5854889" cy="54367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https://1.bp.blogspot.com/-fUCoo96LkI0/UAEuse6rlJI/AAAAAAAABeo/xM3x5o3H76I/s1600/%E1%88%A5%E1%88%89%E1%88%B5+%E1%89%85%E1%8B%B1%E1%88%B5_page1_image2.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16" t="1202" r="2414" b="3402"/>
          <a:stretch/>
        </p:blipFill>
        <p:spPr bwMode="auto">
          <a:xfrm>
            <a:off x="6083143" y="0"/>
            <a:ext cx="6233468" cy="5143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2437" y="675098"/>
            <a:ext cx="6009564" cy="55346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8370184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6418" y="125057"/>
            <a:ext cx="11686576" cy="6761787"/>
          </a:xfrm>
          <a:prstGeom prst="rect">
            <a:avLst/>
          </a:prstGeom>
          <a:noFill/>
        </p:spPr>
        <p:txBody>
          <a:bodyPr wrap="square" rtlCol="0">
            <a:spAutoFit/>
          </a:bodyPr>
          <a:lstStyle/>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en-AE" sz="133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ንነትን የምንለምንሽ ክብርን የተመላሽ ቅድስት ሆይ</a:t>
            </a:r>
            <a:r>
              <a:rPr lang="am-ET" sz="4572" b="1" dirty="0">
                <a:solidFill>
                  <a:prstClr val="white"/>
                </a:solidFill>
                <a:latin typeface="Ebrima"/>
                <a:ea typeface="Ebrima"/>
                <a:cs typeface="Ebrima"/>
              </a:rPr>
              <a:t>!</a:t>
            </a:r>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a:t>
            </a:r>
            <a:endParaRPr lang="en-AE"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857"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thou of whom we ask healing, O holy full of </a:t>
            </a:r>
            <a:r>
              <a:rPr lang="en-AE" sz="4572"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honor</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defRPr/>
            </a:pPr>
            <a:endParaRPr lang="en-AE" sz="2667"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2667" b="1" i="1" dirty="0">
              <a:solidFill>
                <a:srgbClr val="00B0F0"/>
              </a:solidFill>
            </a:endParaRPr>
          </a:p>
          <a:p>
            <a:pPr lvl="1"/>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ይበልሽ</a:t>
            </a:r>
            <a:r>
              <a:rPr lang="en-US"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endParaRPr lang="am-ET"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8C8F1340-281A-9A12-251E-533E59ECD49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132</a:t>
            </a:fld>
            <a:endParaRPr lang="en-US"/>
          </a:p>
        </p:txBody>
      </p:sp>
    </p:spTree>
    <p:extLst>
      <p:ext uri="{BB962C8B-B14F-4D97-AF65-F5344CB8AC3E}">
        <p14:creationId xmlns:p14="http://schemas.microsoft.com/office/powerpoint/2010/main" val="262000629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9" y="1"/>
            <a:ext cx="11759163" cy="6843925"/>
          </a:xfrm>
          <a:prstGeom prst="rect">
            <a:avLst/>
          </a:prstGeom>
          <a:noFill/>
        </p:spPr>
        <p:txBody>
          <a:bodyPr wrap="square" rtlCol="0">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ሁል ጊዜ ድንግል የምትሆኝ አምላክን የወለድሽ የክርስቶስ</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እናት</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ኃጢአታችንን</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ያስተሠርይልን ዘንድ ወደ ልጅሽ ወደ ወዳጅሽ ወደ ላይ ጸሎታችንን አሳርጊ።</a:t>
            </a:r>
          </a:p>
          <a:p>
            <a:endParaRPr lang="en-AE"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Ever-</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v</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irgin, parent of God, mother of Christ, offer up our prayer on high to thy beloved Son that He may forgive us our sin.</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en-AE" sz="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አሜን</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DC189C2E-5377-DF2D-D740-7A559364B25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133</a:t>
            </a:fld>
            <a:endParaRPr lang="en-US"/>
          </a:p>
        </p:txBody>
      </p:sp>
    </p:spTree>
    <p:extLst>
      <p:ext uri="{BB962C8B-B14F-4D97-AF65-F5344CB8AC3E}">
        <p14:creationId xmlns:p14="http://schemas.microsoft.com/office/powerpoint/2010/main" val="19128686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7391"/>
            <a:ext cx="11759164" cy="7201330"/>
          </a:xfrm>
          <a:prstGeom prst="rect">
            <a:avLst/>
          </a:prstGeom>
          <a:noFill/>
        </p:spPr>
        <p:txBody>
          <a:bodyPr wrap="square" rtlCol="0">
            <a:spAutoFit/>
          </a:bodyPr>
          <a:lstStyle/>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 የጽድቅ ብርሃን የሚሆን አምላካችንን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ክርስቶስን የወለድሽልን (ንጽሕት) ሆይ</a:t>
            </a:r>
            <a:r>
              <a:rPr lang="am-ET" sz="4400" b="1" dirty="0">
                <a:solidFill>
                  <a:prstClr val="white"/>
                </a:solidFill>
                <a:latin typeface="Ebrima"/>
                <a:ea typeface="Ebrima"/>
                <a:cs typeface="Ebrima"/>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a:t>
            </a: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thou who didst bear for us the very light of righ</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eousness, even Christ our God.</a:t>
            </a:r>
          </a:p>
          <a:p>
            <a:endParaRPr lang="am-ET" sz="152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ይበልሽ።</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endPar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DF567319-FC03-E18E-9D43-E0BB14F6A37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134</a:t>
            </a:fld>
            <a:endParaRPr lang="en-US"/>
          </a:p>
        </p:txBody>
      </p:sp>
    </p:spTree>
    <p:extLst>
      <p:ext uri="{BB962C8B-B14F-4D97-AF65-F5344CB8AC3E}">
        <p14:creationId xmlns:p14="http://schemas.microsoft.com/office/powerpoint/2010/main" val="352704402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
            <a:ext cx="11759164" cy="6663363"/>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am-ET" sz="9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ንጽሕት ድንግል ሆይ</a:t>
            </a:r>
            <a:r>
              <a:rPr lang="am-ET" sz="4400" b="1" dirty="0">
                <a:solidFill>
                  <a:prstClr val="white"/>
                </a:solidFill>
                <a:latin typeface="Ebrima"/>
                <a:ea typeface="Ebrima"/>
                <a:cs typeface="Ebrima"/>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ለነፍሳችን ይቅርታን ያደርግ ዘንድ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ኃጢአታችንንም ያስተሠርይልን ዘንድ ወደ ጌታችን ለምኝልን።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Virgin pure, plead for us unto our Lord that He may have mercy upon our souls and forgive us our sin.</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AE"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600" b="1" dirty="0">
                <a:solidFill>
                  <a:srgbClr val="FFFF00"/>
                </a:solidFill>
              </a:rPr>
              <a:t> </a:t>
            </a:r>
            <a:endParaRPr lang="am-ET" sz="6859" b="1" dirty="0">
              <a:solidFill>
                <a:srgbClr val="FFFF00"/>
              </a:solidFill>
            </a:endParaRPr>
          </a:p>
        </p:txBody>
      </p:sp>
      <p:sp>
        <p:nvSpPr>
          <p:cNvPr id="4" name="Slide Number Placeholder 2">
            <a:extLst>
              <a:ext uri="{FF2B5EF4-FFF2-40B4-BE49-F238E27FC236}">
                <a16:creationId xmlns:a16="http://schemas.microsoft.com/office/drawing/2014/main" id="{671E2460-02E9-14A2-6EA2-FEBC279169FB}"/>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135</a:t>
            </a:fld>
            <a:endParaRPr lang="en-US"/>
          </a:p>
        </p:txBody>
      </p:sp>
    </p:spTree>
    <p:extLst>
      <p:ext uri="{BB962C8B-B14F-4D97-AF65-F5344CB8AC3E}">
        <p14:creationId xmlns:p14="http://schemas.microsoft.com/office/powerpoint/2010/main" val="53051958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0177" y="31466"/>
            <a:ext cx="11880899" cy="7048083"/>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en-AE"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 ለሰው ወገን አማላጅ የምትሆኝ አምላክን የወለድሽ ንጽሕት ቅድስት ድንግል ማርያም ሆይ</a:t>
            </a:r>
            <a:r>
              <a:rPr lang="am-ET" sz="4800" b="1" dirty="0">
                <a:solidFill>
                  <a:prstClr val="white"/>
                </a:solidFill>
                <a:latin typeface="Ebrima"/>
                <a:ea typeface="Ebrima"/>
                <a:cs typeface="Ebrima"/>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Virgin Mary, parent of God, holy and pure, very pleader for the race of mankind.</a:t>
            </a:r>
          </a:p>
          <a:p>
            <a:pPr defTabSz="914436">
              <a:defRPr/>
            </a:pPr>
            <a:r>
              <a:rPr lang="am-ET" sz="32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105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ይበልሽ።</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3A1C014E-1782-37C9-6202-A35D6F60F04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136</a:t>
            </a:fld>
            <a:endParaRPr lang="en-US"/>
          </a:p>
        </p:txBody>
      </p:sp>
    </p:spTree>
    <p:extLst>
      <p:ext uri="{BB962C8B-B14F-4D97-AF65-F5344CB8AC3E}">
        <p14:creationId xmlns:p14="http://schemas.microsoft.com/office/powerpoint/2010/main" val="212201080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89979"/>
            <a:ext cx="11759164" cy="7048404"/>
          </a:xfrm>
          <a:prstGeom prst="rect">
            <a:avLst/>
          </a:prstGeom>
          <a:noFill/>
        </p:spPr>
        <p:txBody>
          <a:bodyPr wrap="square" rtlCol="0">
            <a:spAutoFit/>
          </a:bodyPr>
          <a:lstStyle/>
          <a:p>
            <a:pPr>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defRPr/>
            </a:pPr>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የኃጢአታችንን ሥርየት ይሰጠን ዘንድ በልጅሽ በክርስቶስ ፊት ለምኝልን።</a:t>
            </a: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Plead for us before Christ thy son, that He may vouchsafe us remission of our sins.</a:t>
            </a:r>
          </a:p>
          <a:p>
            <a:endParaRPr lang="am-ET" sz="2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1715" dirty="0"/>
          </a:p>
        </p:txBody>
      </p:sp>
      <p:sp>
        <p:nvSpPr>
          <p:cNvPr id="4" name="Slide Number Placeholder 2">
            <a:extLst>
              <a:ext uri="{FF2B5EF4-FFF2-40B4-BE49-F238E27FC236}">
                <a16:creationId xmlns:a16="http://schemas.microsoft.com/office/drawing/2014/main" id="{A3087185-B155-1039-9CF8-1D2F0DB71CC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137</a:t>
            </a:fld>
            <a:endParaRPr lang="en-US"/>
          </a:p>
        </p:txBody>
      </p:sp>
    </p:spTree>
    <p:extLst>
      <p:ext uri="{BB962C8B-B14F-4D97-AF65-F5344CB8AC3E}">
        <p14:creationId xmlns:p14="http://schemas.microsoft.com/office/powerpoint/2010/main" val="97326964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22C451-9D9E-2747-2056-568379B9609F}"/>
              </a:ext>
            </a:extLst>
          </p:cNvPr>
          <p:cNvSpPr txBox="1"/>
          <p:nvPr/>
        </p:nvSpPr>
        <p:spPr>
          <a:xfrm>
            <a:off x="216418" y="89978"/>
            <a:ext cx="11759164" cy="6299032"/>
          </a:xfrm>
          <a:prstGeom prst="rect">
            <a:avLst/>
          </a:prstGeom>
          <a:noFill/>
        </p:spPr>
        <p:txBody>
          <a:bodyPr wrap="square">
            <a:spAutoFit/>
          </a:bodyPr>
          <a:lstStyle/>
          <a:p>
            <a:pPr>
              <a:tabLst>
                <a:tab pos="1257350" algn="l"/>
              </a:tabLst>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tabLst>
                <a:tab pos="1257350" algn="l"/>
              </a:tabLst>
            </a:pPr>
            <a:endParaRPr lang="en-AE"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 ንግሥት የምትሆኝ</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ንጽሕት</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ሆይ</a:t>
            </a:r>
            <a:r>
              <a:rPr lang="am-ET" sz="4800" b="1" dirty="0">
                <a:solidFill>
                  <a:prstClr val="white"/>
                </a:solidFill>
                <a:latin typeface="Ebrima"/>
                <a:ea typeface="Ebrima"/>
                <a:cs typeface="Ebrima"/>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7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Virgin pure, very Queen.</a:t>
            </a:r>
          </a:p>
          <a:p>
            <a:endParaRPr lang="am-ET" sz="2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ይበልሽ።</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7468A53B-CC0A-FEA8-0B98-EDDBA9B3BEA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138</a:t>
            </a:fld>
            <a:endParaRPr lang="en-US"/>
          </a:p>
        </p:txBody>
      </p:sp>
    </p:spTree>
    <p:extLst>
      <p:ext uri="{BB962C8B-B14F-4D97-AF65-F5344CB8AC3E}">
        <p14:creationId xmlns:p14="http://schemas.microsoft.com/office/powerpoint/2010/main" val="180900441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98477"/>
            <a:ext cx="11686576" cy="6456255"/>
          </a:xfrm>
          <a:prstGeom prst="rect">
            <a:avLst/>
          </a:prstGeom>
          <a:noFill/>
        </p:spPr>
        <p:txBody>
          <a:bodyPr wrap="square" rtlCol="0">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የባሕርያችን መመኪያ ሆይ</a:t>
            </a:r>
            <a:r>
              <a:rPr lang="am-ET" sz="4000" b="1" dirty="0">
                <a:solidFill>
                  <a:prstClr val="white"/>
                </a:solidFill>
                <a:latin typeface="Ebrima"/>
                <a:ea typeface="Ebrima"/>
                <a:cs typeface="Ebrima"/>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a:t>
            </a:r>
          </a:p>
          <a:p>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pride of our kind.</a:t>
            </a:r>
            <a:endParaRPr lang="am-ET"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ይበለሽ</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8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አማኑኤልን የወለድሽልን ሆይ ደስ ይበልሽ።</a:t>
            </a:r>
            <a:endPar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O thou that barest for us Emmanuel our God.</a:t>
            </a:r>
            <a:endPar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 ይበልሽ</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31BDA0F2-B8B3-1A7B-6EF0-B884AE28C3F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139</a:t>
            </a:fld>
            <a:endParaRPr lang="en-US"/>
          </a:p>
        </p:txBody>
      </p:sp>
    </p:spTree>
    <p:extLst>
      <p:ext uri="{BB962C8B-B14F-4D97-AF65-F5344CB8AC3E}">
        <p14:creationId xmlns:p14="http://schemas.microsoft.com/office/powerpoint/2010/main" val="321775881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
            <a:ext cx="11880899" cy="7048083"/>
          </a:xfrm>
          <a:prstGeom prst="rect">
            <a:avLst/>
          </a:prstGeom>
          <a:noFill/>
        </p:spPr>
        <p:txBody>
          <a:bodyPr wrap="square" rtlCol="0">
            <a:spAutoFit/>
          </a:bodyPr>
          <a:lstStyle/>
          <a:p>
            <a:pPr defTabSz="914436">
              <a:tabLst>
                <a:tab pos="125735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tabLst>
                <a:tab pos="1257350" algn="l"/>
              </a:tabLst>
              <a:defRPr/>
            </a:pPr>
            <a:endParaRPr lang="en-AE"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በጌታችን በኢየሱስ ክርስቶስ ፊት እውነተኛ አስታራቂ ሆነሽ ታስቢን ዘንድ እንለምንሻለን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ለነፍሳችን ይቅርታን ያደርግልን ዘንድ</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ኃጢአታችንንም ያስተሠርይልን ዘንድ።</a:t>
            </a: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ask thee to remember us, O true Mediatory, before our Lord Jesus Christ that He may have mercy upon our souls and forgive us our sins.</a:t>
            </a:r>
          </a:p>
          <a:p>
            <a:pPr>
              <a:tabLst>
                <a:tab pos="125735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dirty="0">
                <a:solidFill>
                  <a:srgbClr val="FF0000"/>
                </a:solidFill>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7FB666FD-8EBE-1652-700D-C9E2FEA83D6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140</a:t>
            </a:fld>
            <a:endParaRPr lang="en-US"/>
          </a:p>
        </p:txBody>
      </p:sp>
    </p:spTree>
    <p:extLst>
      <p:ext uri="{BB962C8B-B14F-4D97-AF65-F5344CB8AC3E}">
        <p14:creationId xmlns:p14="http://schemas.microsoft.com/office/powerpoint/2010/main" val="194592613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8559"/>
            <a:ext cx="11970327" cy="6401753"/>
          </a:xfrm>
          <a:prstGeom prst="rect">
            <a:avLst/>
          </a:prstGeom>
          <a:noFill/>
        </p:spPr>
        <p:txBody>
          <a:bodyPr wrap="square" rtlCol="0">
            <a:spAutoFit/>
          </a:bodyPr>
          <a:lstStyle/>
          <a:p>
            <a:pPr defTabSz="914400">
              <a:tabLst>
                <a:tab pos="125730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tabLst>
                <a:tab pos="1257300" algn="l"/>
              </a:tabLst>
              <a:defRPr/>
            </a:pPr>
            <a:endParaRPr lang="en-AE" sz="1000" b="1" dirty="0">
              <a:solidFill>
                <a:srgbClr val="FFFF00"/>
              </a:solidFill>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ዝውእቱ ጊዜ ባርኮት ወዝ ውእቱ ጊዜ ዕጣን ኅሩይ ጊዜ ሰብሖቱ ለመድኃኒነ መፍቀሬ ሰብእ ክርስቶስ።</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የማመስገን ጊዜ ይህ ነው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የተመረጠው የዕጣን ጊዜም ይህ ነው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ሰው ወዳጅ መድኃኒታች</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ክርስቶስን ማመስገኛ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This is the time of blessing; this is the time of chosen incense, the time of the praise of our Savior, lover of man, Christ.</a:t>
            </a:r>
          </a:p>
        </p:txBody>
      </p:sp>
      <p:sp>
        <p:nvSpPr>
          <p:cNvPr id="4" name="Slide Number Placeholder 2">
            <a:extLst>
              <a:ext uri="{FF2B5EF4-FFF2-40B4-BE49-F238E27FC236}">
                <a16:creationId xmlns:a16="http://schemas.microsoft.com/office/drawing/2014/main" id="{4BCF7D4E-BBF1-763A-B00B-39418EAEB92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141</a:t>
            </a:fld>
            <a:endParaRPr lang="en-US" dirty="0"/>
          </a:p>
        </p:txBody>
      </p:sp>
    </p:spTree>
    <p:extLst>
      <p:ext uri="{BB962C8B-B14F-4D97-AF65-F5344CB8AC3E}">
        <p14:creationId xmlns:p14="http://schemas.microsoft.com/office/powerpoint/2010/main" val="174262945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270" y="117767"/>
            <a:ext cx="12053455" cy="7663636"/>
          </a:xfrm>
          <a:prstGeom prst="rect">
            <a:avLst/>
          </a:prstGeom>
          <a:noFill/>
        </p:spPr>
        <p:txBody>
          <a:bodyPr wrap="square" rtlCol="0">
            <a:spAutoFit/>
          </a:bodyPr>
          <a:lstStyle/>
          <a:p>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ዕጣን ይእቲ ማርያም ዕጣን ውእቱ እስመ ዘውስተ ከርሣ ዘይትሜዓዝ እምኩሉ ዕጣን ዘወለደቶ መጽአ ወአድኅነነ።  </a:t>
            </a: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ዕጣን ናት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ዕጣን እርሱ ነው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በማ</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ፀንዋ ያደረ</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ከተመረጠው ዕጣን ሁሉ የሚሸት ነውና የወለደችው መጥቶ አዳነን።</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Mary is the incense, and the incense is He, because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 who was in her womb is more fragrant than all chosen incense. He whom she bare came and saved us.</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CC33EA61-3E34-251E-2A82-D49AB53AE10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142</a:t>
            </a:fld>
            <a:endParaRPr lang="en-US"/>
          </a:p>
        </p:txBody>
      </p:sp>
    </p:spTree>
    <p:extLst>
      <p:ext uri="{BB962C8B-B14F-4D97-AF65-F5344CB8AC3E}">
        <p14:creationId xmlns:p14="http://schemas.microsoft.com/office/powerpoint/2010/main" val="191088890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4691" y="152400"/>
            <a:ext cx="11901054" cy="7086555"/>
          </a:xfrm>
          <a:prstGeom prst="rect">
            <a:avLst/>
          </a:prstGeom>
          <a:noFill/>
        </p:spPr>
        <p:txBody>
          <a:bodyPr wrap="square" rtlCol="0">
            <a:spAutoFit/>
          </a:bodyPr>
          <a:lstStyle/>
          <a:p>
            <a:pPr defTabSz="914400">
              <a:tabLst>
                <a:tab pos="125730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tabLst>
                <a:tab pos="1257300" algn="l"/>
              </a:tabLst>
              <a:defRPr/>
            </a:pPr>
            <a:endParaRPr lang="en-AE" sz="105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ዕፍረት ምዑዝ ኢየሱስ ክርስቶስ ንዑ ንስግድ ሎቱ ወንዕቀብ ትእዛዛቲሁ ከመ ይሥረይ ለነ ኃጣውኢነ።</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ኢየ</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ሱ</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 ክርስቶስ መዐዛ ያለው ሽቶ ነው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ኑ እንስገድለት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ትእዛዞቹንም እንጠብቅ</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ኃጢአታችንን ያስተሰርይልን ዘንድ።</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fragrant oi</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tment is Jesus Christ.O! come let us worship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im and keep His commandments that He may forgive us our sins.</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CA346319-060C-FBD5-EB6B-6A131FEB19F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143</a:t>
            </a:fld>
            <a:endParaRPr lang="en-US"/>
          </a:p>
        </p:txBody>
      </p:sp>
    </p:spTree>
    <p:extLst>
      <p:ext uri="{BB962C8B-B14F-4D97-AF65-F5344CB8AC3E}">
        <p14:creationId xmlns:p14="http://schemas.microsoft.com/office/powerpoint/2010/main" val="411228997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673" y="324735"/>
            <a:ext cx="11804072" cy="6771084"/>
          </a:xfrm>
          <a:prstGeom prst="rect">
            <a:avLst/>
          </a:prstGeom>
          <a:noFill/>
        </p:spPr>
        <p:txBody>
          <a:bodyPr wrap="square" rtlCol="0">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ተውህቦ ምሕረት ለሚካኤል ወብሥራት ለገብርኤል ወሀብተ ሰማያት ለማርያም ድንግል።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ለሚካኤል ምሕረት ተሰጠው፤ ለገብርኤልም ማብሠር፤ ለድንግል ማርያምም ሰማያዊ ሀብት።</a:t>
            </a:r>
          </a:p>
          <a:p>
            <a:endParaRPr lang="am-ET"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Michael was given mercy, and glad tidings to Gabriel, and a heavenly gift to the Virgin Mary.</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054D2638-2EE5-AB7A-C28D-323719229BF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144</a:t>
            </a:fld>
            <a:endParaRPr lang="en-US"/>
          </a:p>
        </p:txBody>
      </p:sp>
    </p:spTree>
    <p:extLst>
      <p:ext uri="{BB962C8B-B14F-4D97-AF65-F5344CB8AC3E}">
        <p14:creationId xmlns:p14="http://schemas.microsoft.com/office/powerpoint/2010/main" val="121591172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9319" y="-35266"/>
            <a:ext cx="11894135" cy="7201972"/>
          </a:xfrm>
          <a:prstGeom prst="rect">
            <a:avLst/>
          </a:prstGeom>
          <a:noFill/>
        </p:spPr>
        <p:txBody>
          <a:bodyPr wrap="square" rtlCol="0">
            <a:spAutoFit/>
          </a:bodyPr>
          <a:lstStyle/>
          <a:p>
            <a:pPr defTabSz="914400">
              <a:tabLst>
                <a:tab pos="125730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tabLst>
                <a:tab pos="1257300" algn="l"/>
              </a:tabLst>
              <a:defRPr/>
            </a:pPr>
            <a:endParaRPr lang="en-AE"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ተውህቦ ልቡና ለዳዊት ወጥበብ ለሰሎሞን ወቀርነ ቅብዕ ለሳሙኤል እስመ ውእቱ ዘይቀብዕ ነገሥተ።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ለዳዊት 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ለሰሎሞን ጥበብ</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ለሳሙኤልም ነገሥታቱን የቀባ እርሱ ነውና የሽቱ ቀንድ ተሰጠው።</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David was given understanding, and wisdom to Solomon, and an horn of oil to Samuel for he was the anointer of kings.</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617DAAFD-3241-7CEE-8345-7AA39172996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145</a:t>
            </a:fld>
            <a:endParaRPr lang="en-US"/>
          </a:p>
        </p:txBody>
      </p:sp>
    </p:spTree>
    <p:extLst>
      <p:ext uri="{BB962C8B-B14F-4D97-AF65-F5344CB8AC3E}">
        <p14:creationId xmlns:p14="http://schemas.microsoft.com/office/powerpoint/2010/main" val="388534785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0109" y="120909"/>
            <a:ext cx="11887200" cy="7063472"/>
          </a:xfrm>
          <a:prstGeom prst="rect">
            <a:avLst/>
          </a:prstGeom>
          <a:noFill/>
        </p:spPr>
        <p:txBody>
          <a:bodyPr wrap="square" rtlCol="0">
            <a:spAutoFit/>
          </a:bodyPr>
          <a:lstStyle/>
          <a:p>
            <a:pPr defTabSz="914400">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9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ተውህቦ መራኁት ለአቡነ ጴጥሮስ ወድንግልና ለዮሐንስ ወመልእክት ለአቡነ ጳውሎስ እስመ ውእቱ ብርሃና ለቤተ ክርስቲያን።</a:t>
            </a: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ለአባታችን ለጴጥሮስ መክፈቻ</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ለዮሐንስም ድንግልና</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ለአባታችን ለጳውሎስ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የቤተ ክርስቲያን ብርሃኗ እርሱ ነውና መልእክት ተሰጠው።</a:t>
            </a:r>
          </a:p>
          <a:p>
            <a:endParaRPr lang="en-AE" sz="1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our father Peter were given the keys, and virginity to John, and apostleship to our father Paul, for he was the light of the church.</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B97BB3CC-5489-B8BC-FD2A-AF12177A4A8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146</a:t>
            </a:fld>
            <a:endParaRPr lang="en-US"/>
          </a:p>
        </p:txBody>
      </p:sp>
    </p:spTree>
    <p:extLst>
      <p:ext uri="{BB962C8B-B14F-4D97-AF65-F5344CB8AC3E}">
        <p14:creationId xmlns:p14="http://schemas.microsoft.com/office/powerpoint/2010/main" val="296200690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4691" y="117767"/>
            <a:ext cx="11914909" cy="6555641"/>
          </a:xfrm>
          <a:prstGeom prst="rect">
            <a:avLst/>
          </a:prstGeom>
          <a:noFill/>
        </p:spPr>
        <p:txBody>
          <a:bodyPr wrap="square" rtlCol="0">
            <a:spAutoFit/>
          </a:bodyPr>
          <a:lstStyle/>
          <a:p>
            <a:pPr defTabSz="914400">
              <a:tabLst>
                <a:tab pos="125730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tabLst>
                <a:tab pos="1257300" algn="l"/>
              </a:tabLst>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ዕፍረት ምዕዝት ይእቲ ማርያም እስመ ዘውስተ ከርሣ ዘይትሌዐል እምኩሉ ዕጣን መጽአ ወተሠገወ እምኔሃ።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መዐዛ ያላት ሽቱ ማርያም ናት፤ በማ</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ፀንዋ ያለው ከዕጣን ሁሉ የሚበልጥ ነውና መጥቶ ከእርስዋ ሰው ሆነ።</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fragrant ointment is Mary, for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 that was in her womb, who is more fragrant than all incense, came and was incarnate of her.</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DEB47416-69E7-6320-CBAD-C8DFE505EA7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147</a:t>
            </a:fld>
            <a:endParaRPr lang="en-US"/>
          </a:p>
        </p:txBody>
      </p:sp>
    </p:spTree>
    <p:extLst>
      <p:ext uri="{BB962C8B-B14F-4D97-AF65-F5344CB8AC3E}">
        <p14:creationId xmlns:p14="http://schemas.microsoft.com/office/powerpoint/2010/main" val="96789044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8545" y="194638"/>
            <a:ext cx="11914909" cy="6463308"/>
          </a:xfrm>
          <a:prstGeom prst="rect">
            <a:avLst/>
          </a:prstGeom>
          <a:noFill/>
        </p:spPr>
        <p:txBody>
          <a:bodyPr wrap="square" rtlCol="0">
            <a:spAutoFit/>
          </a:bodyPr>
          <a:lstStyle/>
          <a:p>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ለማርያም ድንግል ንጽሕት ሠምራ አብ ወአሠርገዋ ደብተራ ለማኅደረ ፍቁር ወልዱ።</a:t>
            </a:r>
          </a:p>
          <a:p>
            <a:r>
              <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ንጽሕት ድንግል ማርያምን አብ ወደዳት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ለተወደደ ልጁም ማደሪያ ልትሆን በንጽሕና አስጌጣት።</a:t>
            </a:r>
          </a:p>
          <a:p>
            <a:endParaRPr lang="en-AE"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Mary virgin pure the Father was well-pleased, and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 decked her to be a tabernacle for the habitation of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 beloved Son.</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05F7E136-B44E-4F8A-0C14-87C3E19C47A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148</a:t>
            </a:fld>
            <a:endParaRPr lang="en-US"/>
          </a:p>
        </p:txBody>
      </p:sp>
    </p:spTree>
    <p:extLst>
      <p:ext uri="{BB962C8B-B14F-4D97-AF65-F5344CB8AC3E}">
        <p14:creationId xmlns:p14="http://schemas.microsoft.com/office/powerpoint/2010/main" val="124702170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4691" y="80425"/>
            <a:ext cx="11953010" cy="5740033"/>
          </a:xfrm>
          <a:prstGeom prst="rect">
            <a:avLst/>
          </a:prstGeom>
          <a:noFill/>
        </p:spPr>
        <p:txBody>
          <a:bodyPr wrap="square" rtlCol="0">
            <a:spAutoFit/>
          </a:bodyPr>
          <a:lstStyle/>
          <a:p>
            <a:pPr defTabSz="914400">
              <a:tabLst>
                <a:tab pos="125730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tabLst>
                <a:tab pos="1257300" algn="l"/>
              </a:tabLst>
              <a:defRPr/>
            </a:pPr>
            <a:endParaRPr lang="en-AE"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ተውህቦ ሕግ ለሙሴ ወክህነት ለአሮን ተውህቦ ዕጣን ኅሩይ ለዘካርያስ ካህን።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ለሙሴ ሕግ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ለአሮን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ክህነት ተሰጠው፤ ለካህኑ ለዘካርያስም የተመረጠ ዕጣን ተሰጠው።</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Moses was given the law, and priesthood to Aaron.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Zacharias the priest was given chosen incense.</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27A9017E-DDFD-2717-23E6-4EF4D59BD0B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149</a:t>
            </a:fld>
            <a:endParaRPr lang="en-US"/>
          </a:p>
        </p:txBody>
      </p:sp>
    </p:spTree>
    <p:extLst>
      <p:ext uri="{BB962C8B-B14F-4D97-AF65-F5344CB8AC3E}">
        <p14:creationId xmlns:p14="http://schemas.microsoft.com/office/powerpoint/2010/main" val="189144649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982" y="146984"/>
            <a:ext cx="11984181" cy="6463308"/>
          </a:xfrm>
          <a:prstGeom prst="rect">
            <a:avLst/>
          </a:prstGeom>
          <a:noFill/>
        </p:spPr>
        <p:txBody>
          <a:bodyPr wrap="square" rtlCol="0">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am-ET" sz="2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ደብተራ ስምዕ ገብርዋ በከመ ነገረ እግዚእ ወአሮን ካህን በማዕከላ የዐርግ ዕጣነ ኅሩየ። </a:t>
            </a:r>
          </a:p>
          <a:p>
            <a:endParaRPr lang="en-AE"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የምስክርነት ድንኳን አደረጓት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ጌታ እንደተናገረ ካህኑ አሮን በመካከሏ የተመረጠውን እጣን ያሳርጋል።</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They make a tabernacle of testimony according to the word of God; and Aaron the priest, in the midst thereof, made the chosen incense to go up.</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63A1D8A7-441E-6481-E465-32CD91EAD73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150</a:t>
            </a:fld>
            <a:endParaRPr lang="en-US"/>
          </a:p>
        </p:txBody>
      </p:sp>
    </p:spTree>
    <p:extLst>
      <p:ext uri="{BB962C8B-B14F-4D97-AF65-F5344CB8AC3E}">
        <p14:creationId xmlns:p14="http://schemas.microsoft.com/office/powerpoint/2010/main" val="171421476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8545" y="88737"/>
            <a:ext cx="11928764" cy="6309420"/>
          </a:xfrm>
          <a:prstGeom prst="rect">
            <a:avLst/>
          </a:prstGeom>
          <a:noFill/>
        </p:spPr>
        <p:txBody>
          <a:bodyPr wrap="square" rtlCol="0">
            <a:spAutoFit/>
          </a:bodyPr>
          <a:lstStyle/>
          <a:p>
            <a:pPr defTabSz="914400">
              <a:tabLst>
                <a:tab pos="1257300" algn="l"/>
              </a:tabLst>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endParaRPr lang="en-AE"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ሱራፌል ይሰግዱ ሎቱ ወኪሩቤል ይሴብሕዎ ይጸርሑ እንዘ ይብሉ።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ሱራፌል ይሰግዱለታል፤ ኪሩቤልም ያመሰ</a:t>
            </a:r>
            <a:r>
              <a:rPr lang="en-GB"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ግኑ</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ታል፤ እንዲ</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እያሉ።</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seraphim worship him, and cherubim praise him and cry saying:</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6654C2A2-272B-21C0-6C34-4D43857ECA6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151</a:t>
            </a:fld>
            <a:endParaRPr lang="en-US"/>
          </a:p>
        </p:txBody>
      </p:sp>
    </p:spTree>
    <p:extLst>
      <p:ext uri="{BB962C8B-B14F-4D97-AF65-F5344CB8AC3E}">
        <p14:creationId xmlns:p14="http://schemas.microsoft.com/office/powerpoint/2010/main" val="329586509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0109" y="43408"/>
            <a:ext cx="11901055" cy="7109639"/>
          </a:xfrm>
          <a:prstGeom prst="rect">
            <a:avLst/>
          </a:prstGeom>
          <a:noFill/>
        </p:spPr>
        <p:txBody>
          <a:bodyPr wrap="square" rtlCol="0">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ቅዱስ ቅዱስ እግዚአብሔር በ</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 አእላፍ ወክቡር በውስተ ረበዋት።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በአእላፍ መላእክት ዘንድ ቅዱስ ቅዱስ ቅዱስ ነው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በአለቆችም ዘንድ ክቡር</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Holy Holy is the Lord among the thousands and honored among the tens of thousands.</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4" name="Slide Number Placeholder 2">
            <a:extLst>
              <a:ext uri="{FF2B5EF4-FFF2-40B4-BE49-F238E27FC236}">
                <a16:creationId xmlns:a16="http://schemas.microsoft.com/office/drawing/2014/main" id="{999A2A27-F55C-97B8-689C-9BE99F49A51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152</a:t>
            </a:fld>
            <a:endParaRPr lang="en-US"/>
          </a:p>
        </p:txBody>
      </p:sp>
    </p:spTree>
    <p:extLst>
      <p:ext uri="{BB962C8B-B14F-4D97-AF65-F5344CB8AC3E}">
        <p14:creationId xmlns:p14="http://schemas.microsoft.com/office/powerpoint/2010/main" val="412128284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8" y="2590200"/>
            <a:ext cx="8305801" cy="646331"/>
          </a:xfrm>
          <a:prstGeom prst="rect">
            <a:avLst/>
          </a:prstGeom>
          <a:noFill/>
        </p:spPr>
        <p:txBody>
          <a:bodyPr wrap="square" rtlCol="0">
            <a:spAutoFit/>
          </a:bodyPr>
          <a:lstStyle/>
          <a:p>
            <a:r>
              <a:rPr lang="am-ET" sz="3600" b="1" dirty="0">
                <a:solidFill>
                  <a:srgbClr val="00B0F0"/>
                </a:solidFill>
              </a:rPr>
              <a:t> </a:t>
            </a:r>
            <a:endParaRPr lang="am-ET" sz="9600" b="1" dirty="0">
              <a:solidFill>
                <a:srgbClr val="FFFF00"/>
              </a:solidFill>
            </a:endParaRPr>
          </a:p>
        </p:txBody>
      </p:sp>
      <p:sp>
        <p:nvSpPr>
          <p:cNvPr id="5" name="TextBox 4">
            <a:extLst>
              <a:ext uri="{FF2B5EF4-FFF2-40B4-BE49-F238E27FC236}">
                <a16:creationId xmlns:a16="http://schemas.microsoft.com/office/drawing/2014/main" id="{1A637FBD-F22E-E195-7B06-DFCBA7FE0AC4}"/>
              </a:ext>
            </a:extLst>
          </p:cNvPr>
          <p:cNvSpPr txBox="1"/>
          <p:nvPr/>
        </p:nvSpPr>
        <p:spPr>
          <a:xfrm>
            <a:off x="124690" y="97159"/>
            <a:ext cx="11956473" cy="6924973"/>
          </a:xfrm>
          <a:prstGeom prst="rect">
            <a:avLst/>
          </a:prstGeom>
          <a:noFill/>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ብረት</a:t>
            </a:r>
            <a:endPar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am-ET" sz="1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አንተ ውእቱ ዕጣን ኦ መድኃኒነ እስመ መጻእከ ወአድኃንከነ ተሣ</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መድኃኒታችን ሆይ! ዕጣን አንተ ነህ፤ መጥተህ አድነኸናልና ይቅር በለን።</a:t>
            </a:r>
          </a:p>
          <a:p>
            <a:pPr defTabSz="914400">
              <a:defRPr/>
            </a:pPr>
            <a:endPar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art the incense, O our Savior, for Thou didst come and save us. Have mercy upon us.</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57A7D83D-236E-44A7-D94D-2B4561FF8D6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153</a:t>
            </a:fld>
            <a:endParaRPr lang="en-US"/>
          </a:p>
        </p:txBody>
      </p:sp>
    </p:spTree>
    <p:extLst>
      <p:ext uri="{BB962C8B-B14F-4D97-AF65-F5344CB8AC3E}">
        <p14:creationId xmlns:p14="http://schemas.microsoft.com/office/powerpoint/2010/main" val="256250299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56639F-32B7-C2EA-3D02-7B954BA891AF}"/>
              </a:ext>
            </a:extLst>
          </p:cNvPr>
          <p:cNvSpPr txBox="1"/>
          <p:nvPr/>
        </p:nvSpPr>
        <p:spPr>
          <a:xfrm>
            <a:off x="216418" y="89979"/>
            <a:ext cx="11976926" cy="6728637"/>
          </a:xfrm>
          <a:prstGeom prst="rect">
            <a:avLst/>
          </a:prstGeom>
          <a:noFill/>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ከትንሣኤ እስከ በዓለ ሃምሳ/</a:t>
            </a:r>
            <a:r>
              <a:rPr lang="en-AE" sz="40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From </a:t>
            </a:r>
            <a:r>
              <a:rPr lang="en-AE" sz="4000" b="1" u="sng"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Fasika</a:t>
            </a:r>
            <a:r>
              <a:rPr lang="en-AE" sz="40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u="sng"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til</a:t>
            </a:r>
            <a:r>
              <a:rPr lang="en-AE" sz="40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 Pentecost</a:t>
            </a:r>
            <a:endParaRPr lang="en-AE" sz="48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1524"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ተንሥአ እሙታን ሞተ ወኬዶ ለሞት ለእለ ውስተ መቃብር ወሀበ ሕይወተ ዘለዓለም ዕረፍተ።</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 ጊዜ)</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ከሙታን ተለይቶ ተነሣ፤ ሞቶ ሞትን አጠፋው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በመቃብር ላሉ የዘ</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ለዓ</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ለም ዕረፍት የሚሆን ሕይወትን ሰጠ።</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p>
          <a:p>
            <a:pPr>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 is risen from the dead, trampling down death by death, and upon those in the tombs bestowing life.</a:t>
            </a:r>
            <a:r>
              <a:rPr lang="en-AE"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(to be chanted thrice).</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B6794C6D-ED17-153F-EE77-79D8F379D2E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154</a:t>
            </a:fld>
            <a:endParaRPr lang="en-US"/>
          </a:p>
        </p:txBody>
      </p:sp>
    </p:spTree>
    <p:extLst>
      <p:ext uri="{BB962C8B-B14F-4D97-AF65-F5344CB8AC3E}">
        <p14:creationId xmlns:p14="http://schemas.microsoft.com/office/powerpoint/2010/main" val="113248410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52712" y="334829"/>
            <a:ext cx="11686576" cy="6188208"/>
          </a:xfrm>
          <a:prstGeom prst="rect">
            <a:avLst/>
          </a:prstGeom>
        </p:spPr>
        <p:txBody>
          <a:bodyPr>
            <a:noAutofit/>
          </a:bodyPr>
          <a:lstStyle/>
          <a:p>
            <a:pPr defTabSz="914436">
              <a:tabLst>
                <a:tab pos="1257350" algn="l"/>
              </a:tabLst>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tabLst>
                <a:tab pos="1257350" algn="l"/>
              </a:tabLst>
              <a:defRPr/>
            </a:pPr>
            <a:endParaRPr lang="en-AE"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tabLst>
                <a:tab pos="1257350" algn="l"/>
              </a:tabLst>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lvl="1">
              <a:tabLst>
                <a:tab pos="1257350" algn="l"/>
              </a:tabLst>
              <a:defRPr/>
            </a:pP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ዘኢይመውት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ዘተወልደ</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እማርያም</a:t>
            </a:r>
            <a:r>
              <a:rPr lang="en-GB"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GB"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እም</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ቅድስት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ተሣሀለነ</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51434">
              <a:spcBef>
                <a:spcPct val="20000"/>
              </a:spcBef>
              <a:defRPr/>
            </a:pP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የማይሞት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ከቅድስት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ማርያም የተወለደ</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ይቅር በለን።</a:t>
            </a:r>
          </a:p>
          <a:p>
            <a:pPr marL="51434">
              <a:spcBef>
                <a:spcPct val="20000"/>
              </a:spcBef>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Mighty,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Living, immortal, who was born from the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Virgin Mary, have mercy upon us, Lord.</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A1511977-DF66-590B-0207-EEAE4B98432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155</a:t>
            </a:fld>
            <a:endParaRPr lang="en-US"/>
          </a:p>
        </p:txBody>
      </p:sp>
    </p:spTree>
    <p:extLst>
      <p:ext uri="{BB962C8B-B14F-4D97-AF65-F5344CB8AC3E}">
        <p14:creationId xmlns:p14="http://schemas.microsoft.com/office/powerpoint/2010/main" val="1106031552"/>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16419" y="241301"/>
            <a:ext cx="11686575" cy="6472731"/>
          </a:xfrm>
          <a:prstGeom prst="rect">
            <a:avLst/>
          </a:prstGeom>
        </p:spPr>
        <p:txBody>
          <a:bodyPr>
            <a:noAutofit/>
          </a:bodyPr>
          <a:lstStyle/>
          <a:p>
            <a:pPr marL="51434">
              <a:spcBef>
                <a:spcPct val="20000"/>
              </a:spcBef>
              <a:defRPr/>
            </a:pPr>
            <a:r>
              <a:rPr lang="en-GB"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ዘኢይመውት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ዘተጠምቀ</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ዮ</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ርዳኖስ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ወተሰቅለ</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ዲበ</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ዕፀ</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መስቀል</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ተሣሀለነ</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51434">
              <a:spcBef>
                <a:spcPct val="20000"/>
              </a:spcBef>
              <a:defRPr/>
            </a:pPr>
            <a:endParaRPr lang="en-US" sz="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የማይሞት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በዮርዳኖስ የተጠመቀ በመስቀል ላይ የተሰቀለ</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ይቅር በለን።</a:t>
            </a:r>
          </a:p>
          <a:p>
            <a:pPr marL="51434">
              <a:spcBef>
                <a:spcPct val="20000"/>
              </a:spcBef>
              <a:defRPr/>
            </a:pPr>
            <a:endParaRPr lang="am-ET" sz="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God, Holy Mighty, Holy Living, Immortal, who was baptized in Jordan and crucified on the tree of the cross, have mercy upon us, Lord.</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A1057135-9387-33D3-EBB8-263FADD01A6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156</a:t>
            </a:fld>
            <a:endParaRPr lang="en-US"/>
          </a:p>
        </p:txBody>
      </p:sp>
    </p:spTree>
    <p:extLst>
      <p:ext uri="{BB962C8B-B14F-4D97-AF65-F5344CB8AC3E}">
        <p14:creationId xmlns:p14="http://schemas.microsoft.com/office/powerpoint/2010/main" val="2028583917"/>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89006" y="152401"/>
            <a:ext cx="11613989" cy="6306123"/>
          </a:xfrm>
          <a:prstGeom prst="rect">
            <a:avLst/>
          </a:prstGeom>
        </p:spPr>
        <p:txBody>
          <a:bodyPr>
            <a:noAutofit/>
          </a:bodyPr>
          <a:lstStyle/>
          <a:p>
            <a:pPr marL="51434">
              <a:spcBef>
                <a:spcPct val="20000"/>
              </a:spcBef>
              <a:defRPr/>
            </a:pP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ዘኢይመውት</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ዘተንሥአ</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እሙታን</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ሣልስት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ዕለት</a:t>
            </a:r>
            <a:endPar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የማይሞት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በሦስተኛው ቀን ከሙታን ተለይቶ የተነሣ፤</a:t>
            </a:r>
          </a:p>
          <a:p>
            <a:pPr marL="51434">
              <a:spcBef>
                <a:spcPct val="20000"/>
              </a:spcBef>
              <a:defRPr/>
            </a:pP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God, Holy Mighty, Holy Living, Immortal, who didst rise from the dead on the third day</a:t>
            </a:r>
            <a:endParaRPr lang="am-ET" sz="4400" b="1" u="heavy" spc="225" dirty="0">
              <a:solidFill>
                <a:srgbClr val="FFFF00"/>
              </a:solidFill>
            </a:endParaRPr>
          </a:p>
          <a:p>
            <a:pPr marL="473866">
              <a:spcBef>
                <a:spcPct val="20000"/>
              </a:spcBef>
            </a:pPr>
            <a:endParaRPr lang="am-ET" sz="5144" b="1" u="heavy" spc="225" dirty="0">
              <a:solidFill>
                <a:srgbClr val="FFFF00"/>
              </a:solidFill>
            </a:endParaRPr>
          </a:p>
          <a:p>
            <a:pPr marL="473866">
              <a:spcBef>
                <a:spcPct val="20000"/>
              </a:spcBef>
            </a:pPr>
            <a:endParaRPr lang="am-ET" sz="5144" b="1" u="heavy" spc="225" dirty="0">
              <a:solidFill>
                <a:srgbClr val="FFFF00"/>
              </a:solidFill>
            </a:endParaRPr>
          </a:p>
          <a:p>
            <a:pPr marL="473866">
              <a:spcBef>
                <a:spcPct val="20000"/>
              </a:spcBef>
            </a:pPr>
            <a:endParaRPr lang="am-ET" sz="5144" b="1" u="heavy" spc="225" dirty="0">
              <a:solidFill>
                <a:srgbClr val="FFFF00"/>
              </a:solidFill>
            </a:endParaRPr>
          </a:p>
          <a:p>
            <a:pPr marL="473866">
              <a:spcBef>
                <a:spcPct val="20000"/>
              </a:spcBef>
            </a:pPr>
            <a:endParaRPr lang="en-US" sz="5144" b="1" u="heavy" spc="225" dirty="0">
              <a:solidFill>
                <a:srgbClr val="FFFF00"/>
              </a:solidFill>
            </a:endParaRPr>
          </a:p>
          <a:p>
            <a:pPr marL="51434">
              <a:spcBef>
                <a:spcPct val="20000"/>
              </a:spcBef>
              <a:defRPr/>
            </a:pPr>
            <a:endParaRPr lang="en-US" sz="5144" b="1" spc="225" dirty="0">
              <a:solidFill>
                <a:srgbClr val="FFFF00"/>
              </a:solidFill>
            </a:endParaRPr>
          </a:p>
        </p:txBody>
      </p:sp>
      <p:sp>
        <p:nvSpPr>
          <p:cNvPr id="5" name="Slide Number Placeholder 2">
            <a:extLst>
              <a:ext uri="{FF2B5EF4-FFF2-40B4-BE49-F238E27FC236}">
                <a16:creationId xmlns:a16="http://schemas.microsoft.com/office/drawing/2014/main" id="{13853C94-20B7-AD01-D13E-B45E57E19FF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157</a:t>
            </a:fld>
            <a:endParaRPr lang="en-US" dirty="0"/>
          </a:p>
        </p:txBody>
      </p:sp>
    </p:spTree>
    <p:extLst>
      <p:ext uri="{BB962C8B-B14F-4D97-AF65-F5344CB8AC3E}">
        <p14:creationId xmlns:p14="http://schemas.microsoft.com/office/powerpoint/2010/main" val="3374571146"/>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2713" y="-55197"/>
            <a:ext cx="11686575" cy="6466386"/>
          </a:xfrm>
          <a:prstGeom prst="rect">
            <a:avLst/>
          </a:prstGeom>
        </p:spPr>
        <p:txBody>
          <a:bodyPr wrap="square">
            <a:spAutoFit/>
          </a:bodyPr>
          <a:lstStyle/>
          <a:p>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ዐርገ</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በስብሐት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ውስተ</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ሰማያት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ወነበረ</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በየማነ</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አቡሁ</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ይመጽእ</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በስብሐት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ኰ</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ሕያዋነ</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ወሙታነ</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ተሣሀለነ</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በምስጋና ወደ ሰማይ ወጣ</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በአባቱም ቀኝ ተቀመጠ</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ዳግመኛም በሕያዋንና በሙታን ይፈርድ ዘን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ይመጣል፤ አቤቱ ይቅር በለን።</a:t>
            </a:r>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ct val="20000"/>
              </a:spcBef>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scend into heaven in glory, sit at the right hand of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hy Father and agian wilt come in glory to judge the quick and the dead, have mercy upon us, Lord.</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3950055F-D60E-8419-0724-84E77332AEB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158</a:t>
            </a:fld>
            <a:endParaRPr lang="en-US"/>
          </a:p>
        </p:txBody>
      </p:sp>
    </p:spTree>
    <p:extLst>
      <p:ext uri="{BB962C8B-B14F-4D97-AF65-F5344CB8AC3E}">
        <p14:creationId xmlns:p14="http://schemas.microsoft.com/office/powerpoint/2010/main" val="168454081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16418" y="304801"/>
            <a:ext cx="11686576" cy="6248399"/>
          </a:xfrm>
          <a:prstGeom prst="rect">
            <a:avLst/>
          </a:prstGeom>
        </p:spPr>
        <p:txBody>
          <a:bodyPr>
            <a:noAutofit/>
          </a:bodyPr>
          <a:lstStyle/>
          <a:p>
            <a:pPr>
              <a:spcBef>
                <a:spcPct val="20000"/>
              </a:spcBef>
              <a:defRPr/>
            </a:pP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ለአብ</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ለወልድ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ለመንፈስ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ይእዜኒ</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ወዘልፈኒ</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ወለዓለመ</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ዓለም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ወአሜን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ለይኩን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ለይኩን</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spcBef>
                <a:spcPct val="20000"/>
              </a:spcBef>
              <a:defRPr/>
            </a:pPr>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51434">
              <a:spcBef>
                <a:spcPct val="20000"/>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ለአብ ምስጋና ይሁን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ለወልድም ምስጋና ይሁን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ለመንፈስ ቅዱስ ምስጋና ይሁን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ለዘለዓለሙ አሜን።</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ct val="20000"/>
              </a:spcBef>
              <a:defRPr/>
            </a:pPr>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ct val="20000"/>
              </a:spcBef>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be to the Father, glory be to the Son, glory be to the Holy Spirit, both now and ever and World withou</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end. Amen and amen, so be it, so be it.</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spcBef>
                <a:spcPct val="20000"/>
              </a:spcBef>
              <a:defRPr/>
            </a:pPr>
            <a:endPar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31012F8D-30FD-2640-2C35-E0EB7FD5FA3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159</a:t>
            </a:fld>
            <a:endParaRPr lang="en-US"/>
          </a:p>
        </p:txBody>
      </p:sp>
    </p:spTree>
    <p:extLst>
      <p:ext uri="{BB962C8B-B14F-4D97-AF65-F5344CB8AC3E}">
        <p14:creationId xmlns:p14="http://schemas.microsoft.com/office/powerpoint/2010/main" val="2301380582"/>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961F02-BE53-4990-AEBC-1AF7ACF8F0FF}"/>
              </a:ext>
            </a:extLst>
          </p:cNvPr>
          <p:cNvSpPr/>
          <p:nvPr/>
        </p:nvSpPr>
        <p:spPr>
          <a:xfrm>
            <a:off x="451134" y="233281"/>
            <a:ext cx="11759164" cy="6340197"/>
          </a:xfrm>
          <a:prstGeom prst="rect">
            <a:avLst/>
          </a:prstGeom>
        </p:spPr>
        <p:txBody>
          <a:bodyPr wrap="square">
            <a:spAutoFit/>
          </a:bodyPr>
          <a:lstStyle/>
          <a:p>
            <a:pPr defTabSz="914436">
              <a:defRPr/>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ሥሉስ እግዚአብሔር ሕያው ተሣ</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endPar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ሕያው እግዚአብሔር ሆይ</a:t>
            </a:r>
            <a:r>
              <a:rPr lang="am-ET" sz="5400" b="1" dirty="0">
                <a:solidFill>
                  <a:srgbClr val="00FF00"/>
                </a:solidFill>
                <a:latin typeface="Ebrima"/>
                <a:ea typeface="Ebrima"/>
                <a:cs typeface="Ebrima"/>
              </a:rPr>
              <a:t>!</a:t>
            </a:r>
            <a:endParaRPr lang="en-AE"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በለን።</a:t>
            </a:r>
            <a:endPar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Holy Trinity, living God have mercy upon us.</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81FF7756-ECE7-3A44-3583-7295EAFC419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160</a:t>
            </a:fld>
            <a:endParaRPr lang="en-US"/>
          </a:p>
        </p:txBody>
      </p:sp>
    </p:spTree>
    <p:extLst>
      <p:ext uri="{BB962C8B-B14F-4D97-AF65-F5344CB8AC3E}">
        <p14:creationId xmlns:p14="http://schemas.microsoft.com/office/powerpoint/2010/main" val="205884887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6979" y="132398"/>
            <a:ext cx="10893542" cy="6909584"/>
          </a:xfrm>
          <a:prstGeom prst="rect">
            <a:avLst/>
          </a:prstGeom>
          <a:noFill/>
        </p:spPr>
        <p:txBody>
          <a:bodyPr wrap="square" rtlCol="0">
            <a:spAutoFit/>
          </a:bodyPr>
          <a:lstStyle/>
          <a:p>
            <a:pPr defTabSz="914436">
              <a:tabLst>
                <a:tab pos="1257350" algn="l"/>
              </a:tabLst>
              <a:defRPr/>
            </a:pP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ጠዋት/</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Morning</a:t>
            </a:r>
            <a:endParaRPr lang="en-US"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tabLst>
                <a:tab pos="1257350" algn="l"/>
              </a:tabLst>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tabLst>
                <a:tab pos="1257350" algn="l"/>
              </a:tabLst>
              <a:defRPr/>
            </a:pPr>
            <a:endParaRPr lang="en-AE" sz="9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ጸጋ ዘእግዚአብሔር የ</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 ምስሌክሙ</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 ጸጋ ከ</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ናንተ ጋር ይሁን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grace of God be with you.</a:t>
            </a:r>
          </a:p>
          <a:p>
            <a:endParaRPr lang="en-AE" sz="2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2">
            <a:extLst>
              <a:ext uri="{FF2B5EF4-FFF2-40B4-BE49-F238E27FC236}">
                <a16:creationId xmlns:a16="http://schemas.microsoft.com/office/drawing/2014/main" id="{2B673A47-EC30-E45A-2809-150A584F219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161</a:t>
            </a:fld>
            <a:endParaRPr lang="en-US"/>
          </a:p>
        </p:txBody>
      </p:sp>
    </p:spTree>
    <p:extLst>
      <p:ext uri="{BB962C8B-B14F-4D97-AF65-F5344CB8AC3E}">
        <p14:creationId xmlns:p14="http://schemas.microsoft.com/office/powerpoint/2010/main" val="240320204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1927" y="0"/>
            <a:ext cx="10759994" cy="6952096"/>
          </a:xfrm>
          <a:prstGeom prst="rect">
            <a:avLst/>
          </a:prstGeom>
          <a:noFill/>
        </p:spPr>
        <p:txBody>
          <a:bodyPr wrap="square" rtlCol="0">
            <a:spAutoFit/>
          </a:bodyPr>
          <a:lstStyle/>
          <a:p>
            <a:pPr defTabSz="914436">
              <a:tabLst>
                <a:tab pos="1257350" algn="l"/>
              </a:tabLst>
              <a:defRPr/>
            </a:pPr>
            <a:r>
              <a:rPr lang="am-ET" sz="3048"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048"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r>
              <a:rPr lang="en-AE"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ንሰብሖ ለአምላክነ</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defRPr/>
            </a:pP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ፈጣሪያችንን እናመስግ</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glory our God.</a:t>
            </a:r>
          </a:p>
          <a:p>
            <a:pPr defTabSz="914436">
              <a:defRPr/>
            </a:pPr>
            <a:r>
              <a:rPr lang="am-ET" sz="3048"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en-AE"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ርቱዕ ይደሉ</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እውነት ነው ይገባል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 is right, It is just.</a:t>
            </a:r>
            <a:r>
              <a:rPr lang="am-ET"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tabLst>
                <a:tab pos="1257350" algn="l"/>
              </a:tabLst>
              <a:defRPr/>
            </a:pPr>
            <a:r>
              <a:rPr lang="am-ET" sz="3048"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048"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en-AE"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አጽንዑ </a:t>
            </a:r>
            <a:r>
              <a:rPr lang="en-US"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ሊና ልብክሙ</a:t>
            </a:r>
            <a:r>
              <a:rPr lang="en-US"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81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የልባችሁን </a:t>
            </a:r>
            <a:r>
              <a:rPr lang="en-US"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a:t>
            </a:r>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ሳብ አጽኑ</a:t>
            </a:r>
            <a:r>
              <a:rPr lang="en-US"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Strengthen the thought of your heart.</a:t>
            </a:r>
            <a:endPar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C7CCDFE6-BA7C-1476-88C3-114543174E0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162</a:t>
            </a:fld>
            <a:endParaRPr lang="en-US"/>
          </a:p>
        </p:txBody>
      </p:sp>
    </p:spTree>
    <p:extLst>
      <p:ext uri="{BB962C8B-B14F-4D97-AF65-F5344CB8AC3E}">
        <p14:creationId xmlns:p14="http://schemas.microsoft.com/office/powerpoint/2010/main" val="35487633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991D9F-0635-44B2-921A-EBA7075F5EDB}"/>
              </a:ext>
            </a:extLst>
          </p:cNvPr>
          <p:cNvSpPr/>
          <p:nvPr/>
        </p:nvSpPr>
        <p:spPr>
          <a:xfrm>
            <a:off x="252712" y="-36094"/>
            <a:ext cx="11686576" cy="7032694"/>
          </a:xfrm>
          <a:prstGeom prst="rect">
            <a:avLst/>
          </a:prstGeom>
        </p:spPr>
        <p:txBody>
          <a:bodyPr wrap="square">
            <a:spAutoFit/>
          </a:bodyPr>
          <a:lstStyle/>
          <a:p>
            <a:pPr defTabSz="914436">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ብነ ኀበ እግዚአብሔር አቡነ ዘበሰማያት አቡነ ዘበሰማያት አቡነ ዘበሰማያት ኢታብአነ እግዚኦ ውስተ መንሱት።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ከእግዚአብሔር ዘንድ አለን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አባታችን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አባታችን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አባታችን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ወደ ፈተና አታግባን።</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lift them unto the Lord our God. Our God Father who art in heaven, Our Father who art in heaven, Our Father who art in heaven, lead us not into temptation.</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1D1A6A3B-2892-3DCE-D769-405481A34E2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163</a:t>
            </a:fld>
            <a:endParaRPr lang="en-US"/>
          </a:p>
        </p:txBody>
      </p:sp>
    </p:spTree>
    <p:extLst>
      <p:ext uri="{BB962C8B-B14F-4D97-AF65-F5344CB8AC3E}">
        <p14:creationId xmlns:p14="http://schemas.microsoft.com/office/powerpoint/2010/main" val="206413993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6684" y="157405"/>
            <a:ext cx="10826676" cy="8586966"/>
          </a:xfrm>
          <a:prstGeom prst="rect">
            <a:avLst/>
          </a:prstGeom>
          <a:noFill/>
        </p:spPr>
        <p:txBody>
          <a:bodyPr wrap="square" rtlCol="0">
            <a:spAutoFit/>
          </a:bodyPr>
          <a:lstStyle/>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 </a:t>
            </a:r>
            <a:endPar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ኪያከ ንሴብሕ እግዚኦ</a:t>
            </a:r>
            <a:r>
              <a:rPr lang="en-US"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6000" dirty="0">
                <a:solidFill>
                  <a:srgbClr val="00B0F0"/>
                </a:solidFill>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አንተን እናመሰግናለን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Oh Lord, we praise Thee.</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ኪያከ ንዌድስ እግዚኦ</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አንተን እናመሰግናለን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Oh Lord, we praise Thee</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4FE5507C-2414-B887-F6A4-82E023FED6BB}"/>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164</a:t>
            </a:fld>
            <a:endParaRPr lang="en-US"/>
          </a:p>
        </p:txBody>
      </p:sp>
    </p:spTree>
    <p:extLst>
      <p:ext uri="{BB962C8B-B14F-4D97-AF65-F5344CB8AC3E}">
        <p14:creationId xmlns:p14="http://schemas.microsoft.com/office/powerpoint/2010/main" val="194050459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8009" y="132403"/>
            <a:ext cx="11613991" cy="7100718"/>
          </a:xfrm>
          <a:prstGeom prst="rect">
            <a:avLst/>
          </a:prstGeom>
          <a:noFill/>
        </p:spPr>
        <p:txBody>
          <a:bodyPr wrap="square" lIns="67366" tIns="33683" rIns="67366" bIns="33683" rtlCol="0">
            <a:spAutoFit/>
          </a:bodyPr>
          <a:lstStyle/>
          <a:p>
            <a:pPr defTabSz="673690">
              <a:tabLst>
                <a:tab pos="926323" algn="l"/>
              </a:tabLst>
              <a:defRPr/>
            </a:pP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ከሰዓት/</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Afternoon</a:t>
            </a:r>
          </a:p>
          <a:p>
            <a:pPr defTabSz="673690">
              <a:tabLst>
                <a:tab pos="926323" algn="l"/>
              </a:tabLst>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673690">
              <a:tabLst>
                <a:tab pos="926323" algn="l"/>
              </a:tabLst>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ጸጋ</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የ</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 ምስሌክሙ</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 ጸጋ ከ</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ናንተ ጋር ይሁን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grace of God be with you.</a:t>
            </a:r>
          </a:p>
          <a:p>
            <a:pPr defTabSz="67369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673690">
              <a:defRPr/>
            </a:pPr>
            <a:endParaRPr lang="en-AE"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2">
            <a:extLst>
              <a:ext uri="{FF2B5EF4-FFF2-40B4-BE49-F238E27FC236}">
                <a16:creationId xmlns:a16="http://schemas.microsoft.com/office/drawing/2014/main" id="{2B673A47-EC30-E45A-2809-150A584F2195}"/>
              </a:ext>
            </a:extLst>
          </p:cNvPr>
          <p:cNvSpPr>
            <a:spLocks noGrp="1"/>
          </p:cNvSpPr>
          <p:nvPr>
            <p:ph type="sldNum" sz="quarter" idx="12"/>
          </p:nvPr>
        </p:nvSpPr>
        <p:spPr>
          <a:xfrm>
            <a:off x="8305802" y="6340483"/>
            <a:ext cx="2057399" cy="365125"/>
          </a:xfrm>
        </p:spPr>
        <p:txBody>
          <a:bodyPr/>
          <a:lstStyle/>
          <a:p>
            <a:fld id="{699901B4-B23A-4C08-AC45-D9E49F2C10AE}" type="slidenum">
              <a:rPr lang="en-US" smtClean="0"/>
              <a:t>165</a:t>
            </a:fld>
            <a:endParaRPr lang="en-US"/>
          </a:p>
        </p:txBody>
      </p:sp>
    </p:spTree>
    <p:extLst>
      <p:ext uri="{BB962C8B-B14F-4D97-AF65-F5344CB8AC3E}">
        <p14:creationId xmlns:p14="http://schemas.microsoft.com/office/powerpoint/2010/main" val="257534800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4621" y="0"/>
            <a:ext cx="10619220" cy="6946830"/>
          </a:xfrm>
          <a:prstGeom prst="rect">
            <a:avLst/>
          </a:prstGeom>
          <a:noFill/>
        </p:spPr>
        <p:txBody>
          <a:bodyPr wrap="square" lIns="67366" tIns="33683" rIns="67366" bIns="33683" rtlCol="0">
            <a:spAutoFit/>
          </a:bodyPr>
          <a:lstStyle/>
          <a:p>
            <a:pPr defTabSz="673690">
              <a:tabLst>
                <a:tab pos="926323" algn="l"/>
              </a:tabLst>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673690">
              <a:tabLst>
                <a:tab pos="926323" algn="l"/>
              </a:tabLst>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አእኵትዎ</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ለአምላክነ</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አመስግኑት</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Give ye thanks unto our God</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endParaRPr lang="en-AE" sz="2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67369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673690">
              <a:defRPr/>
            </a:pPr>
            <a:endParaRPr lang="en-AE"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ርቱዕ</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ይደሉ</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እውነት</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 is right, it is just</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2">
            <a:extLst>
              <a:ext uri="{FF2B5EF4-FFF2-40B4-BE49-F238E27FC236}">
                <a16:creationId xmlns:a16="http://schemas.microsoft.com/office/drawing/2014/main" id="{2B673A47-EC30-E45A-2809-150A584F2195}"/>
              </a:ext>
            </a:extLst>
          </p:cNvPr>
          <p:cNvSpPr>
            <a:spLocks noGrp="1"/>
          </p:cNvSpPr>
          <p:nvPr>
            <p:ph type="sldNum" sz="quarter" idx="12"/>
          </p:nvPr>
        </p:nvSpPr>
        <p:spPr>
          <a:xfrm>
            <a:off x="8305802" y="6340483"/>
            <a:ext cx="2057399" cy="365125"/>
          </a:xfrm>
        </p:spPr>
        <p:txBody>
          <a:bodyPr/>
          <a:lstStyle/>
          <a:p>
            <a:fld id="{699901B4-B23A-4C08-AC45-D9E49F2C10AE}" type="slidenum">
              <a:rPr lang="en-US" smtClean="0"/>
              <a:t>166</a:t>
            </a:fld>
            <a:endParaRPr lang="en-US"/>
          </a:p>
        </p:txBody>
      </p:sp>
    </p:spTree>
    <p:extLst>
      <p:ext uri="{BB962C8B-B14F-4D97-AF65-F5344CB8AC3E}">
        <p14:creationId xmlns:p14="http://schemas.microsoft.com/office/powerpoint/2010/main" val="175673742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3007" y="0"/>
            <a:ext cx="11388993" cy="6617196"/>
          </a:xfrm>
          <a:prstGeom prst="rect">
            <a:avLst/>
          </a:prstGeom>
          <a:noFill/>
        </p:spPr>
        <p:txBody>
          <a:bodyPr wrap="square" rtlCol="0">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 </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ንሴብሐከ እግዚኦ</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አንተን እናመሰግናለን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Oh Lord, we praise Thee</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ንዌድሰከ እግዚኦ</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አንተን እናመሰግናለን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Oh Lord, we praise Thee</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A19B5FF7-1B58-4BE2-E0B2-81C4E062606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167</a:t>
            </a:fld>
            <a:endParaRPr lang="en-US"/>
          </a:p>
        </p:txBody>
      </p:sp>
    </p:spTree>
    <p:extLst>
      <p:ext uri="{BB962C8B-B14F-4D97-AF65-F5344CB8AC3E}">
        <p14:creationId xmlns:p14="http://schemas.microsoft.com/office/powerpoint/2010/main" val="411173685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9A12A0D-B13B-CC8D-7257-72DE30E7E78A}"/>
              </a:ext>
            </a:extLst>
          </p:cNvPr>
          <p:cNvSpPr txBox="1"/>
          <p:nvPr/>
        </p:nvSpPr>
        <p:spPr>
          <a:xfrm>
            <a:off x="869705" y="1828800"/>
            <a:ext cx="10597765" cy="3545907"/>
          </a:xfrm>
          <a:prstGeom prst="rect">
            <a:avLst/>
          </a:prstGeom>
          <a:noFill/>
        </p:spPr>
        <p:txBody>
          <a:bodyPr wrap="square">
            <a:spAutoFit/>
          </a:bodyPr>
          <a:lstStyle/>
          <a:p>
            <a:pPr algn="ctr" defTabSz="914436">
              <a:defRPr/>
            </a:pPr>
            <a:r>
              <a:rPr lang="am-ET" sz="8383"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a:t>
            </a:r>
            <a:r>
              <a:rPr lang="en-US" sz="8383"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en-AE" sz="6859"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Prayer</a:t>
            </a:r>
            <a:r>
              <a:rPr lang="en-AE" sz="6859"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6859"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defTabSz="914436">
              <a:defRPr/>
            </a:pPr>
            <a:r>
              <a:rPr lang="en-US" sz="6859"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አባታችን</a:t>
            </a:r>
            <a:r>
              <a:rPr lang="en-US" sz="6859"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859"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en-US" sz="6859"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gn="ctr" defTabSz="914436">
              <a:defRPr/>
            </a:pPr>
            <a:r>
              <a:rPr lang="en-US"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a:t>
            </a:r>
            <a:r>
              <a:rPr lang="en-AE"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ur Father</a:t>
            </a:r>
            <a:r>
              <a:rPr lang="en-US"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685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2">
            <a:extLst>
              <a:ext uri="{FF2B5EF4-FFF2-40B4-BE49-F238E27FC236}">
                <a16:creationId xmlns:a16="http://schemas.microsoft.com/office/drawing/2014/main" id="{7AEA8988-A5E7-5071-693B-68BF84617F6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168</a:t>
            </a:fld>
            <a:endParaRPr lang="en-US"/>
          </a:p>
        </p:txBody>
      </p:sp>
    </p:spTree>
    <p:extLst>
      <p:ext uri="{BB962C8B-B14F-4D97-AF65-F5344CB8AC3E}">
        <p14:creationId xmlns:p14="http://schemas.microsoft.com/office/powerpoint/2010/main" val="403526116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454684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300136"/>
            <a:ext cx="11686576" cy="6949210"/>
          </a:xfrm>
          <a:prstGeom prst="rect">
            <a:avLst/>
          </a:prstGeom>
          <a:noFill/>
        </p:spPr>
        <p:txBody>
          <a:bodyPr wrap="square" rtlCol="0">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en-AE"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 ሥሉስ ቅዱስ መሐረነ ኦ ሥሉስ ቅዱስ መሐከነ ኦ ሥሉስ ቅዱስ ተሣ</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p>
          <a:p>
            <a:endParaRPr lang="am-ET"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ማረን፤ ልዩ ሦስት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ራራልን፤ ልዩ ሦስት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ይቅር በለን።</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Holy Trinity, pity us, O! Holy Trinity, Spare us, O! Holy Trinity, have mercy upon us.</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35D653D9-4921-5A62-66CB-1F95EEAF08B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170</a:t>
            </a:fld>
            <a:endParaRPr lang="en-US"/>
          </a:p>
        </p:txBody>
      </p:sp>
    </p:spTree>
    <p:extLst>
      <p:ext uri="{BB962C8B-B14F-4D97-AF65-F5344CB8AC3E}">
        <p14:creationId xmlns:p14="http://schemas.microsoft.com/office/powerpoint/2010/main" val="130206568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BF3F57-0D7C-456F-973C-B760D0657010}"/>
              </a:ext>
            </a:extLst>
          </p:cNvPr>
          <p:cNvSpPr/>
          <p:nvPr/>
        </p:nvSpPr>
        <p:spPr>
          <a:xfrm>
            <a:off x="212609" y="54812"/>
            <a:ext cx="11750791" cy="63709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1257300" algn="l"/>
              </a:tabLst>
              <a:defRPr/>
            </a:pPr>
            <a:r>
              <a:rPr kumimoji="0" lang="am-ET" sz="36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kumimoji="0" lang="en-AE" sz="36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3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lvl="1"/>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ቦአ መልአክ ኀቤሃ</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ወቆመ ቅድሜሃ ወይቤላ</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ተፈሥሒ ተፈሥሒ</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ተፈሥሒ ኦ ማርያም ድንግል ምልዕተ ጸጋ።</a:t>
            </a:r>
            <a:endPar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መልአክ ወደርሷ ገብቶ በፊቷ ቆሞ ጸጋን የተሞላሽ ድንግል ማርያም ሆይ</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ደስ ይበልሽ</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አላት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Rejoice rejoice rejoice, O! Virgin Mary.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36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kumimoji="0" lang="en-AE" sz="3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ምስሌኪ።</a:t>
            </a:r>
            <a:endPar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ካንቺ ጋራ ነው።</a:t>
            </a:r>
          </a:p>
          <a:p>
            <a:r>
              <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is with Thee.</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96341666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BF3F57-0D7C-456F-973C-B760D0657010}"/>
              </a:ext>
            </a:extLst>
          </p:cNvPr>
          <p:cNvSpPr/>
          <p:nvPr/>
        </p:nvSpPr>
        <p:spPr>
          <a:xfrm>
            <a:off x="208268" y="785"/>
            <a:ext cx="11775185" cy="687880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1257300" algn="l"/>
              </a:tabLst>
              <a:defRPr/>
            </a:pPr>
            <a:r>
              <a:rPr kumimoji="0" lang="am-ET"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kumimoji="0" lang="en-AE"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kumimoji="0" lang="am-ET"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tab pos="1257300" algn="l"/>
              </a:tabLst>
              <a:defRPr/>
            </a:pPr>
            <a:endParaRPr kumimoji="0" lang="en-AE" sz="105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ቡርክት አንቲ እምአንስት።</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ከሴቶች ተለይተሽ የተባረክ</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ሽ</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ነሽ።</a:t>
            </a:r>
          </a:p>
          <a:p>
            <a:r>
              <a:rPr lang="am-ET" sz="4800" b="1" i="1" dirty="0">
                <a:solidFill>
                  <a:srgbClr val="00B0F0"/>
                </a:solidFill>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Blessed art Thou among women</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kumimoji="0" lang="en-AE"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kumimoji="0" lang="am-ET"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E" sz="105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ወቡሩክ</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ፍሬ</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ከርሥኪ። </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srgbClr val="FFFF00"/>
                </a:solidFill>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ፀ</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ንሽም ፍሬ የተባረከ ነው።</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blessed is the fruit of thy womb.</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Tree>
    <p:extLst>
      <p:ext uri="{BB962C8B-B14F-4D97-AF65-F5344CB8AC3E}">
        <p14:creationId xmlns:p14="http://schemas.microsoft.com/office/powerpoint/2010/main" val="427866495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6810CB-9377-4ED3-B759-EF8A4BF4E123}"/>
              </a:ext>
            </a:extLst>
          </p:cNvPr>
          <p:cNvSpPr txBox="1"/>
          <p:nvPr/>
        </p:nvSpPr>
        <p:spPr>
          <a:xfrm>
            <a:off x="211890" y="-6682"/>
            <a:ext cx="11145921" cy="63094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1257300" algn="l"/>
              </a:tabLst>
              <a:defRPr/>
            </a:pPr>
            <a:r>
              <a:rPr kumimoji="0" lang="am-ET"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kumimoji="0" lang="en-AE"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marL="0" marR="0" lvl="0" indent="0" algn="l" defTabSz="914400" rtl="0" eaLnBrk="1" fontAlgn="auto" latinLnBrk="0" hangingPunct="1">
              <a:lnSpc>
                <a:spcPct val="100000"/>
              </a:lnSpc>
              <a:spcBef>
                <a:spcPts val="0"/>
              </a:spcBef>
              <a:spcAft>
                <a:spcPts val="0"/>
              </a:spcAft>
              <a:buClrTx/>
              <a:buSzTx/>
              <a:buFontTx/>
              <a:buNone/>
              <a:tabLst>
                <a:tab pos="1257300" algn="l"/>
              </a:tabLst>
              <a:defRPr/>
            </a:pPr>
            <a:endParaRPr kumimoji="0" lang="am-ET" sz="1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FFFF00"/>
                </a:solidFill>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ተንብሊ</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ወሰአሊ</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ለነ።</a:t>
            </a:r>
          </a:p>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ለምኝልን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አማልጂንም።</a:t>
            </a:r>
          </a:p>
          <a:p>
            <a:r>
              <a:rPr lang="en-US" sz="4400" b="1" dirty="0">
                <a:solidFill>
                  <a:srgbClr val="FFFF00"/>
                </a:solidFill>
              </a:rPr>
              <a:t>    </a:t>
            </a:r>
            <a:r>
              <a:rPr lang="en-AE" sz="4400" b="1" dirty="0">
                <a:solidFill>
                  <a:srgbClr val="FFFF00"/>
                </a:solidFill>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for us.</a:t>
            </a:r>
            <a:endPar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4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kumimoji="0" lang="en-AE" sz="44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m-ET" sz="1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FFFF00"/>
                </a:solidFill>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ኀበ</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ፍቁር ወልድኪ።</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ከተወደደው ከልጅሽ ዘንድ።</a:t>
            </a:r>
          </a:p>
          <a:p>
            <a:r>
              <a:rPr lang="en-US" sz="4400" b="1" dirty="0">
                <a:solidFill>
                  <a:srgbClr val="FFFF00"/>
                </a:solidFill>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thy Son.</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13198771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19B2D9-50E2-BD3E-16FB-C68FA732A778}"/>
              </a:ext>
            </a:extLst>
          </p:cNvPr>
          <p:cNvSpPr txBox="1"/>
          <p:nvPr/>
        </p:nvSpPr>
        <p:spPr>
          <a:xfrm>
            <a:off x="380999" y="77214"/>
            <a:ext cx="10110537" cy="618630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0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kumimoji="0" lang="en-AE" sz="40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kumimoji="0" lang="am-ET"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m-ET" sz="1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000" b="1" i="0" u="none" strike="noStrike" kern="1200" cap="none" spc="0" normalizeH="0" baseline="0" noProof="0" dirty="0">
                <a:ln>
                  <a:noFill/>
                </a:ln>
                <a:solidFill>
                  <a:srgbClr val="FFFF00"/>
                </a:solidFill>
                <a:effectLst/>
                <a:uLnTx/>
                <a:uFillTx/>
                <a:latin typeface="Nyala" panose="02000504070300020003" pitchFamily="2" charset="0"/>
                <a:ea typeface="+mn-ea"/>
                <a:cs typeface="+mn-cs"/>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kumimoji="0" lang="en-AE" sz="4400" b="1" i="0" u="none"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Jesus Christ.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am-ET" sz="2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0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kumimoji="0" lang="en-AE"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kumimoji="0" lang="am-ET"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m-ET" sz="1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000" b="1" i="0" u="none" strike="noStrike" kern="1200" cap="none" spc="0" normalizeH="0" baseline="0" noProof="0" dirty="0">
                <a:ln>
                  <a:noFill/>
                </a:ln>
                <a:solidFill>
                  <a:srgbClr val="FFFF00"/>
                </a:solidFill>
                <a:effectLst/>
                <a:uLnTx/>
                <a:uFillTx/>
                <a:latin typeface="Nyala" panose="02000504070300020003" pitchFamily="2" charset="0"/>
                <a:ea typeface="+mn-ea"/>
                <a:cs typeface="+mn-cs"/>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 ይሥረይ ለነ ኃጣውኢነ።</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ኃጢአታችንን ያስተሠርይልን ዘንድ።</a:t>
            </a:r>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forgive us our sins.</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75306822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flipH="1">
            <a:off x="139101" y="96252"/>
            <a:ext cx="11940604" cy="70788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36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kumimoji="0" lang="en-AE" sz="36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3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kumimoji="0" lang="am-ET" sz="36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ወክብር ለሥሉስ ቅዱስ ይደሉ አብ ወወልድ ወመንፈስ ቅዱስ ኵሎ ጊዜ ይእዜኒ ወዘልፈኒ ወለዓለም ዓለም።</a:t>
            </a:r>
          </a:p>
          <a:p>
            <a:r>
              <a:rPr lang="am-ET"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ለሚሆን ለአብና ለወልድ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ለመንፈስ ቅዱስም ሁል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 ክብር ምስጋና ይገባል፤ ዛሬም ዘወትርም ለዘለዓለሙ አሜን።</a:t>
            </a:r>
          </a:p>
          <a:p>
            <a:pPr>
              <a:defRPr/>
            </a:pPr>
            <a:endParaRPr lang="am-ET" sz="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 and honor are meet to the Holy Trinity, the Father and the Son and the Holy Spirit at all times, both now and ever and world without end. Amen.</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62603714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dirty="0">
                <a:solidFill>
                  <a:srgbClr val="FFFF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dirty="0">
                <a:solidFill>
                  <a:srgbClr val="FF00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6287"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176</a:t>
            </a:fld>
            <a:endParaRPr lang="en-US" dirty="0"/>
          </a:p>
        </p:txBody>
      </p:sp>
    </p:spTree>
    <p:extLst>
      <p:ext uri="{BB962C8B-B14F-4D97-AF65-F5344CB8AC3E}">
        <p14:creationId xmlns:p14="http://schemas.microsoft.com/office/powerpoint/2010/main" val="93778428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177</a:t>
            </a:fld>
            <a:endParaRPr lang="en-US" dirty="0"/>
          </a:p>
        </p:txBody>
      </p:sp>
    </p:spTree>
    <p:extLst>
      <p:ext uri="{BB962C8B-B14F-4D97-AF65-F5344CB8AC3E}">
        <p14:creationId xmlns:p14="http://schemas.microsoft.com/office/powerpoint/2010/main" val="6101755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B64E87-C167-D6CB-D2D5-AE317F316D19}"/>
              </a:ext>
            </a:extLst>
          </p:cNvPr>
          <p:cNvSpPr txBox="1"/>
          <p:nvPr/>
        </p:nvSpPr>
        <p:spPr>
          <a:xfrm flipH="1">
            <a:off x="216417" y="17391"/>
            <a:ext cx="11759165" cy="7248138"/>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አምላክነ ዘትቤሎሙ ለአርዳኢከ ቅዱሳን ወለሐዋርያቲከ ንጹሓን እስመ ብዙኃን ነቢያት ወጻድቃን ፈተዉ ይርአዩ አንትሙ ዘትሬእዩ ወኢርእዩ </a:t>
            </a:r>
          </a:p>
          <a:p>
            <a:r>
              <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አምላካችን እግዚአብሔር ኢየሱስ ክርስቶስ ሆይ! ቅዱሳን የሚሆኑ ደቀ መዛሙርትህንና ንጹ</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ሐዋርያትን እንዲህ ያል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ኻ</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ቸው “እናን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የምታዩትን ያዩ ዘንድ ብዙ ነቢያት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ጻድቃን ወደዱ አላዩም።</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Jesus Christ, our God, who didst say to Thy holy disciples and Thy pure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apostles: man</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prophets.</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83D73561-7F54-0E30-2C90-CC2287F4726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178</a:t>
            </a:fld>
            <a:endParaRPr lang="en-US"/>
          </a:p>
        </p:txBody>
      </p:sp>
    </p:spTree>
    <p:extLst>
      <p:ext uri="{BB962C8B-B14F-4D97-AF65-F5344CB8AC3E}">
        <p14:creationId xmlns:p14="http://schemas.microsoft.com/office/powerpoint/2010/main" val="322307795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AAF1BC-CCD6-AE13-3950-1E0712006457}"/>
              </a:ext>
            </a:extLst>
          </p:cNvPr>
          <p:cNvSpPr txBox="1"/>
          <p:nvPr/>
        </p:nvSpPr>
        <p:spPr>
          <a:xfrm flipH="1">
            <a:off x="216417" y="190500"/>
            <a:ext cx="11759165" cy="6170920"/>
          </a:xfrm>
          <a:prstGeom prst="rect">
            <a:avLst/>
          </a:prstGeom>
          <a:noFill/>
        </p:spPr>
        <p:txBody>
          <a:bodyPr wrap="square" rtlCol="0">
            <a:spAutoFit/>
          </a:bodyPr>
          <a:lstStyle/>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ወፈተ</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ዉ</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ይስምዑ አንትሙ ዘትሰምዑ</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ወኢሰምዑ ወለክሙሰ ብፁዓት አዕይንቲክሙ እለ ርእያ ወአእዛኒክሙ እለ ሰምዓ።</a:t>
            </a:r>
          </a:p>
          <a:p>
            <a:r>
              <a:rPr lang="am-ET" sz="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እናንተ ዛሬ የምትሰሙትን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ይሰሙ ዘንድ ወደዱ</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አልሰሙም፤ የእናንተ ያዩ ዓይኖቻችሁና የሰሙ ጆሮዎቻችሁ ግን የተመሰገኑ ናቸው።</a:t>
            </a:r>
          </a:p>
          <a:p>
            <a:pPr>
              <a:defRPr/>
            </a:pPr>
            <a:endParaRPr lang="am-ET" sz="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righteous men</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have desired to hear the things which ye hear and have not heard them, but you, blessed are your eyes that have seen and you ears that have heard,</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5055AE8B-0AB2-F9B3-5318-F6EF3919AF4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179</a:t>
            </a:fld>
            <a:endParaRPr lang="en-US"/>
          </a:p>
        </p:txBody>
      </p:sp>
    </p:spTree>
    <p:extLst>
      <p:ext uri="{BB962C8B-B14F-4D97-AF65-F5344CB8AC3E}">
        <p14:creationId xmlns:p14="http://schemas.microsoft.com/office/powerpoint/2010/main" val="7986140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227020-160B-0047-4E27-C4504CBD2177}"/>
              </a:ext>
            </a:extLst>
          </p:cNvPr>
          <p:cNvSpPr txBox="1"/>
          <p:nvPr/>
        </p:nvSpPr>
        <p:spPr>
          <a:xfrm flipH="1">
            <a:off x="216417" y="269875"/>
            <a:ext cx="11613990" cy="6848029"/>
          </a:xfrm>
          <a:prstGeom prst="rect">
            <a:avLst/>
          </a:prstGeom>
          <a:noFill/>
        </p:spPr>
        <p:txBody>
          <a:bodyPr wrap="square" rtlCol="0">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ወከማሆሙ ለነኒ ረስየነ ድልዋነ ንስማዕ ወንግበር ቃለ ወንጌልከ ቅዱስ በጸሎቶሙ ለቅዱሳን።</a:t>
            </a:r>
            <a:endPar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እኛንም እንደነሱ የበቃን አድርገን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በቅዱሳን ጸሎት የከበረ ወንጌልን ሰምተን እንሠራ ዘንድ።</a:t>
            </a:r>
          </a:p>
          <a:p>
            <a:pPr>
              <a:defRPr/>
            </a:pPr>
            <a:endParaRPr lang="am-ET" sz="7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Do Thou make us also like them meet to hear and to do the word of Thy Holy Gospel Through the prayer of the saints</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07E8D09E-A917-8B85-D1D4-F698143CBA4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180</a:t>
            </a:fld>
            <a:endParaRPr lang="en-US"/>
          </a:p>
        </p:txBody>
      </p:sp>
    </p:spTree>
    <p:extLst>
      <p:ext uri="{BB962C8B-B14F-4D97-AF65-F5344CB8AC3E}">
        <p14:creationId xmlns:p14="http://schemas.microsoft.com/office/powerpoint/2010/main" val="152625385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9006" y="152406"/>
            <a:ext cx="11613989" cy="6370975"/>
          </a:xfrm>
          <a:prstGeom prst="rect">
            <a:avLst/>
          </a:prstGeom>
          <a:noFill/>
        </p:spPr>
        <p:txBody>
          <a:bodyPr wrap="square" rtlCol="0">
            <a:sp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በእንተ ወንጌል ቅዱስ። </a:t>
            </a:r>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ክቡር ስለሚሆን ስለ ወንጌል ጸልዩ።</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for the Holy Gospel.</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am-ET"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ይረስየነ ድልዋነ ለሰሚዐ ወንጌል ቅዱስ። </a:t>
            </a:r>
          </a:p>
          <a:p>
            <a:pPr lvl="1"/>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የከበረ ወንጌልን ለመስማት የበቃን ያድርገን።</a:t>
            </a:r>
          </a:p>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He make us meet to hear the Holy Gospel.</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2">
            <a:extLst>
              <a:ext uri="{FF2B5EF4-FFF2-40B4-BE49-F238E27FC236}">
                <a16:creationId xmlns:a16="http://schemas.microsoft.com/office/drawing/2014/main" id="{3A782B35-1817-F5A3-7C32-00AC3CDB05E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181</a:t>
            </a:fld>
            <a:endParaRPr lang="en-US"/>
          </a:p>
        </p:txBody>
      </p:sp>
    </p:spTree>
    <p:extLst>
      <p:ext uri="{BB962C8B-B14F-4D97-AF65-F5344CB8AC3E}">
        <p14:creationId xmlns:p14="http://schemas.microsoft.com/office/powerpoint/2010/main" val="190528242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4664" y="329931"/>
            <a:ext cx="10462160" cy="7359066"/>
          </a:xfrm>
          <a:prstGeom prst="rect">
            <a:avLst/>
          </a:prstGeom>
          <a:noFill/>
        </p:spPr>
        <p:txBody>
          <a:bodyPr wrap="square" rtlCol="0">
            <a:spAutoFit/>
          </a:bodyPr>
          <a:lstStyle/>
          <a:p>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ምስባክ</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ከዳዊት</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መዝሙር</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ይሰብካል</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ሕዝቡም</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ይቀበላሉ</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 Shall sing from the Psalms a text which suits the day</a:t>
            </a:r>
            <a:r>
              <a:rPr lang="en-US"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the people will repeat.</a:t>
            </a:r>
            <a:endPar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endParaRPr lang="en-US" sz="762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605941624"/>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 y="0"/>
            <a:ext cx="12192000" cy="7010400"/>
          </a:xfrm>
          <a:solidFill>
            <a:schemeClr val="bg1"/>
          </a:solidFill>
        </p:spPr>
        <p:style>
          <a:lnRef idx="1">
            <a:schemeClr val="accent6"/>
          </a:lnRef>
          <a:fillRef idx="3">
            <a:schemeClr val="accent6"/>
          </a:fillRef>
          <a:effectRef idx="2">
            <a:schemeClr val="accent6"/>
          </a:effectRef>
          <a:fontRef idx="minor">
            <a:schemeClr val="lt1"/>
          </a:fontRef>
        </p:style>
        <p:txBody>
          <a:bodyPr>
            <a:normAutofit/>
          </a:bodyPr>
          <a:lstStyle/>
          <a:p>
            <a:r>
              <a:rPr lang="en-US" sz="4400" dirty="0" err="1">
                <a:solidFill>
                  <a:schemeClr val="tx1"/>
                </a:solidFill>
                <a:latin typeface="Power Geez Unicode1" panose="00000400000000000000" pitchFamily="2" charset="0"/>
              </a:rPr>
              <a:t>ምስባክ</a:t>
            </a:r>
            <a:r>
              <a:rPr lang="en-US" sz="4400" dirty="0">
                <a:solidFill>
                  <a:schemeClr val="tx1"/>
                </a:solidFill>
                <a:latin typeface="Power Geez Unicode1" panose="00000400000000000000" pitchFamily="2" charset="0"/>
              </a:rPr>
              <a:t>	</a:t>
            </a:r>
          </a:p>
          <a:p>
            <a:r>
              <a:rPr lang="en-US" sz="4800" dirty="0" err="1">
                <a:solidFill>
                  <a:srgbClr val="FFFF00"/>
                </a:solidFill>
                <a:latin typeface="Power Geez Unicode1" panose="00000400000000000000" pitchFamily="2" charset="0"/>
              </a:rPr>
              <a:t>ኢትዝክር</a:t>
            </a:r>
            <a:r>
              <a:rPr lang="en-US" sz="4800" dirty="0">
                <a:solidFill>
                  <a:srgbClr val="FFFF00"/>
                </a:solidFill>
                <a:latin typeface="Power Geez Unicode1" panose="00000400000000000000" pitchFamily="2" charset="0"/>
              </a:rPr>
              <a:t> </a:t>
            </a:r>
            <a:r>
              <a:rPr lang="en-US" sz="4800" dirty="0" err="1">
                <a:solidFill>
                  <a:srgbClr val="FFFF00"/>
                </a:solidFill>
                <a:latin typeface="Power Geez Unicode1" panose="00000400000000000000" pitchFamily="2" charset="0"/>
              </a:rPr>
              <a:t>ለነ</a:t>
            </a:r>
            <a:r>
              <a:rPr lang="en-US" sz="4800" dirty="0">
                <a:solidFill>
                  <a:srgbClr val="FFFF00"/>
                </a:solidFill>
                <a:latin typeface="Power Geez Unicode1" panose="00000400000000000000" pitchFamily="2" charset="0"/>
              </a:rPr>
              <a:t> </a:t>
            </a:r>
            <a:r>
              <a:rPr lang="en-US" sz="4800" dirty="0" err="1">
                <a:solidFill>
                  <a:srgbClr val="FFFF00"/>
                </a:solidFill>
                <a:latin typeface="Power Geez Unicode1" panose="00000400000000000000" pitchFamily="2" charset="0"/>
              </a:rPr>
              <a:t>አበሳነ</a:t>
            </a:r>
            <a:r>
              <a:rPr lang="en-US" sz="4800" dirty="0">
                <a:solidFill>
                  <a:srgbClr val="FFFF00"/>
                </a:solidFill>
                <a:latin typeface="Power Geez Unicode1" panose="00000400000000000000" pitchFamily="2" charset="0"/>
              </a:rPr>
              <a:t> </a:t>
            </a:r>
            <a:r>
              <a:rPr lang="en-US" sz="4800" dirty="0" err="1">
                <a:solidFill>
                  <a:srgbClr val="FFFF00"/>
                </a:solidFill>
                <a:latin typeface="Power Geez Unicode1" panose="00000400000000000000" pitchFamily="2" charset="0"/>
              </a:rPr>
              <a:t>ዘትካት</a:t>
            </a:r>
            <a:r>
              <a:rPr lang="en-US" sz="4800" dirty="0">
                <a:solidFill>
                  <a:srgbClr val="FFFF00"/>
                </a:solidFill>
                <a:latin typeface="Power Geez Unicode1" panose="00000400000000000000" pitchFamily="2" charset="0"/>
              </a:rPr>
              <a:t>፤</a:t>
            </a:r>
          </a:p>
          <a:p>
            <a:r>
              <a:rPr lang="en-US" sz="4800" dirty="0" err="1">
                <a:solidFill>
                  <a:srgbClr val="FFFF00"/>
                </a:solidFill>
                <a:latin typeface="Power Geez Unicode1" panose="00000400000000000000" pitchFamily="2" charset="0"/>
              </a:rPr>
              <a:t>ፍጡነ</a:t>
            </a:r>
            <a:r>
              <a:rPr lang="en-US" sz="4800" dirty="0">
                <a:solidFill>
                  <a:srgbClr val="FFFF00"/>
                </a:solidFill>
                <a:latin typeface="Power Geez Unicode1" panose="00000400000000000000" pitchFamily="2" charset="0"/>
              </a:rPr>
              <a:t> </a:t>
            </a:r>
            <a:r>
              <a:rPr lang="en-US" sz="4800" dirty="0" err="1">
                <a:solidFill>
                  <a:srgbClr val="FFFF00"/>
                </a:solidFill>
                <a:latin typeface="Power Geez Unicode1" panose="00000400000000000000" pitchFamily="2" charset="0"/>
              </a:rPr>
              <a:t>ይርከበነ</a:t>
            </a:r>
            <a:r>
              <a:rPr lang="en-US" sz="4800" dirty="0">
                <a:solidFill>
                  <a:srgbClr val="FFFF00"/>
                </a:solidFill>
                <a:latin typeface="Power Geez Unicode1" panose="00000400000000000000" pitchFamily="2" charset="0"/>
              </a:rPr>
              <a:t> </a:t>
            </a:r>
            <a:r>
              <a:rPr lang="en-US" sz="4800" dirty="0" err="1">
                <a:solidFill>
                  <a:srgbClr val="FFFF00"/>
                </a:solidFill>
                <a:latin typeface="Power Geez Unicode1" panose="00000400000000000000" pitchFamily="2" charset="0"/>
              </a:rPr>
              <a:t>ሣህልከ</a:t>
            </a:r>
            <a:r>
              <a:rPr lang="en-US" sz="4800" dirty="0">
                <a:solidFill>
                  <a:srgbClr val="FFFF00"/>
                </a:solidFill>
                <a:latin typeface="Power Geez Unicode1" panose="00000400000000000000" pitchFamily="2" charset="0"/>
              </a:rPr>
              <a:t> </a:t>
            </a:r>
            <a:r>
              <a:rPr lang="en-US" sz="4800" dirty="0" err="1">
                <a:solidFill>
                  <a:srgbClr val="FFFF00"/>
                </a:solidFill>
                <a:latin typeface="Power Geez Unicode1" panose="00000400000000000000" pitchFamily="2" charset="0"/>
              </a:rPr>
              <a:t>እግዚኦ</a:t>
            </a:r>
            <a:r>
              <a:rPr lang="en-US" sz="4800" dirty="0">
                <a:solidFill>
                  <a:srgbClr val="FFFF00"/>
                </a:solidFill>
                <a:latin typeface="Power Geez Unicode1" panose="00000400000000000000" pitchFamily="2" charset="0"/>
              </a:rPr>
              <a:t>፤</a:t>
            </a:r>
          </a:p>
          <a:p>
            <a:r>
              <a:rPr lang="en-US" sz="4800" dirty="0" err="1">
                <a:solidFill>
                  <a:srgbClr val="FFFF00"/>
                </a:solidFill>
                <a:latin typeface="Power Geez Unicode1" panose="00000400000000000000" pitchFamily="2" charset="0"/>
              </a:rPr>
              <a:t>እስመ</a:t>
            </a:r>
            <a:r>
              <a:rPr lang="en-US" sz="4800" dirty="0">
                <a:solidFill>
                  <a:srgbClr val="FFFF00"/>
                </a:solidFill>
                <a:latin typeface="Power Geez Unicode1" panose="00000400000000000000" pitchFamily="2" charset="0"/>
              </a:rPr>
              <a:t> </a:t>
            </a:r>
            <a:r>
              <a:rPr lang="en-US" sz="4800" dirty="0" err="1">
                <a:solidFill>
                  <a:srgbClr val="FFFF00"/>
                </a:solidFill>
                <a:latin typeface="Power Geez Unicode1" panose="00000400000000000000" pitchFamily="2" charset="0"/>
              </a:rPr>
              <a:t>ተመንደብነ</a:t>
            </a:r>
            <a:r>
              <a:rPr lang="en-US" sz="4800" dirty="0">
                <a:solidFill>
                  <a:srgbClr val="FFFF00"/>
                </a:solidFill>
                <a:latin typeface="Power Geez Unicode1" panose="00000400000000000000" pitchFamily="2" charset="0"/>
              </a:rPr>
              <a:t> </a:t>
            </a:r>
            <a:r>
              <a:rPr lang="en-US" sz="4800" dirty="0" err="1">
                <a:solidFill>
                  <a:srgbClr val="FFFF00"/>
                </a:solidFill>
                <a:latin typeface="Power Geez Unicode1" panose="00000400000000000000" pitchFamily="2" charset="0"/>
              </a:rPr>
              <a:t>ፈድፋደ</a:t>
            </a:r>
            <a:r>
              <a:rPr lang="en-US" sz="4800" dirty="0">
                <a:solidFill>
                  <a:srgbClr val="FFFF00"/>
                </a:solidFill>
                <a:latin typeface="Power Geez Unicode1" panose="00000400000000000000" pitchFamily="2" charset="0"/>
              </a:rPr>
              <a:t>፡፡</a:t>
            </a:r>
          </a:p>
          <a:p>
            <a:r>
              <a:rPr lang="en-US" sz="3600" dirty="0" err="1">
                <a:solidFill>
                  <a:schemeClr val="tx1"/>
                </a:solidFill>
                <a:latin typeface="Power Geez Unicode1" panose="00000400000000000000" pitchFamily="2" charset="0"/>
              </a:rPr>
              <a:t>ትርጉም</a:t>
            </a:r>
            <a:r>
              <a:rPr lang="en-US" sz="3600" dirty="0">
                <a:solidFill>
                  <a:schemeClr val="tx1"/>
                </a:solidFill>
                <a:latin typeface="Power Geez Unicode1" panose="00000400000000000000" pitchFamily="2" charset="0"/>
              </a:rPr>
              <a:t> 	</a:t>
            </a:r>
          </a:p>
          <a:p>
            <a:r>
              <a:rPr lang="en-US" sz="3600" dirty="0" err="1">
                <a:solidFill>
                  <a:srgbClr val="00B0F0"/>
                </a:solidFill>
                <a:latin typeface="Power Geez Unicode1" panose="00000400000000000000" pitchFamily="2" charset="0"/>
              </a:rPr>
              <a:t>የቀደመውን</a:t>
            </a:r>
            <a:r>
              <a:rPr lang="en-US" sz="3600" dirty="0">
                <a:solidFill>
                  <a:srgbClr val="00B0F0"/>
                </a:solidFill>
                <a:latin typeface="Power Geez Unicode1" panose="00000400000000000000" pitchFamily="2" charset="0"/>
              </a:rPr>
              <a:t> </a:t>
            </a:r>
            <a:r>
              <a:rPr lang="en-US" sz="3600" dirty="0" err="1">
                <a:solidFill>
                  <a:srgbClr val="00B0F0"/>
                </a:solidFill>
                <a:latin typeface="Power Geez Unicode1" panose="00000400000000000000" pitchFamily="2" charset="0"/>
              </a:rPr>
              <a:t>በደላችንን</a:t>
            </a:r>
            <a:r>
              <a:rPr lang="en-US" sz="3600" dirty="0">
                <a:solidFill>
                  <a:srgbClr val="00B0F0"/>
                </a:solidFill>
                <a:latin typeface="Power Geez Unicode1" panose="00000400000000000000" pitchFamily="2" charset="0"/>
              </a:rPr>
              <a:t> </a:t>
            </a:r>
            <a:r>
              <a:rPr lang="en-US" sz="3600" dirty="0" err="1">
                <a:solidFill>
                  <a:srgbClr val="00B0F0"/>
                </a:solidFill>
                <a:latin typeface="Power Geez Unicode1" panose="00000400000000000000" pitchFamily="2" charset="0"/>
              </a:rPr>
              <a:t>አታስብብን</a:t>
            </a:r>
            <a:r>
              <a:rPr lang="en-US" sz="3600" dirty="0">
                <a:solidFill>
                  <a:srgbClr val="00B0F0"/>
                </a:solidFill>
                <a:latin typeface="Power Geez Unicode1" panose="00000400000000000000" pitchFamily="2" charset="0"/>
              </a:rPr>
              <a:t>፤</a:t>
            </a:r>
          </a:p>
          <a:p>
            <a:r>
              <a:rPr lang="en-US" sz="3600" dirty="0">
                <a:solidFill>
                  <a:srgbClr val="00B0F0"/>
                </a:solidFill>
                <a:latin typeface="Power Geez Unicode1" panose="00000400000000000000" pitchFamily="2" charset="0"/>
              </a:rPr>
              <a:t> </a:t>
            </a:r>
            <a:r>
              <a:rPr lang="en-US" sz="3600" dirty="0" err="1">
                <a:solidFill>
                  <a:srgbClr val="00B0F0"/>
                </a:solidFill>
                <a:latin typeface="Power Geez Unicode1" panose="00000400000000000000" pitchFamily="2" charset="0"/>
              </a:rPr>
              <a:t>አቤቱ</a:t>
            </a:r>
            <a:r>
              <a:rPr lang="en-US" sz="3600" dirty="0">
                <a:solidFill>
                  <a:srgbClr val="00B0F0"/>
                </a:solidFill>
                <a:latin typeface="Power Geez Unicode1" panose="00000400000000000000" pitchFamily="2" charset="0"/>
              </a:rPr>
              <a:t> </a:t>
            </a:r>
            <a:r>
              <a:rPr lang="en-US" sz="3600" dirty="0" err="1">
                <a:solidFill>
                  <a:srgbClr val="00B0F0"/>
                </a:solidFill>
                <a:latin typeface="Power Geez Unicode1" panose="00000400000000000000" pitchFamily="2" charset="0"/>
              </a:rPr>
              <a:t>ምሕረትህ</a:t>
            </a:r>
            <a:r>
              <a:rPr lang="en-US" sz="3600" dirty="0">
                <a:solidFill>
                  <a:srgbClr val="00B0F0"/>
                </a:solidFill>
                <a:latin typeface="Power Geez Unicode1" panose="00000400000000000000" pitchFamily="2" charset="0"/>
              </a:rPr>
              <a:t> </a:t>
            </a:r>
            <a:r>
              <a:rPr lang="en-US" sz="3600" dirty="0" err="1">
                <a:solidFill>
                  <a:srgbClr val="00B0F0"/>
                </a:solidFill>
                <a:latin typeface="Power Geez Unicode1" panose="00000400000000000000" pitchFamily="2" charset="0"/>
              </a:rPr>
              <a:t>በቶሎ</a:t>
            </a:r>
            <a:r>
              <a:rPr lang="en-US" sz="3600" dirty="0">
                <a:solidFill>
                  <a:srgbClr val="00B0F0"/>
                </a:solidFill>
                <a:latin typeface="Power Geez Unicode1" panose="00000400000000000000" pitchFamily="2" charset="0"/>
              </a:rPr>
              <a:t> </a:t>
            </a:r>
            <a:r>
              <a:rPr lang="en-US" sz="3600" dirty="0" err="1">
                <a:solidFill>
                  <a:srgbClr val="00B0F0"/>
                </a:solidFill>
                <a:latin typeface="Power Geez Unicode1" panose="00000400000000000000" pitchFamily="2" charset="0"/>
              </a:rPr>
              <a:t>ያግኘን</a:t>
            </a:r>
            <a:r>
              <a:rPr lang="en-US" sz="3600" dirty="0">
                <a:solidFill>
                  <a:srgbClr val="00B0F0"/>
                </a:solidFill>
                <a:latin typeface="Power Geez Unicode1" panose="00000400000000000000" pitchFamily="2" charset="0"/>
              </a:rPr>
              <a:t>፤</a:t>
            </a:r>
          </a:p>
          <a:p>
            <a:r>
              <a:rPr lang="en-US" sz="3600" dirty="0" err="1">
                <a:solidFill>
                  <a:srgbClr val="00B0F0"/>
                </a:solidFill>
                <a:latin typeface="Power Geez Unicode1" panose="00000400000000000000" pitchFamily="2" charset="0"/>
              </a:rPr>
              <a:t>እጅግ</a:t>
            </a:r>
            <a:r>
              <a:rPr lang="en-US" sz="3600" dirty="0">
                <a:solidFill>
                  <a:srgbClr val="00B0F0"/>
                </a:solidFill>
                <a:latin typeface="Power Geez Unicode1" panose="00000400000000000000" pitchFamily="2" charset="0"/>
              </a:rPr>
              <a:t> </a:t>
            </a:r>
            <a:r>
              <a:rPr lang="en-US" sz="3600" dirty="0" err="1">
                <a:solidFill>
                  <a:srgbClr val="00B0F0"/>
                </a:solidFill>
                <a:latin typeface="Power Geez Unicode1" panose="00000400000000000000" pitchFamily="2" charset="0"/>
              </a:rPr>
              <a:t>ተቸግረናልና</a:t>
            </a:r>
            <a:r>
              <a:rPr lang="en-US" sz="3600" dirty="0">
                <a:solidFill>
                  <a:srgbClr val="00B0F0"/>
                </a:solidFill>
                <a:latin typeface="Power Geez Unicode1" panose="00000400000000000000" pitchFamily="2" charset="0"/>
              </a:rPr>
              <a:t>፡፡ </a:t>
            </a:r>
          </a:p>
          <a:p>
            <a:r>
              <a:rPr lang="en-US" sz="3600" dirty="0" err="1">
                <a:solidFill>
                  <a:schemeClr val="tx1"/>
                </a:solidFill>
                <a:latin typeface="Power Geez Unicode1" panose="00000400000000000000" pitchFamily="2" charset="0"/>
              </a:rPr>
              <a:t>መዝ</a:t>
            </a:r>
            <a:r>
              <a:rPr lang="en-US" sz="3600" dirty="0">
                <a:solidFill>
                  <a:schemeClr val="tx1"/>
                </a:solidFill>
                <a:latin typeface="Power Geez Unicode1" panose="00000400000000000000" pitchFamily="2" charset="0"/>
              </a:rPr>
              <a:t> 78፥8</a:t>
            </a:r>
          </a:p>
          <a:p>
            <a:endParaRPr lang="en-US" dirty="0"/>
          </a:p>
        </p:txBody>
      </p:sp>
      <p:sp>
        <p:nvSpPr>
          <p:cNvPr id="4" name="Rectangle 3"/>
          <p:cNvSpPr/>
          <p:nvPr/>
        </p:nvSpPr>
        <p:spPr>
          <a:xfrm>
            <a:off x="1" y="0"/>
            <a:ext cx="12192000" cy="6858000"/>
          </a:xfrm>
          <a:prstGeom prst="rect">
            <a:avLst/>
          </a:prstGeom>
          <a:noFill/>
          <a:ln w="127000" cmpd="dbl">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54028" y="-152400"/>
            <a:ext cx="12500055" cy="7162800"/>
          </a:xfrm>
          <a:prstGeom prst="rect">
            <a:avLst/>
          </a:prstGeom>
          <a:noFill/>
          <a:ln w="127000" cmpd="dbl">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011196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 y="0"/>
            <a:ext cx="12192000" cy="6858000"/>
          </a:xfrm>
          <a:solidFill>
            <a:schemeClr val="bg1"/>
          </a:solidFill>
        </p:spPr>
        <p:txBody>
          <a:bodyPr/>
          <a:lstStyle/>
          <a:p>
            <a:r>
              <a:rPr lang="en-US" sz="4400" dirty="0" err="1">
                <a:latin typeface="Power Geez Unicode1" panose="00000400000000000000" pitchFamily="2" charset="0"/>
              </a:rPr>
              <a:t>ምስባክ</a:t>
            </a:r>
            <a:r>
              <a:rPr lang="en-US" sz="4400" dirty="0">
                <a:latin typeface="Power Geez Unicode1" panose="00000400000000000000" pitchFamily="2" charset="0"/>
              </a:rPr>
              <a:t>	</a:t>
            </a:r>
          </a:p>
          <a:p>
            <a:r>
              <a:rPr lang="en-US" sz="4400" dirty="0" err="1">
                <a:solidFill>
                  <a:srgbClr val="FFFF00"/>
                </a:solidFill>
                <a:latin typeface="Power Geez Unicode1" panose="00000400000000000000" pitchFamily="2" charset="0"/>
              </a:rPr>
              <a:t>ኵሎ</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ዘፈቀደ</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ገብረ</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እግዚአብሔር</a:t>
            </a:r>
            <a:r>
              <a:rPr lang="en-US" sz="4400" dirty="0">
                <a:solidFill>
                  <a:srgbClr val="FFFF00"/>
                </a:solidFill>
                <a:latin typeface="Power Geez Unicode1" panose="00000400000000000000" pitchFamily="2" charset="0"/>
              </a:rPr>
              <a:t>፤</a:t>
            </a:r>
          </a:p>
          <a:p>
            <a:r>
              <a:rPr lang="en-US" sz="4400" dirty="0" err="1">
                <a:solidFill>
                  <a:srgbClr val="FFFF00"/>
                </a:solidFill>
                <a:latin typeface="Power Geez Unicode1" panose="00000400000000000000" pitchFamily="2" charset="0"/>
              </a:rPr>
              <a:t>በሰማይኒ</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ወበምድርኒ</a:t>
            </a:r>
            <a:r>
              <a:rPr lang="en-US" sz="4400" dirty="0">
                <a:solidFill>
                  <a:srgbClr val="FFFF00"/>
                </a:solidFill>
                <a:latin typeface="Power Geez Unicode1" panose="00000400000000000000" pitchFamily="2" charset="0"/>
              </a:rPr>
              <a:t>፤</a:t>
            </a:r>
          </a:p>
          <a:p>
            <a:r>
              <a:rPr lang="en-US" sz="4400" dirty="0" err="1">
                <a:solidFill>
                  <a:srgbClr val="FFFF00"/>
                </a:solidFill>
                <a:latin typeface="Power Geez Unicode1" panose="00000400000000000000" pitchFamily="2" charset="0"/>
              </a:rPr>
              <a:t>በባሕርኒ</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ወበኵሉ</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ቀላያት</a:t>
            </a:r>
            <a:r>
              <a:rPr lang="en-US" sz="4400" dirty="0">
                <a:solidFill>
                  <a:srgbClr val="FFFF00"/>
                </a:solidFill>
                <a:latin typeface="Power Geez Unicode1" panose="00000400000000000000" pitchFamily="2" charset="0"/>
              </a:rPr>
              <a:t>፡፡</a:t>
            </a:r>
          </a:p>
          <a:p>
            <a:r>
              <a:rPr lang="en-US" sz="3600" dirty="0" err="1">
                <a:latin typeface="Power Geez Unicode1" panose="00000400000000000000" pitchFamily="2" charset="0"/>
              </a:rPr>
              <a:t>ትርጉም</a:t>
            </a:r>
            <a:endParaRPr lang="en-US" sz="3600" dirty="0">
              <a:latin typeface="Power Geez Unicode1" panose="00000400000000000000" pitchFamily="2" charset="0"/>
            </a:endParaRPr>
          </a:p>
          <a:p>
            <a:r>
              <a:rPr lang="en-US" sz="3600" dirty="0" err="1">
                <a:solidFill>
                  <a:srgbClr val="00B0F0"/>
                </a:solidFill>
                <a:latin typeface="Power Geez Unicode1" panose="00000400000000000000" pitchFamily="2" charset="0"/>
              </a:rPr>
              <a:t>በሰማይና</a:t>
            </a:r>
            <a:r>
              <a:rPr lang="en-US" sz="3600" dirty="0">
                <a:solidFill>
                  <a:srgbClr val="00B0F0"/>
                </a:solidFill>
                <a:latin typeface="Power Geez Unicode1" panose="00000400000000000000" pitchFamily="2" charset="0"/>
              </a:rPr>
              <a:t> </a:t>
            </a:r>
            <a:r>
              <a:rPr lang="en-US" sz="3600" dirty="0" err="1">
                <a:solidFill>
                  <a:srgbClr val="00B0F0"/>
                </a:solidFill>
                <a:latin typeface="Power Geez Unicode1" panose="00000400000000000000" pitchFamily="2" charset="0"/>
              </a:rPr>
              <a:t>በምድር</a:t>
            </a:r>
            <a:r>
              <a:rPr lang="en-US" sz="3600" dirty="0">
                <a:solidFill>
                  <a:srgbClr val="00B0F0"/>
                </a:solidFill>
                <a:latin typeface="Power Geez Unicode1" panose="00000400000000000000" pitchFamily="2" charset="0"/>
              </a:rPr>
              <a:t>፣</a:t>
            </a:r>
          </a:p>
          <a:p>
            <a:r>
              <a:rPr lang="en-US" sz="3600" dirty="0" err="1">
                <a:solidFill>
                  <a:srgbClr val="00B0F0"/>
                </a:solidFill>
                <a:latin typeface="Power Geez Unicode1" panose="00000400000000000000" pitchFamily="2" charset="0"/>
              </a:rPr>
              <a:t>በባሕርና</a:t>
            </a:r>
            <a:r>
              <a:rPr lang="en-US" sz="3600" dirty="0">
                <a:solidFill>
                  <a:srgbClr val="00B0F0"/>
                </a:solidFill>
                <a:latin typeface="Power Geez Unicode1" panose="00000400000000000000" pitchFamily="2" charset="0"/>
              </a:rPr>
              <a:t> </a:t>
            </a:r>
            <a:r>
              <a:rPr lang="en-US" sz="3600" dirty="0" err="1">
                <a:solidFill>
                  <a:srgbClr val="00B0F0"/>
                </a:solidFill>
                <a:latin typeface="Power Geez Unicode1" panose="00000400000000000000" pitchFamily="2" charset="0"/>
              </a:rPr>
              <a:t>በጥልቆችም</a:t>
            </a:r>
            <a:r>
              <a:rPr lang="en-US" sz="3600" dirty="0">
                <a:solidFill>
                  <a:srgbClr val="00B0F0"/>
                </a:solidFill>
                <a:latin typeface="Power Geez Unicode1" panose="00000400000000000000" pitchFamily="2" charset="0"/>
              </a:rPr>
              <a:t> </a:t>
            </a:r>
            <a:r>
              <a:rPr lang="en-US" sz="3600" dirty="0" err="1">
                <a:solidFill>
                  <a:srgbClr val="00B0F0"/>
                </a:solidFill>
                <a:latin typeface="Power Geez Unicode1" panose="00000400000000000000" pitchFamily="2" charset="0"/>
              </a:rPr>
              <a:t>ሁሉ</a:t>
            </a:r>
            <a:r>
              <a:rPr lang="en-US" sz="3600" dirty="0">
                <a:solidFill>
                  <a:srgbClr val="00B0F0"/>
                </a:solidFill>
                <a:latin typeface="Power Geez Unicode1" panose="00000400000000000000" pitchFamily="2" charset="0"/>
              </a:rPr>
              <a:t>፣</a:t>
            </a:r>
          </a:p>
          <a:p>
            <a:r>
              <a:rPr lang="en-US" sz="3600" dirty="0" err="1">
                <a:solidFill>
                  <a:srgbClr val="00B0F0"/>
                </a:solidFill>
                <a:latin typeface="Power Geez Unicode1" panose="00000400000000000000" pitchFamily="2" charset="0"/>
              </a:rPr>
              <a:t>እግዚአብሔር</a:t>
            </a:r>
            <a:r>
              <a:rPr lang="en-US" sz="3600" dirty="0">
                <a:solidFill>
                  <a:srgbClr val="00B0F0"/>
                </a:solidFill>
                <a:latin typeface="Power Geez Unicode1" panose="00000400000000000000" pitchFamily="2" charset="0"/>
              </a:rPr>
              <a:t> </a:t>
            </a:r>
            <a:r>
              <a:rPr lang="en-US" sz="3600" dirty="0" err="1">
                <a:solidFill>
                  <a:srgbClr val="00B0F0"/>
                </a:solidFill>
                <a:latin typeface="Power Geez Unicode1" panose="00000400000000000000" pitchFamily="2" charset="0"/>
              </a:rPr>
              <a:t>የወደደውን</a:t>
            </a:r>
            <a:r>
              <a:rPr lang="en-US" sz="3600" dirty="0">
                <a:solidFill>
                  <a:srgbClr val="00B0F0"/>
                </a:solidFill>
                <a:latin typeface="Power Geez Unicode1" panose="00000400000000000000" pitchFamily="2" charset="0"/>
              </a:rPr>
              <a:t> </a:t>
            </a:r>
            <a:r>
              <a:rPr lang="en-US" sz="3600" dirty="0" err="1">
                <a:solidFill>
                  <a:srgbClr val="00B0F0"/>
                </a:solidFill>
                <a:latin typeface="Power Geez Unicode1" panose="00000400000000000000" pitchFamily="2" charset="0"/>
              </a:rPr>
              <a:t>ሁሉ</a:t>
            </a:r>
            <a:r>
              <a:rPr lang="en-US" sz="3600" dirty="0">
                <a:solidFill>
                  <a:srgbClr val="00B0F0"/>
                </a:solidFill>
                <a:latin typeface="Power Geez Unicode1" panose="00000400000000000000" pitchFamily="2" charset="0"/>
              </a:rPr>
              <a:t> </a:t>
            </a:r>
            <a:r>
              <a:rPr lang="en-US" sz="3600" dirty="0" err="1">
                <a:solidFill>
                  <a:srgbClr val="00B0F0"/>
                </a:solidFill>
                <a:latin typeface="Power Geez Unicode1" panose="00000400000000000000" pitchFamily="2" charset="0"/>
              </a:rPr>
              <a:t>አደረገ</a:t>
            </a:r>
            <a:r>
              <a:rPr lang="en-US" sz="3600" dirty="0">
                <a:solidFill>
                  <a:srgbClr val="00B0F0"/>
                </a:solidFill>
                <a:latin typeface="Power Geez Unicode1" panose="00000400000000000000" pitchFamily="2" charset="0"/>
              </a:rPr>
              <a:t>፡፡</a:t>
            </a:r>
          </a:p>
          <a:p>
            <a:r>
              <a:rPr lang="en-US" sz="3600" dirty="0" err="1">
                <a:latin typeface="Power Geez Unicode1" panose="00000400000000000000" pitchFamily="2" charset="0"/>
              </a:rPr>
              <a:t>መዝ</a:t>
            </a:r>
            <a:r>
              <a:rPr lang="en-US" sz="3600" dirty="0">
                <a:latin typeface="Power Geez Unicode1" panose="00000400000000000000" pitchFamily="2" charset="0"/>
              </a:rPr>
              <a:t> 134፥6 </a:t>
            </a:r>
          </a:p>
          <a:p>
            <a:endParaRPr lang="en-US" dirty="0"/>
          </a:p>
        </p:txBody>
      </p:sp>
      <p:sp>
        <p:nvSpPr>
          <p:cNvPr id="2" name="Rectangle 1"/>
          <p:cNvSpPr/>
          <p:nvPr/>
        </p:nvSpPr>
        <p:spPr>
          <a:xfrm>
            <a:off x="-1" y="0"/>
            <a:ext cx="12192000" cy="6858000"/>
          </a:xfrm>
          <a:prstGeom prst="rect">
            <a:avLst/>
          </a:prstGeom>
          <a:noFill/>
          <a:ln w="190500"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2384015"/>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 y="0"/>
            <a:ext cx="12192000" cy="6858000"/>
          </a:xfrm>
          <a:solidFill>
            <a:schemeClr val="bg1"/>
          </a:solidFill>
        </p:spPr>
        <p:txBody>
          <a:bodyPr>
            <a:normAutofit/>
          </a:bodyPr>
          <a:lstStyle/>
          <a:p>
            <a:pPr algn="l"/>
            <a:r>
              <a:rPr lang="en-US" sz="4400" dirty="0">
                <a:solidFill>
                  <a:schemeClr val="bg1"/>
                </a:solidFill>
                <a:latin typeface="Power Geez Unicode1" panose="00000400000000000000" pitchFamily="2" charset="0"/>
              </a:rPr>
              <a:t>                </a:t>
            </a:r>
            <a:r>
              <a:rPr lang="en-US" sz="4400" dirty="0" err="1">
                <a:latin typeface="Power Geez Unicode1" panose="00000400000000000000" pitchFamily="2" charset="0"/>
              </a:rPr>
              <a:t>ምስባክ</a:t>
            </a:r>
            <a:r>
              <a:rPr lang="en-US" sz="4400" dirty="0">
                <a:latin typeface="Power Geez Unicode1" panose="00000400000000000000" pitchFamily="2" charset="0"/>
              </a:rPr>
              <a:t>	</a:t>
            </a:r>
          </a:p>
          <a:p>
            <a:pPr algn="l"/>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ቅረቡ</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ኃቤሁ</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ወያበርህ</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ለክሙ</a:t>
            </a:r>
            <a:r>
              <a:rPr lang="en-US" sz="4400" dirty="0">
                <a:solidFill>
                  <a:srgbClr val="FFFF00"/>
                </a:solidFill>
                <a:latin typeface="Power Geez Unicode1" panose="00000400000000000000" pitchFamily="2" charset="0"/>
              </a:rPr>
              <a:t>፤</a:t>
            </a:r>
          </a:p>
          <a:p>
            <a:pPr algn="l"/>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ወኢይትኃፈር</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ገጽክሙ</a:t>
            </a:r>
            <a:r>
              <a:rPr lang="en-US" sz="4400" dirty="0">
                <a:solidFill>
                  <a:srgbClr val="FFFF00"/>
                </a:solidFill>
                <a:latin typeface="Power Geez Unicode1" panose="00000400000000000000" pitchFamily="2" charset="0"/>
              </a:rPr>
              <a:t>፤</a:t>
            </a:r>
          </a:p>
          <a:p>
            <a:pPr algn="l"/>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ዝንቱ</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ነዳይ</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ጸርሐ</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ወእግዚአብሔር</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ሰምዖ</a:t>
            </a:r>
            <a:r>
              <a:rPr lang="en-US" sz="4400" dirty="0">
                <a:solidFill>
                  <a:srgbClr val="FFFF00"/>
                </a:solidFill>
                <a:latin typeface="Power Geez Unicode1" panose="00000400000000000000" pitchFamily="2" charset="0"/>
              </a:rPr>
              <a:t>፡፡ </a:t>
            </a:r>
          </a:p>
          <a:p>
            <a:pPr algn="l"/>
            <a:r>
              <a:rPr lang="en-US" sz="4000" dirty="0">
                <a:solidFill>
                  <a:schemeClr val="bg1"/>
                </a:solidFill>
                <a:latin typeface="Power Geez Unicode1" panose="00000400000000000000" pitchFamily="2" charset="0"/>
              </a:rPr>
              <a:t>                  </a:t>
            </a:r>
            <a:r>
              <a:rPr lang="en-US" sz="4000" dirty="0" err="1">
                <a:latin typeface="Power Geez Unicode1" panose="00000400000000000000" pitchFamily="2" charset="0"/>
              </a:rPr>
              <a:t>ትርጉም</a:t>
            </a:r>
            <a:r>
              <a:rPr lang="en-US" sz="4000" dirty="0">
                <a:latin typeface="Power Geez Unicode1" panose="00000400000000000000" pitchFamily="2" charset="0"/>
              </a:rPr>
              <a:t> 	</a:t>
            </a:r>
          </a:p>
          <a:p>
            <a:pPr algn="l"/>
            <a:r>
              <a:rPr lang="en-US" sz="4000" dirty="0">
                <a:solidFill>
                  <a:srgbClr val="00B0F0"/>
                </a:solidFill>
                <a:latin typeface="Power Geez Unicode1" panose="00000400000000000000" pitchFamily="2" charset="0"/>
              </a:rPr>
              <a:t>        </a:t>
            </a:r>
            <a:r>
              <a:rPr lang="en-US" sz="4000" dirty="0" err="1">
                <a:solidFill>
                  <a:srgbClr val="00B0F0"/>
                </a:solidFill>
                <a:latin typeface="Power Geez Unicode1" panose="00000400000000000000" pitchFamily="2" charset="0"/>
              </a:rPr>
              <a:t>ወደ</a:t>
            </a:r>
            <a:r>
              <a:rPr lang="en-US" sz="4000" dirty="0">
                <a:solidFill>
                  <a:srgbClr val="00B0F0"/>
                </a:solidFill>
                <a:latin typeface="Power Geez Unicode1" panose="00000400000000000000" pitchFamily="2" charset="0"/>
              </a:rPr>
              <a:t> </a:t>
            </a:r>
            <a:r>
              <a:rPr lang="en-US" sz="4000" dirty="0" err="1">
                <a:solidFill>
                  <a:srgbClr val="00B0F0"/>
                </a:solidFill>
                <a:latin typeface="Power Geez Unicode1" panose="00000400000000000000" pitchFamily="2" charset="0"/>
              </a:rPr>
              <a:t>እርሱ</a:t>
            </a:r>
            <a:r>
              <a:rPr lang="en-US" sz="4000" dirty="0">
                <a:solidFill>
                  <a:srgbClr val="00B0F0"/>
                </a:solidFill>
                <a:latin typeface="Power Geez Unicode1" panose="00000400000000000000" pitchFamily="2" charset="0"/>
              </a:rPr>
              <a:t> </a:t>
            </a:r>
            <a:r>
              <a:rPr lang="en-US" sz="4000" dirty="0" err="1">
                <a:solidFill>
                  <a:srgbClr val="00B0F0"/>
                </a:solidFill>
                <a:latin typeface="Power Geez Unicode1" panose="00000400000000000000" pitchFamily="2" charset="0"/>
              </a:rPr>
              <a:t>ቅረቡ</a:t>
            </a:r>
            <a:r>
              <a:rPr lang="en-US" sz="4000" dirty="0">
                <a:solidFill>
                  <a:srgbClr val="00B0F0"/>
                </a:solidFill>
                <a:latin typeface="Power Geez Unicode1" panose="00000400000000000000" pitchFamily="2" charset="0"/>
              </a:rPr>
              <a:t>፤ </a:t>
            </a:r>
            <a:r>
              <a:rPr lang="en-US" sz="4000" dirty="0" err="1">
                <a:solidFill>
                  <a:srgbClr val="00B0F0"/>
                </a:solidFill>
                <a:latin typeface="Power Geez Unicode1" panose="00000400000000000000" pitchFamily="2" charset="0"/>
              </a:rPr>
              <a:t>ያበራላችሁማል</a:t>
            </a:r>
            <a:r>
              <a:rPr lang="en-US" sz="4000" dirty="0">
                <a:solidFill>
                  <a:srgbClr val="00B0F0"/>
                </a:solidFill>
                <a:latin typeface="Power Geez Unicode1" panose="00000400000000000000" pitchFamily="2" charset="0"/>
              </a:rPr>
              <a:t>፤</a:t>
            </a:r>
          </a:p>
          <a:p>
            <a:pPr algn="l"/>
            <a:r>
              <a:rPr lang="en-US" sz="4000" dirty="0">
                <a:solidFill>
                  <a:srgbClr val="00B0F0"/>
                </a:solidFill>
                <a:latin typeface="Power Geez Unicode1" panose="00000400000000000000" pitchFamily="2" charset="0"/>
              </a:rPr>
              <a:t>        </a:t>
            </a:r>
            <a:r>
              <a:rPr lang="en-US" sz="4000" dirty="0" err="1">
                <a:solidFill>
                  <a:srgbClr val="00B0F0"/>
                </a:solidFill>
                <a:latin typeface="Power Geez Unicode1" panose="00000400000000000000" pitchFamily="2" charset="0"/>
              </a:rPr>
              <a:t>ፊታችሁም</a:t>
            </a:r>
            <a:r>
              <a:rPr lang="en-US" sz="4000" dirty="0">
                <a:solidFill>
                  <a:srgbClr val="00B0F0"/>
                </a:solidFill>
                <a:latin typeface="Power Geez Unicode1" panose="00000400000000000000" pitchFamily="2" charset="0"/>
              </a:rPr>
              <a:t> </a:t>
            </a:r>
            <a:r>
              <a:rPr lang="en-US" sz="4000" dirty="0" err="1">
                <a:solidFill>
                  <a:srgbClr val="00B0F0"/>
                </a:solidFill>
                <a:latin typeface="Power Geez Unicode1" panose="00000400000000000000" pitchFamily="2" charset="0"/>
              </a:rPr>
              <a:t>አያፍርም</a:t>
            </a:r>
            <a:r>
              <a:rPr lang="en-US" sz="4000" dirty="0">
                <a:solidFill>
                  <a:srgbClr val="00B0F0"/>
                </a:solidFill>
                <a:latin typeface="Power Geez Unicode1" panose="00000400000000000000" pitchFamily="2" charset="0"/>
              </a:rPr>
              <a:t>፤</a:t>
            </a:r>
          </a:p>
          <a:p>
            <a:pPr algn="l"/>
            <a:r>
              <a:rPr lang="en-US" sz="4000" dirty="0">
                <a:solidFill>
                  <a:srgbClr val="00B0F0"/>
                </a:solidFill>
                <a:latin typeface="Power Geez Unicode1" panose="00000400000000000000" pitchFamily="2" charset="0"/>
              </a:rPr>
              <a:t>        </a:t>
            </a:r>
            <a:r>
              <a:rPr lang="en-US" sz="4000" dirty="0" err="1">
                <a:solidFill>
                  <a:srgbClr val="00B0F0"/>
                </a:solidFill>
                <a:latin typeface="Power Geez Unicode1" panose="00000400000000000000" pitchFamily="2" charset="0"/>
              </a:rPr>
              <a:t>ይህ</a:t>
            </a:r>
            <a:r>
              <a:rPr lang="en-US" sz="4000" dirty="0">
                <a:solidFill>
                  <a:srgbClr val="00B0F0"/>
                </a:solidFill>
                <a:latin typeface="Power Geez Unicode1" panose="00000400000000000000" pitchFamily="2" charset="0"/>
              </a:rPr>
              <a:t> </a:t>
            </a:r>
            <a:r>
              <a:rPr lang="en-US" sz="4000" dirty="0" err="1">
                <a:solidFill>
                  <a:srgbClr val="00B0F0"/>
                </a:solidFill>
                <a:latin typeface="Power Geez Unicode1" panose="00000400000000000000" pitchFamily="2" charset="0"/>
              </a:rPr>
              <a:t>ችግረኛ</a:t>
            </a:r>
            <a:r>
              <a:rPr lang="en-US" sz="4000" dirty="0">
                <a:solidFill>
                  <a:srgbClr val="00B0F0"/>
                </a:solidFill>
                <a:latin typeface="Power Geez Unicode1" panose="00000400000000000000" pitchFamily="2" charset="0"/>
              </a:rPr>
              <a:t> </a:t>
            </a:r>
            <a:r>
              <a:rPr lang="en-US" sz="4000" dirty="0" err="1">
                <a:solidFill>
                  <a:srgbClr val="00B0F0"/>
                </a:solidFill>
                <a:latin typeface="Power Geez Unicode1" panose="00000400000000000000" pitchFamily="2" charset="0"/>
              </a:rPr>
              <a:t>ጮኸ</a:t>
            </a:r>
            <a:r>
              <a:rPr lang="en-US" sz="4000" dirty="0">
                <a:solidFill>
                  <a:srgbClr val="00B0F0"/>
                </a:solidFill>
                <a:latin typeface="Power Geez Unicode1" panose="00000400000000000000" pitchFamily="2" charset="0"/>
              </a:rPr>
              <a:t>፤ </a:t>
            </a:r>
            <a:r>
              <a:rPr lang="en-US" sz="4000" dirty="0" err="1">
                <a:solidFill>
                  <a:srgbClr val="00B0F0"/>
                </a:solidFill>
                <a:latin typeface="Power Geez Unicode1" panose="00000400000000000000" pitchFamily="2" charset="0"/>
              </a:rPr>
              <a:t>እግዚአብሔርም</a:t>
            </a:r>
            <a:r>
              <a:rPr lang="en-US" sz="4000" dirty="0">
                <a:solidFill>
                  <a:srgbClr val="00B0F0"/>
                </a:solidFill>
                <a:latin typeface="Power Geez Unicode1" panose="00000400000000000000" pitchFamily="2" charset="0"/>
              </a:rPr>
              <a:t> </a:t>
            </a:r>
            <a:r>
              <a:rPr lang="en-US" sz="4000" dirty="0" err="1">
                <a:solidFill>
                  <a:srgbClr val="00B0F0"/>
                </a:solidFill>
                <a:latin typeface="Power Geez Unicode1" panose="00000400000000000000" pitchFamily="2" charset="0"/>
              </a:rPr>
              <a:t>ሰማው</a:t>
            </a:r>
            <a:r>
              <a:rPr lang="en-US" sz="4000" dirty="0">
                <a:solidFill>
                  <a:srgbClr val="00B0F0"/>
                </a:solidFill>
                <a:latin typeface="Power Geez Unicode1" panose="00000400000000000000" pitchFamily="2" charset="0"/>
              </a:rPr>
              <a:t>፡፡</a:t>
            </a:r>
          </a:p>
          <a:p>
            <a:pPr algn="l"/>
            <a:r>
              <a:rPr lang="en-US" sz="4000" dirty="0">
                <a:latin typeface="Power Geez Unicode1" panose="00000400000000000000" pitchFamily="2" charset="0"/>
              </a:rPr>
              <a:t>                  </a:t>
            </a:r>
            <a:r>
              <a:rPr lang="en-US" sz="4000" dirty="0" err="1">
                <a:latin typeface="Power Geez Unicode1" panose="00000400000000000000" pitchFamily="2" charset="0"/>
              </a:rPr>
              <a:t>መዝ</a:t>
            </a:r>
            <a:r>
              <a:rPr lang="en-US" sz="4000" dirty="0">
                <a:latin typeface="Power Geez Unicode1" panose="00000400000000000000" pitchFamily="2" charset="0"/>
              </a:rPr>
              <a:t> 33፥5</a:t>
            </a:r>
          </a:p>
          <a:p>
            <a:endParaRPr lang="en-US" dirty="0"/>
          </a:p>
        </p:txBody>
      </p:sp>
      <p:sp>
        <p:nvSpPr>
          <p:cNvPr id="2" name="Rectangle 1"/>
          <p:cNvSpPr/>
          <p:nvPr/>
        </p:nvSpPr>
        <p:spPr>
          <a:xfrm>
            <a:off x="1" y="0"/>
            <a:ext cx="12054340" cy="6858000"/>
          </a:xfrm>
          <a:prstGeom prst="rect">
            <a:avLst/>
          </a:prstGeom>
          <a:noFill/>
          <a:ln w="196850" cmpd="thickThi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665690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 y="0"/>
            <a:ext cx="12192000" cy="6858000"/>
          </a:xfrm>
          <a:solidFill>
            <a:schemeClr val="bg1"/>
          </a:solidFill>
        </p:spPr>
        <p:txBody>
          <a:bodyPr>
            <a:normAutofit/>
          </a:bodyPr>
          <a:lstStyle/>
          <a:p>
            <a:pPr algn="l"/>
            <a:r>
              <a:rPr lang="en-US" dirty="0">
                <a:solidFill>
                  <a:schemeClr val="bg1"/>
                </a:solidFill>
                <a:latin typeface="Power Geez Unicode1" panose="00000400000000000000" pitchFamily="2" charset="0"/>
              </a:rPr>
              <a:t>                        </a:t>
            </a:r>
            <a:r>
              <a:rPr lang="en-US" sz="4000" dirty="0" err="1">
                <a:latin typeface="Power Geez Unicode1" panose="00000400000000000000" pitchFamily="2" charset="0"/>
              </a:rPr>
              <a:t>ምስባክ</a:t>
            </a:r>
            <a:r>
              <a:rPr lang="en-US" sz="4000" dirty="0">
                <a:latin typeface="Power Geez Unicode1" panose="00000400000000000000" pitchFamily="2" charset="0"/>
              </a:rPr>
              <a:t>	</a:t>
            </a:r>
          </a:p>
          <a:p>
            <a:pPr algn="l"/>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ደቂቀ</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እጓለ</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እመሕያው</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እስከ</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ማእዜኑ</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ታከብዱ</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ልበክሙ</a:t>
            </a:r>
            <a:r>
              <a:rPr lang="en-US" sz="4400" dirty="0">
                <a:solidFill>
                  <a:srgbClr val="FFFF00"/>
                </a:solidFill>
                <a:latin typeface="Power Geez Unicode1" panose="00000400000000000000" pitchFamily="2" charset="0"/>
              </a:rPr>
              <a:t>፤</a:t>
            </a:r>
          </a:p>
          <a:p>
            <a:pPr algn="l"/>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ለምንት</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ታፈቅሩ</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ከንቶ</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ወተሐሱ</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ሐሰተ</a:t>
            </a:r>
            <a:r>
              <a:rPr lang="en-US" sz="4400" dirty="0">
                <a:solidFill>
                  <a:srgbClr val="FFFF00"/>
                </a:solidFill>
                <a:latin typeface="Power Geez Unicode1" panose="00000400000000000000" pitchFamily="2" charset="0"/>
              </a:rPr>
              <a:t>፤</a:t>
            </a:r>
          </a:p>
          <a:p>
            <a:pPr algn="l"/>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አእምሩ</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ከመ</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ተሰብሐ</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እግዚአብሔር</a:t>
            </a:r>
            <a:r>
              <a:rPr lang="en-US" sz="4400" dirty="0">
                <a:solidFill>
                  <a:srgbClr val="FFFF00"/>
                </a:solidFill>
                <a:latin typeface="Power Geez Unicode1" panose="00000400000000000000" pitchFamily="2" charset="0"/>
              </a:rPr>
              <a:t> </a:t>
            </a:r>
            <a:r>
              <a:rPr lang="en-US" sz="4400" dirty="0" err="1">
                <a:solidFill>
                  <a:srgbClr val="FFFF00"/>
                </a:solidFill>
                <a:latin typeface="Power Geez Unicode1" panose="00000400000000000000" pitchFamily="2" charset="0"/>
              </a:rPr>
              <a:t>በጻድቁ</a:t>
            </a:r>
            <a:r>
              <a:rPr lang="en-US" sz="4400" dirty="0">
                <a:solidFill>
                  <a:srgbClr val="FFFF00"/>
                </a:solidFill>
                <a:latin typeface="Power Geez Unicode1" panose="00000400000000000000" pitchFamily="2" charset="0"/>
              </a:rPr>
              <a:t>፡፡</a:t>
            </a:r>
          </a:p>
          <a:p>
            <a:pPr algn="l"/>
            <a:r>
              <a:rPr lang="en-US" dirty="0">
                <a:solidFill>
                  <a:schemeClr val="bg1"/>
                </a:solidFill>
                <a:latin typeface="Power Geez Unicode1" panose="00000400000000000000" pitchFamily="2" charset="0"/>
              </a:rPr>
              <a:t>                      </a:t>
            </a:r>
            <a:r>
              <a:rPr lang="en-US" sz="3600" dirty="0">
                <a:solidFill>
                  <a:schemeClr val="bg1"/>
                </a:solidFill>
                <a:latin typeface="Power Geez Unicode1" panose="00000400000000000000" pitchFamily="2" charset="0"/>
              </a:rPr>
              <a:t> </a:t>
            </a:r>
            <a:r>
              <a:rPr lang="en-US" sz="3600" dirty="0" err="1">
                <a:latin typeface="Power Geez Unicode1" panose="00000400000000000000" pitchFamily="2" charset="0"/>
              </a:rPr>
              <a:t>ትርጉም</a:t>
            </a:r>
            <a:r>
              <a:rPr lang="en-US" sz="3600" dirty="0">
                <a:latin typeface="Power Geez Unicode1" panose="00000400000000000000" pitchFamily="2" charset="0"/>
              </a:rPr>
              <a:t> </a:t>
            </a:r>
            <a:r>
              <a:rPr lang="en-US" dirty="0">
                <a:latin typeface="Power Geez Unicode1" panose="00000400000000000000" pitchFamily="2" charset="0"/>
              </a:rPr>
              <a:t>	</a:t>
            </a:r>
          </a:p>
          <a:p>
            <a:pPr algn="l"/>
            <a:r>
              <a:rPr lang="en-US" dirty="0">
                <a:solidFill>
                  <a:srgbClr val="00B0F0"/>
                </a:solidFill>
                <a:latin typeface="Power Geez Unicode1" panose="00000400000000000000" pitchFamily="2" charset="0"/>
              </a:rPr>
              <a:t> </a:t>
            </a:r>
            <a:r>
              <a:rPr lang="en-US" sz="3200" dirty="0" err="1">
                <a:solidFill>
                  <a:srgbClr val="00B0F0"/>
                </a:solidFill>
                <a:latin typeface="Power Geez Unicode1" panose="00000400000000000000" pitchFamily="2" charset="0"/>
              </a:rPr>
              <a:t>እናንተ</a:t>
            </a:r>
            <a:r>
              <a:rPr lang="en-US" sz="3200" dirty="0">
                <a:solidFill>
                  <a:srgbClr val="00B0F0"/>
                </a:solidFill>
                <a:latin typeface="Power Geez Unicode1" panose="00000400000000000000" pitchFamily="2" charset="0"/>
              </a:rPr>
              <a:t> </a:t>
            </a:r>
            <a:r>
              <a:rPr lang="en-US" sz="3200" dirty="0" err="1">
                <a:solidFill>
                  <a:srgbClr val="00B0F0"/>
                </a:solidFill>
                <a:latin typeface="Power Geez Unicode1" panose="00000400000000000000" pitchFamily="2" charset="0"/>
              </a:rPr>
              <a:t>የሰው</a:t>
            </a:r>
            <a:r>
              <a:rPr lang="en-US" sz="3200" dirty="0">
                <a:solidFill>
                  <a:srgbClr val="00B0F0"/>
                </a:solidFill>
                <a:latin typeface="Power Geez Unicode1" panose="00000400000000000000" pitchFamily="2" charset="0"/>
              </a:rPr>
              <a:t> </a:t>
            </a:r>
            <a:r>
              <a:rPr lang="en-US" sz="3200" dirty="0" err="1">
                <a:solidFill>
                  <a:srgbClr val="00B0F0"/>
                </a:solidFill>
                <a:latin typeface="Power Geez Unicode1" panose="00000400000000000000" pitchFamily="2" charset="0"/>
              </a:rPr>
              <a:t>ልጆች</a:t>
            </a:r>
            <a:r>
              <a:rPr lang="en-US" sz="3200" dirty="0">
                <a:solidFill>
                  <a:srgbClr val="00B0F0"/>
                </a:solidFill>
                <a:latin typeface="Power Geez Unicode1" panose="00000400000000000000" pitchFamily="2" charset="0"/>
              </a:rPr>
              <a:t> </a:t>
            </a:r>
            <a:r>
              <a:rPr lang="en-US" sz="3200" dirty="0" err="1">
                <a:solidFill>
                  <a:srgbClr val="00B0F0"/>
                </a:solidFill>
                <a:latin typeface="Power Geez Unicode1" panose="00000400000000000000" pitchFamily="2" charset="0"/>
              </a:rPr>
              <a:t>እስከ</a:t>
            </a:r>
            <a:r>
              <a:rPr lang="en-US" sz="3200" dirty="0">
                <a:solidFill>
                  <a:srgbClr val="00B0F0"/>
                </a:solidFill>
                <a:latin typeface="Power Geez Unicode1" panose="00000400000000000000" pitchFamily="2" charset="0"/>
              </a:rPr>
              <a:t> </a:t>
            </a:r>
            <a:r>
              <a:rPr lang="en-US" sz="3200" dirty="0" err="1">
                <a:solidFill>
                  <a:srgbClr val="00B0F0"/>
                </a:solidFill>
                <a:latin typeface="Power Geez Unicode1" panose="00000400000000000000" pitchFamily="2" charset="0"/>
              </a:rPr>
              <a:t>መቼ</a:t>
            </a:r>
            <a:r>
              <a:rPr lang="en-US" sz="3200" dirty="0">
                <a:solidFill>
                  <a:srgbClr val="00B0F0"/>
                </a:solidFill>
                <a:latin typeface="Power Geez Unicode1" panose="00000400000000000000" pitchFamily="2" charset="0"/>
              </a:rPr>
              <a:t> </a:t>
            </a:r>
            <a:r>
              <a:rPr lang="en-US" sz="3200" dirty="0" err="1">
                <a:solidFill>
                  <a:srgbClr val="00B0F0"/>
                </a:solidFill>
                <a:latin typeface="Power Geez Unicode1" panose="00000400000000000000" pitchFamily="2" charset="0"/>
              </a:rPr>
              <a:t>ድረስ</a:t>
            </a:r>
            <a:r>
              <a:rPr lang="en-US" sz="3200" dirty="0">
                <a:solidFill>
                  <a:srgbClr val="00B0F0"/>
                </a:solidFill>
                <a:latin typeface="Power Geez Unicode1" panose="00000400000000000000" pitchFamily="2" charset="0"/>
              </a:rPr>
              <a:t> </a:t>
            </a:r>
            <a:r>
              <a:rPr lang="en-US" sz="3200" dirty="0" err="1">
                <a:solidFill>
                  <a:srgbClr val="00B0F0"/>
                </a:solidFill>
                <a:latin typeface="Power Geez Unicode1" panose="00000400000000000000" pitchFamily="2" charset="0"/>
              </a:rPr>
              <a:t>ልባችሁን</a:t>
            </a:r>
            <a:r>
              <a:rPr lang="en-US" sz="3200" dirty="0">
                <a:solidFill>
                  <a:srgbClr val="00B0F0"/>
                </a:solidFill>
                <a:latin typeface="Power Geez Unicode1" panose="00000400000000000000" pitchFamily="2" charset="0"/>
              </a:rPr>
              <a:t> </a:t>
            </a:r>
            <a:r>
              <a:rPr lang="en-US" sz="3200" dirty="0" err="1">
                <a:solidFill>
                  <a:srgbClr val="00B0F0"/>
                </a:solidFill>
                <a:latin typeface="Power Geez Unicode1" panose="00000400000000000000" pitchFamily="2" charset="0"/>
              </a:rPr>
              <a:t>ታከብዳላችሁ</a:t>
            </a:r>
            <a:r>
              <a:rPr lang="en-US" sz="3200" dirty="0">
                <a:solidFill>
                  <a:srgbClr val="00B0F0"/>
                </a:solidFill>
                <a:latin typeface="Power Geez Unicode1" panose="00000400000000000000" pitchFamily="2" charset="0"/>
              </a:rPr>
              <a:t>?፤</a:t>
            </a:r>
          </a:p>
          <a:p>
            <a:pPr algn="l"/>
            <a:r>
              <a:rPr lang="en-US" sz="3200" dirty="0">
                <a:solidFill>
                  <a:srgbClr val="00B0F0"/>
                </a:solidFill>
                <a:latin typeface="Power Geez Unicode1" panose="00000400000000000000" pitchFamily="2" charset="0"/>
              </a:rPr>
              <a:t> </a:t>
            </a:r>
            <a:r>
              <a:rPr lang="en-US" sz="3200" dirty="0" err="1">
                <a:solidFill>
                  <a:srgbClr val="00B0F0"/>
                </a:solidFill>
                <a:latin typeface="Power Geez Unicode1" panose="00000400000000000000" pitchFamily="2" charset="0"/>
              </a:rPr>
              <a:t>ከንቱ</a:t>
            </a:r>
            <a:r>
              <a:rPr lang="en-US" sz="3200" dirty="0">
                <a:solidFill>
                  <a:srgbClr val="00B0F0"/>
                </a:solidFill>
                <a:latin typeface="Power Geez Unicode1" panose="00000400000000000000" pitchFamily="2" charset="0"/>
              </a:rPr>
              <a:t> </a:t>
            </a:r>
            <a:r>
              <a:rPr lang="en-US" sz="3200" dirty="0" err="1">
                <a:solidFill>
                  <a:srgbClr val="00B0F0"/>
                </a:solidFill>
                <a:latin typeface="Power Geez Unicode1" panose="00000400000000000000" pitchFamily="2" charset="0"/>
              </a:rPr>
              <a:t>ነገርን</a:t>
            </a:r>
            <a:r>
              <a:rPr lang="en-US" sz="3200" dirty="0">
                <a:solidFill>
                  <a:srgbClr val="00B0F0"/>
                </a:solidFill>
                <a:latin typeface="Power Geez Unicode1" panose="00000400000000000000" pitchFamily="2" charset="0"/>
              </a:rPr>
              <a:t> </a:t>
            </a:r>
            <a:r>
              <a:rPr lang="en-US" sz="3200" dirty="0" err="1">
                <a:solidFill>
                  <a:srgbClr val="00B0F0"/>
                </a:solidFill>
                <a:latin typeface="Power Geez Unicode1" panose="00000400000000000000" pitchFamily="2" charset="0"/>
              </a:rPr>
              <a:t>ለምን</a:t>
            </a:r>
            <a:r>
              <a:rPr lang="en-US" sz="3200" dirty="0">
                <a:solidFill>
                  <a:srgbClr val="00B0F0"/>
                </a:solidFill>
                <a:latin typeface="Power Geez Unicode1" panose="00000400000000000000" pitchFamily="2" charset="0"/>
              </a:rPr>
              <a:t> </a:t>
            </a:r>
            <a:r>
              <a:rPr lang="en-US" sz="3200" dirty="0" err="1">
                <a:solidFill>
                  <a:srgbClr val="00B0F0"/>
                </a:solidFill>
                <a:latin typeface="Power Geez Unicode1" panose="00000400000000000000" pitchFamily="2" charset="0"/>
              </a:rPr>
              <a:t>ትወድዳላችሁ</a:t>
            </a:r>
            <a:r>
              <a:rPr lang="en-US" sz="3200" dirty="0">
                <a:solidFill>
                  <a:srgbClr val="00B0F0"/>
                </a:solidFill>
                <a:latin typeface="Power Geez Unicode1" panose="00000400000000000000" pitchFamily="2" charset="0"/>
              </a:rPr>
              <a:t>? </a:t>
            </a:r>
            <a:r>
              <a:rPr lang="en-US" sz="3200" dirty="0" err="1">
                <a:solidFill>
                  <a:srgbClr val="00B0F0"/>
                </a:solidFill>
                <a:latin typeface="Power Geez Unicode1" panose="00000400000000000000" pitchFamily="2" charset="0"/>
              </a:rPr>
              <a:t>ሐሰትንስ</a:t>
            </a:r>
            <a:r>
              <a:rPr lang="en-US" sz="3200" dirty="0">
                <a:solidFill>
                  <a:srgbClr val="00B0F0"/>
                </a:solidFill>
                <a:latin typeface="Power Geez Unicode1" panose="00000400000000000000" pitchFamily="2" charset="0"/>
              </a:rPr>
              <a:t> </a:t>
            </a:r>
            <a:r>
              <a:rPr lang="en-US" sz="3200" dirty="0" err="1">
                <a:solidFill>
                  <a:srgbClr val="00B0F0"/>
                </a:solidFill>
                <a:latin typeface="Power Geez Unicode1" panose="00000400000000000000" pitchFamily="2" charset="0"/>
              </a:rPr>
              <a:t>ለምን</a:t>
            </a:r>
            <a:r>
              <a:rPr lang="en-US" sz="3200" dirty="0">
                <a:solidFill>
                  <a:srgbClr val="00B0F0"/>
                </a:solidFill>
                <a:latin typeface="Power Geez Unicode1" panose="00000400000000000000" pitchFamily="2" charset="0"/>
              </a:rPr>
              <a:t> </a:t>
            </a:r>
            <a:r>
              <a:rPr lang="en-US" sz="3200" dirty="0" err="1">
                <a:solidFill>
                  <a:srgbClr val="00B0F0"/>
                </a:solidFill>
                <a:latin typeface="Power Geez Unicode1" panose="00000400000000000000" pitchFamily="2" charset="0"/>
              </a:rPr>
              <a:t>ትሻላችሁ</a:t>
            </a:r>
            <a:r>
              <a:rPr lang="en-US" sz="3200" dirty="0">
                <a:solidFill>
                  <a:srgbClr val="00B0F0"/>
                </a:solidFill>
                <a:latin typeface="Power Geez Unicode1" panose="00000400000000000000" pitchFamily="2" charset="0"/>
              </a:rPr>
              <a:t>?፤</a:t>
            </a:r>
          </a:p>
          <a:p>
            <a:pPr algn="l"/>
            <a:r>
              <a:rPr lang="en-US" sz="3200" dirty="0">
                <a:solidFill>
                  <a:srgbClr val="00B0F0"/>
                </a:solidFill>
                <a:latin typeface="Power Geez Unicode1" panose="00000400000000000000" pitchFamily="2" charset="0"/>
              </a:rPr>
              <a:t> </a:t>
            </a:r>
            <a:r>
              <a:rPr lang="en-US" sz="3200" dirty="0" err="1">
                <a:solidFill>
                  <a:srgbClr val="00B0F0"/>
                </a:solidFill>
                <a:latin typeface="Power Geez Unicode1" panose="00000400000000000000" pitchFamily="2" charset="0"/>
              </a:rPr>
              <a:t>እግዚአብሔር</a:t>
            </a:r>
            <a:r>
              <a:rPr lang="en-US" sz="3200" dirty="0">
                <a:solidFill>
                  <a:srgbClr val="00B0F0"/>
                </a:solidFill>
                <a:latin typeface="Power Geez Unicode1" panose="00000400000000000000" pitchFamily="2" charset="0"/>
              </a:rPr>
              <a:t> </a:t>
            </a:r>
            <a:r>
              <a:rPr lang="en-US" sz="3200" dirty="0" err="1">
                <a:solidFill>
                  <a:srgbClr val="00B0F0"/>
                </a:solidFill>
                <a:latin typeface="Power Geez Unicode1" panose="00000400000000000000" pitchFamily="2" charset="0"/>
              </a:rPr>
              <a:t>በጻድቁ</a:t>
            </a:r>
            <a:r>
              <a:rPr lang="en-US" sz="3200" dirty="0">
                <a:solidFill>
                  <a:srgbClr val="00B0F0"/>
                </a:solidFill>
                <a:latin typeface="Power Geez Unicode1" panose="00000400000000000000" pitchFamily="2" charset="0"/>
              </a:rPr>
              <a:t> </a:t>
            </a:r>
            <a:r>
              <a:rPr lang="en-US" sz="3200" dirty="0" err="1">
                <a:solidFill>
                  <a:srgbClr val="00B0F0"/>
                </a:solidFill>
                <a:latin typeface="Power Geez Unicode1" panose="00000400000000000000" pitchFamily="2" charset="0"/>
              </a:rPr>
              <a:t>እንደተገለጠ</a:t>
            </a:r>
            <a:r>
              <a:rPr lang="en-US" sz="3200" dirty="0">
                <a:solidFill>
                  <a:srgbClr val="00B0F0"/>
                </a:solidFill>
                <a:latin typeface="Power Geez Unicode1" panose="00000400000000000000" pitchFamily="2" charset="0"/>
              </a:rPr>
              <a:t> </a:t>
            </a:r>
            <a:r>
              <a:rPr lang="en-US" sz="3200" dirty="0" err="1">
                <a:solidFill>
                  <a:srgbClr val="00B0F0"/>
                </a:solidFill>
                <a:latin typeface="Power Geez Unicode1" panose="00000400000000000000" pitchFamily="2" charset="0"/>
              </a:rPr>
              <a:t>እወቁ</a:t>
            </a:r>
            <a:r>
              <a:rPr lang="en-US" sz="3200" dirty="0">
                <a:solidFill>
                  <a:srgbClr val="00B0F0"/>
                </a:solidFill>
                <a:latin typeface="Power Geez Unicode1" panose="00000400000000000000" pitchFamily="2" charset="0"/>
              </a:rPr>
              <a:t>፡፡</a:t>
            </a:r>
          </a:p>
          <a:p>
            <a:pPr algn="l"/>
            <a:r>
              <a:rPr lang="en-US" sz="3200" dirty="0">
                <a:solidFill>
                  <a:schemeClr val="bg1"/>
                </a:solidFill>
                <a:latin typeface="Power Geez Unicode1" panose="00000400000000000000" pitchFamily="2" charset="0"/>
              </a:rPr>
              <a:t>                  </a:t>
            </a:r>
            <a:r>
              <a:rPr lang="en-US" sz="3200" dirty="0" err="1">
                <a:latin typeface="Power Geez Unicode1" panose="00000400000000000000" pitchFamily="2" charset="0"/>
              </a:rPr>
              <a:t>መዝ</a:t>
            </a:r>
            <a:r>
              <a:rPr lang="en-US" sz="3200" dirty="0">
                <a:latin typeface="Power Geez Unicode1" panose="00000400000000000000" pitchFamily="2" charset="0"/>
              </a:rPr>
              <a:t> 4፥2</a:t>
            </a:r>
          </a:p>
          <a:p>
            <a:endParaRPr lang="en-US" sz="3200" dirty="0"/>
          </a:p>
        </p:txBody>
      </p:sp>
      <p:sp>
        <p:nvSpPr>
          <p:cNvPr id="4" name="Rectangle 3"/>
          <p:cNvSpPr/>
          <p:nvPr/>
        </p:nvSpPr>
        <p:spPr>
          <a:xfrm>
            <a:off x="-1" y="0"/>
            <a:ext cx="12192000" cy="6858000"/>
          </a:xfrm>
          <a:prstGeom prst="rect">
            <a:avLst/>
          </a:prstGeom>
          <a:noFill/>
          <a:ln w="130175" cmpd="dbl">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189744"/>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209069" flipV="1">
            <a:off x="2801193" y="1587456"/>
            <a:ext cx="6187109" cy="248209"/>
          </a:xfrm>
          <a:prstGeom prst="rect">
            <a:avLst/>
          </a:prstGeom>
          <a:noFill/>
        </p:spPr>
        <p:txBody>
          <a:bodyPr wrap="square" rtlCol="0">
            <a:spAutoFit/>
          </a:bodyPr>
          <a:lstStyle/>
          <a:p>
            <a:endParaRPr lang="en-US" sz="1013" dirty="0"/>
          </a:p>
        </p:txBody>
      </p:sp>
      <p:sp>
        <p:nvSpPr>
          <p:cNvPr id="3" name="TextBox 2"/>
          <p:cNvSpPr txBox="1"/>
          <p:nvPr/>
        </p:nvSpPr>
        <p:spPr>
          <a:xfrm>
            <a:off x="216418" y="141161"/>
            <a:ext cx="11759164" cy="6217087"/>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 ቁሙ ወአጽምዑ ወንጌ</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ቅዱ</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ዜናሁ ለእግዚእነ ወመድኃኒነ ኢየሱስ ክርስቶስ።</a:t>
            </a:r>
            <a:endParaRPr lang="am-ET"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ሃሌ ሉያ! ጌታችን መድኃኒታችን ኢየሱስ ክርስቶስ የተናገረውን ቅዱስ ወንጌል ቁማችሁ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አድምጡ</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endParaRPr lang="am-ET" sz="1200" b="1" dirty="0">
              <a:solidFill>
                <a:srgbClr val="00B0F0"/>
              </a:solidFill>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Halleluiah, stand up and hearken to the Holy Gospel, the message of our Lord and </a:t>
            </a:r>
            <a:r>
              <a:rPr lang="en-AE"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Savior</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Jesus Christ.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A2672D28-35D1-F36F-34A5-A89D99E919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187</a:t>
            </a:fld>
            <a:endParaRPr lang="en-US"/>
          </a:p>
        </p:txBody>
      </p:sp>
    </p:spTree>
    <p:extLst>
      <p:ext uri="{BB962C8B-B14F-4D97-AF65-F5344CB8AC3E}">
        <p14:creationId xmlns:p14="http://schemas.microsoft.com/office/powerpoint/2010/main" val="3937290278"/>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3831" y="38714"/>
            <a:ext cx="11880899" cy="6401753"/>
          </a:xfrm>
          <a:prstGeom prst="rect">
            <a:avLst/>
          </a:prstGeom>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ምስለ </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am-ET" sz="5400" b="1" dirty="0">
                <a:solidFill>
                  <a:srgbClr val="00B0F0"/>
                </a:solidFill>
              </a:rPr>
              <a:t> </a:t>
            </a:r>
            <a:r>
              <a:rPr lang="en-US" sz="4800" b="1" dirty="0" err="1">
                <a:solidFill>
                  <a:srgbClr val="00FF00"/>
                </a:solidFill>
                <a:latin typeface="Abyssinica SIL (Connected)" panose="02000000000000000000" pitchFamily="2" charset="0"/>
              </a:rPr>
              <a:t>ከኹላችሁ</a:t>
            </a:r>
            <a:r>
              <a:rPr lang="en-US" sz="4800" b="1" dirty="0">
                <a:solidFill>
                  <a:srgbClr val="00FF00"/>
                </a:solidFill>
                <a:latin typeface="Abyssinica SIL (Connected)" panose="02000000000000000000" pitchFamily="2" charset="0"/>
              </a:rPr>
              <a:t> </a:t>
            </a:r>
            <a:r>
              <a:rPr lang="en-US" sz="4800" b="1" dirty="0" err="1">
                <a:solidFill>
                  <a:srgbClr val="00FF00"/>
                </a:solidFill>
                <a:latin typeface="Abyssinica SIL (Connected)" panose="02000000000000000000" pitchFamily="2" charset="0"/>
              </a:rPr>
              <a:t>ጋር</a:t>
            </a:r>
            <a:r>
              <a:rPr lang="en-US" sz="4800" b="1" dirty="0">
                <a:solidFill>
                  <a:srgbClr val="00FF00"/>
                </a:solidFill>
                <a:latin typeface="Abyssinica SIL (Connected)" panose="02000000000000000000" pitchFamily="2" charset="0"/>
              </a:rPr>
              <a:t> </a:t>
            </a:r>
            <a:r>
              <a:rPr lang="en-US" sz="4800" b="1" dirty="0" err="1">
                <a:solidFill>
                  <a:srgbClr val="00FF00"/>
                </a:solidFill>
                <a:latin typeface="Abyssinica SIL (Connected)" panose="02000000000000000000" pitchFamily="2" charset="0"/>
              </a:rPr>
              <a:t>ይሁን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be with you all.</a:t>
            </a:r>
          </a:p>
          <a:p>
            <a:r>
              <a:rPr lang="am-ET" sz="2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dirty="0"/>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ራ።</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40FEA792-E5F1-1DF6-041E-C9F17A57F20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188</a:t>
            </a:fld>
            <a:endParaRPr lang="en-US"/>
          </a:p>
        </p:txBody>
      </p:sp>
    </p:spTree>
    <p:extLst>
      <p:ext uri="{BB962C8B-B14F-4D97-AF65-F5344CB8AC3E}">
        <p14:creationId xmlns:p14="http://schemas.microsoft.com/office/powerpoint/2010/main" val="4235482009"/>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69" y="-103531"/>
            <a:ext cx="12008713" cy="7171194"/>
          </a:xfrm>
          <a:prstGeom prst="rect">
            <a:avLst/>
          </a:prstGeom>
          <a:noFill/>
        </p:spPr>
        <p:txBody>
          <a:bodyPr wrap="square" rtlCol="0">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ወንጌል ቅዱስ</a:t>
            </a:r>
            <a:r>
              <a:rPr lang="en-GB"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ዘዜነወ ማቴዎስ/ ማርቆስ/ </a:t>
            </a:r>
            <a:r>
              <a:rPr lang="en-GB" sz="48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ሉቃስ</a:t>
            </a:r>
            <a:r>
              <a:rPr lang="en-GB"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ዘሰበከ ዮሐንስ ቃለ ወልደ እግዚአብሔር።</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ማቴዎስ/ ማርቆስ/ ሉቃስ የተናገረው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ዮሐንስ የሰበከው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 ልጅ ቃል ቅዱስ ወንጌል።</a:t>
            </a:r>
            <a:endParaRPr lang="am-ET" sz="1200" b="1" dirty="0">
              <a:solidFill>
                <a:srgbClr val="00B0F0"/>
              </a:solidFill>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holy gospel which as Mathew/ Mark/ Luke have spoke (John Preached) the word of the Son of God.</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B1AD995C-2D43-2529-D2B0-F423EDD83ED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189</a:t>
            </a:fld>
            <a:endParaRPr lang="en-US"/>
          </a:p>
        </p:txBody>
      </p:sp>
    </p:spTree>
    <p:extLst>
      <p:ext uri="{BB962C8B-B14F-4D97-AF65-F5344CB8AC3E}">
        <p14:creationId xmlns:p14="http://schemas.microsoft.com/office/powerpoint/2010/main" val="2797800174"/>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9006" y="17391"/>
            <a:ext cx="11613989" cy="5632311"/>
          </a:xfrm>
          <a:prstGeom prst="rect">
            <a:avLst/>
          </a:prstGeom>
        </p:spPr>
        <p:txBody>
          <a:bodyPr wrap="square">
            <a:spAutoFit/>
          </a:bodyPr>
          <a:lstStyle/>
          <a:p>
            <a:pPr defTabSz="914436">
              <a:defRPr/>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ለከ ክርስቶስ እግዚእየ ወአምላኪየ </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ሎ ጊዜ።</a:t>
            </a:r>
            <a:endPar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ጌታዬ አምላኬ ክርስቶስ ሆይ</a:t>
            </a:r>
            <a:r>
              <a:rPr lang="am-ET" sz="5400" b="1" dirty="0">
                <a:solidFill>
                  <a:srgbClr val="00FF00"/>
                </a:solidFill>
                <a:latin typeface="Ebrima"/>
                <a:ea typeface="Ebrima"/>
                <a:cs typeface="Ebrima"/>
              </a:rPr>
              <a:t>!</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ሁል ጊዜ ለአንተ ምስጋና ይገባል።</a:t>
            </a:r>
            <a:endPar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be to Thee, Christ my Lord and my God, at all times.</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2">
            <a:extLst>
              <a:ext uri="{FF2B5EF4-FFF2-40B4-BE49-F238E27FC236}">
                <a16:creationId xmlns:a16="http://schemas.microsoft.com/office/drawing/2014/main" id="{59904356-A71E-B027-DD12-ACAC6847926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190</a:t>
            </a:fld>
            <a:endParaRPr lang="en-US"/>
          </a:p>
        </p:txBody>
      </p:sp>
    </p:spTree>
    <p:extLst>
      <p:ext uri="{BB962C8B-B14F-4D97-AF65-F5344CB8AC3E}">
        <p14:creationId xmlns:p14="http://schemas.microsoft.com/office/powerpoint/2010/main" val="345632533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891" y="0"/>
            <a:ext cx="11759164" cy="6678751"/>
          </a:xfrm>
          <a:prstGeom prst="rect">
            <a:avLst/>
          </a:prstGeom>
          <a:noFill/>
        </p:spPr>
        <p:txBody>
          <a:bodyPr wrap="square" rtlCol="0">
            <a:spAutoFit/>
          </a:bodyPr>
          <a:lstStyle/>
          <a:p>
            <a:r>
              <a:rPr lang="en-US" sz="44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ቅዳሴው</a:t>
            </a:r>
            <a:r>
              <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እዝል</a:t>
            </a:r>
            <a:r>
              <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በሚሆንበት</a:t>
            </a:r>
            <a:r>
              <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endPar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ተፈስሑ በእግዚአብሔር ዘረድአነ ወየብቡ ለአምላከ ያዕቆብ</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ንሥኡ መዝሙረ ወሀቡ ከበሮ መዝሙር ሐዋዝ ዘምስለ መሰንቆ። </a:t>
            </a: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በረዳን በእግዚአብሔር ደስ ይበላችሁ</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የያዕቆብንም አምላክ አመስግኑ</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መዝሙሩን ያዙ</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ከበሮውንም ስጡ</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ከበገና ጋራ የተስማማ ነው።</a:t>
            </a: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Sing aloud unto God our strength: make a joyful noise unto the God of Jacob. Take a psalm, and bring hither the timbrel, the pleasant harp with the psaltery.</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0349EA02-9FD2-060E-C2F7-77F43438916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191</a:t>
            </a:fld>
            <a:endParaRPr lang="en-US"/>
          </a:p>
        </p:txBody>
      </p:sp>
    </p:spTree>
    <p:extLst>
      <p:ext uri="{BB962C8B-B14F-4D97-AF65-F5344CB8AC3E}">
        <p14:creationId xmlns:p14="http://schemas.microsoft.com/office/powerpoint/2010/main" val="1207877140"/>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0"/>
            <a:ext cx="11686576" cy="7244355"/>
          </a:xfrm>
          <a:prstGeom prst="rect">
            <a:avLst/>
          </a:prstGeom>
          <a:noFill/>
        </p:spPr>
        <p:txBody>
          <a:bodyPr wrap="square" rtlCol="0">
            <a:spAutoFit/>
          </a:bodyPr>
          <a:lstStyle/>
          <a:p>
            <a:r>
              <a:rPr lang="am-ET" sz="1200" dirty="0"/>
              <a:t>  </a:t>
            </a:r>
            <a:r>
              <a:rPr lang="am-ET" sz="4800" b="1" dirty="0"/>
              <a:t>   </a:t>
            </a:r>
            <a:r>
              <a:rPr lang="en-US" sz="40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ቅዳሴው</a:t>
            </a:r>
            <a:r>
              <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ግእዝ</a:t>
            </a:r>
            <a:r>
              <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በሚሆንበት</a:t>
            </a:r>
            <a:r>
              <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ጊዜ</a:t>
            </a:r>
            <a:endPar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7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572"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am-ET" sz="171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በወንጌል መራሕከነ ወበነቢያት ናዘዝከነ ዘለሊከ አቅረብከነ ስብሐት ለከ። </a:t>
            </a:r>
          </a:p>
          <a:p>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በወንጌል መራኸን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በነቢያትም አጸና</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ኸ</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ቀረ</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ብኸ</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ለአንተ</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ምስጋና ይገባል።</a:t>
            </a:r>
            <a:endParaRPr lang="am-ET" sz="1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hast guided us with the Gospel, comforted us with the prophets, and drawn us near unto Thee. Glory be to Thee.</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indent="-385759">
              <a:buFont typeface="Wingdings" panose="05000000000000000000" pitchFamily="2" charset="2"/>
              <a:buChar char="v"/>
            </a:pP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2">
            <a:extLst>
              <a:ext uri="{FF2B5EF4-FFF2-40B4-BE49-F238E27FC236}">
                <a16:creationId xmlns:a16="http://schemas.microsoft.com/office/drawing/2014/main" id="{DBC93531-AAA8-B5B5-2707-9E3D79EB7C7B}"/>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192</a:t>
            </a:fld>
            <a:endParaRPr lang="en-US"/>
          </a:p>
        </p:txBody>
      </p:sp>
    </p:spTree>
    <p:extLst>
      <p:ext uri="{BB962C8B-B14F-4D97-AF65-F5344CB8AC3E}">
        <p14:creationId xmlns:p14="http://schemas.microsoft.com/office/powerpoint/2010/main" val="173015815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305800" y="6347751"/>
            <a:ext cx="2057400" cy="365125"/>
          </a:xfrm>
          <a:prstGeom prst="rect">
            <a:avLst/>
          </a:prstGeom>
        </p:spPr>
        <p:txBody>
          <a:bodyPr/>
          <a:lstStyle/>
          <a:p>
            <a:fld id="{D1A93F9C-F3AE-4C08-8BCA-376713F07AA1}" type="slidenum">
              <a:rPr lang="en-US" smtClean="0"/>
              <a:pPr/>
              <a:t>193</a:t>
            </a:fld>
            <a:endParaRPr lang="en-US" dirty="0"/>
          </a:p>
        </p:txBody>
      </p:sp>
      <p:sp>
        <p:nvSpPr>
          <p:cNvPr id="4" name="Rectangle 3"/>
          <p:cNvSpPr/>
          <p:nvPr/>
        </p:nvSpPr>
        <p:spPr>
          <a:xfrm>
            <a:off x="3867160" y="2786068"/>
            <a:ext cx="4629151" cy="663708"/>
          </a:xfrm>
          <a:prstGeom prst="rect">
            <a:avLst/>
          </a:prstGeom>
        </p:spPr>
        <p:txBody>
          <a:bodyPr wrap="square">
            <a:spAutoFit/>
          </a:bodyPr>
          <a:lstStyle/>
          <a:p>
            <a:r>
              <a:rPr lang="am-ET" sz="3713" dirty="0">
                <a:solidFill>
                  <a:srgbClr val="FFFF00"/>
                </a:solidFill>
              </a:rPr>
              <a:t>       </a:t>
            </a:r>
            <a:endParaRPr lang="am-ET" sz="3713" dirty="0">
              <a:solidFill>
                <a:srgbClr val="FF0000"/>
              </a:solidFill>
            </a:endParaRPr>
          </a:p>
        </p:txBody>
      </p:sp>
      <p:sp>
        <p:nvSpPr>
          <p:cNvPr id="7" name="TextBox 6">
            <a:extLst>
              <a:ext uri="{FF2B5EF4-FFF2-40B4-BE49-F238E27FC236}">
                <a16:creationId xmlns:a16="http://schemas.microsoft.com/office/drawing/2014/main" id="{C3CBC901-3FF3-4F1D-45A6-C9806C18EAE8}"/>
              </a:ext>
            </a:extLst>
          </p:cNvPr>
          <p:cNvSpPr txBox="1"/>
          <p:nvPr/>
        </p:nvSpPr>
        <p:spPr>
          <a:xfrm>
            <a:off x="216418" y="147701"/>
            <a:ext cx="11880899" cy="6663363"/>
          </a:xfrm>
          <a:prstGeom prst="rect">
            <a:avLst/>
          </a:prstGeom>
          <a:noFill/>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9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ነዋ ወንጌለ መንግሥ</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 መንግሥተ ሰማያት የምታገባ ወንጌል እነሆ።</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Behold the Gospel of the Kingdom of Heaven.</a:t>
            </a:r>
          </a:p>
          <a:p>
            <a:endParaRPr lang="en-AE"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ካህን/</a:t>
            </a:r>
            <a:r>
              <a:rPr lang="en-AE" sz="40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መንግሥቶ ወጽድቆ ዘአወፈየኒ አወፈይኩከ።</a:t>
            </a:r>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መንግሥቱንና ጽድቁን የሰጠኝን ሰጠሁህ።</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His Kingdom and His right</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a:t>
            </a:r>
            <a:r>
              <a:rPr lang="en-AE" sz="36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ousness</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which He delivered to me: I deliver to you.</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90244883"/>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92FFBE-7A08-6B00-2C3B-AAAE3AACE149}"/>
              </a:ext>
            </a:extLst>
          </p:cNvPr>
          <p:cNvSpPr txBox="1"/>
          <p:nvPr/>
        </p:nvSpPr>
        <p:spPr>
          <a:xfrm>
            <a:off x="289005" y="304801"/>
            <a:ext cx="11663137" cy="6709529"/>
          </a:xfrm>
          <a:prstGeom prst="rect">
            <a:avLst/>
          </a:prstGeom>
          <a:noFill/>
        </p:spPr>
        <p:txBody>
          <a:bodyPr wrap="square">
            <a:spAutoFit/>
          </a:bodyPr>
          <a:lstStyle/>
          <a:p>
            <a:pPr defTabSz="914436">
              <a:defRPr/>
            </a:pPr>
            <a:r>
              <a:rPr lang="am-ET" sz="5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5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defRPr/>
            </a:pPr>
            <a:r>
              <a:rPr lang="am-ET" sz="6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ነስሑ እስመ ቀርበት መንግሥተ ሰማያት።</a:t>
            </a:r>
          </a:p>
          <a:p>
            <a:pPr lvl="1">
              <a:defRPr/>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መንግሥተ ሰማያት ቀርባለችና ንስሓ ግቡ።</a:t>
            </a:r>
          </a:p>
          <a:p>
            <a:pPr lvl="1">
              <a:defRPr/>
            </a:pPr>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Repent ye: for the kingdom of heaven is at hand.</a:t>
            </a:r>
          </a:p>
        </p:txBody>
      </p:sp>
      <p:sp>
        <p:nvSpPr>
          <p:cNvPr id="4" name="Slide Number Placeholder 2">
            <a:extLst>
              <a:ext uri="{FF2B5EF4-FFF2-40B4-BE49-F238E27FC236}">
                <a16:creationId xmlns:a16="http://schemas.microsoft.com/office/drawing/2014/main" id="{0D6CE143-E571-8D8A-3385-22F156D2834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194</a:t>
            </a:fld>
            <a:endParaRPr lang="en-US"/>
          </a:p>
        </p:txBody>
      </p:sp>
    </p:spTree>
    <p:extLst>
      <p:ext uri="{BB962C8B-B14F-4D97-AF65-F5344CB8AC3E}">
        <p14:creationId xmlns:p14="http://schemas.microsoft.com/office/powerpoint/2010/main" val="22485886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92FFBE-7A08-6B00-2C3B-AAAE3AACE149}"/>
              </a:ext>
            </a:extLst>
          </p:cNvPr>
          <p:cNvSpPr txBox="1"/>
          <p:nvPr/>
        </p:nvSpPr>
        <p:spPr>
          <a:xfrm>
            <a:off x="216418" y="50811"/>
            <a:ext cx="11541402" cy="7398307"/>
          </a:xfrm>
          <a:prstGeom prst="rect">
            <a:avLst/>
          </a:prstGeom>
          <a:noFill/>
        </p:spPr>
        <p:txBody>
          <a:bodyPr wrap="square">
            <a:spAutoFit/>
          </a:bodyPr>
          <a:lstStyle/>
          <a:p>
            <a:pPr>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ባርክ እግዚኦ ነገ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ረ</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ዘእምወንጌለ... ረድኡ ወሐዋርያሁ ለእግዚእነ ኢየሱስ ክርስቶስ ወልደ እግዚአብሔር ሕያው ሎቱ ስብሐት ወትረ እስከ ለዓለም ዓለም አሜን።</a:t>
            </a:r>
          </a:p>
          <a:p>
            <a:pPr>
              <a:defRPr/>
            </a:pPr>
            <a:endParaRPr lang="am-ET" sz="47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የሕያው እግዚአብሔር ልጅ የጌታችን ኢየሱስ ክርስቶስ ሐዋርያውና ደቀ መዝሙሩ ከሚሆን... ወንጌል የተገኘውን ቃል አቤቱ ባርክ</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 ዘወትር ገንዘቡ ነው ለዘለዓለሙ አሜን።</a:t>
            </a:r>
          </a:p>
          <a:p>
            <a:pPr>
              <a:defRPr/>
            </a:pPr>
            <a:r>
              <a:rPr lang="en-AE" sz="3200" b="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 Lord, the portion of the gospel of… The disciple and apostle of our Lord Jesus Christ the Son of the living God; to Him be glory continually, and unto the ages of ages. Amen.</a:t>
            </a:r>
          </a:p>
        </p:txBody>
      </p:sp>
      <p:sp>
        <p:nvSpPr>
          <p:cNvPr id="2" name="Slide Number Placeholder 2">
            <a:extLst>
              <a:ext uri="{FF2B5EF4-FFF2-40B4-BE49-F238E27FC236}">
                <a16:creationId xmlns:a16="http://schemas.microsoft.com/office/drawing/2014/main" id="{B47DEEE5-F795-7F2D-2816-836A0ED7A92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195</a:t>
            </a:fld>
            <a:endParaRPr lang="en-US"/>
          </a:p>
        </p:txBody>
      </p:sp>
    </p:spTree>
    <p:extLst>
      <p:ext uri="{BB962C8B-B14F-4D97-AF65-F5344CB8AC3E}">
        <p14:creationId xmlns:p14="http://schemas.microsoft.com/office/powerpoint/2010/main" val="3149479003"/>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6BBFB3-CC5D-1093-4FCF-761416DB0A7D}"/>
              </a:ext>
            </a:extLst>
          </p:cNvPr>
          <p:cNvSpPr txBox="1"/>
          <p:nvPr/>
        </p:nvSpPr>
        <p:spPr>
          <a:xfrm>
            <a:off x="3967525" y="421278"/>
            <a:ext cx="8129793" cy="5693866"/>
          </a:xfrm>
          <a:prstGeom prst="rect">
            <a:avLst/>
          </a:prstGeom>
          <a:noFill/>
        </p:spPr>
        <p:txBody>
          <a:bodyPr wrap="square">
            <a:spAutoFit/>
          </a:bodyPr>
          <a:lstStyle/>
          <a:p>
            <a:pPr algn="ctr">
              <a:defRPr/>
            </a:pPr>
            <a:r>
              <a:rPr lang="am-ET" sz="7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 የወንጌል ምንባብ</a:t>
            </a:r>
          </a:p>
          <a:p>
            <a:pPr algn="ctr">
              <a:defRPr/>
            </a:pPr>
            <a:endPar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am-ET"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የማቴዎስ ወንጌል</a:t>
            </a:r>
          </a:p>
          <a:p>
            <a:pPr algn="ctr">
              <a:defRPr/>
            </a:pP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Reading the Gospel</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a:t>
            </a:r>
            <a:r>
              <a:rPr lang="en-AE" sz="60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Mathew.</a:t>
            </a:r>
          </a:p>
        </p:txBody>
      </p:sp>
      <p:sp>
        <p:nvSpPr>
          <p:cNvPr id="2" name="Slide Number Placeholder 2">
            <a:extLst>
              <a:ext uri="{FF2B5EF4-FFF2-40B4-BE49-F238E27FC236}">
                <a16:creationId xmlns:a16="http://schemas.microsoft.com/office/drawing/2014/main" id="{6793D5BD-A0C1-ACDB-6F9E-84262FBF4A3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196</a:t>
            </a:fld>
            <a:endParaRPr lang="en-US"/>
          </a:p>
        </p:txBody>
      </p:sp>
      <p:pic>
        <p:nvPicPr>
          <p:cNvPr id="4" name="Picture 2"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31" y="260808"/>
            <a:ext cx="3823693" cy="62081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452E263-30AB-876A-C9CE-2780D3AF2C92}"/>
              </a:ext>
            </a:extLst>
          </p:cNvPr>
          <p:cNvSpPr txBox="1"/>
          <p:nvPr/>
        </p:nvSpPr>
        <p:spPr>
          <a:xfrm>
            <a:off x="143831" y="5966206"/>
            <a:ext cx="3823693" cy="872098"/>
          </a:xfrm>
          <a:prstGeom prst="rect">
            <a:avLst/>
          </a:prstGeom>
          <a:solidFill>
            <a:schemeClr val="tx1">
              <a:lumMod val="75000"/>
              <a:lumOff val="25000"/>
            </a:schemeClr>
          </a:solidFill>
          <a:ln>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100000" t="100000"/>
              </a:path>
              <a:tileRect r="-100000" b="-100000"/>
            </a:gradFill>
          </a:ln>
        </p:spPr>
        <p:txBody>
          <a:bodyPr wrap="square">
            <a:spAutoFit/>
          </a:bodyPr>
          <a:lstStyle/>
          <a:p>
            <a:pPr algn="ctr"/>
            <a:r>
              <a:rPr lang="am-ET" sz="2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ነዋ ወንጌለ መንግሥተ ሰማያት</a:t>
            </a:r>
            <a:r>
              <a:rPr lang="en-AE" sz="266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1715" dirty="0">
              <a:solidFill>
                <a:schemeClr val="bg1"/>
              </a:solidFill>
            </a:endParaRPr>
          </a:p>
        </p:txBody>
      </p:sp>
    </p:spTree>
    <p:extLst>
      <p:ext uri="{BB962C8B-B14F-4D97-AF65-F5344CB8AC3E}">
        <p14:creationId xmlns:p14="http://schemas.microsoft.com/office/powerpoint/2010/main" val="123173917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6BBFB3-CC5D-1093-4FCF-761416DB0A7D}"/>
              </a:ext>
            </a:extLst>
          </p:cNvPr>
          <p:cNvSpPr txBox="1"/>
          <p:nvPr/>
        </p:nvSpPr>
        <p:spPr>
          <a:xfrm>
            <a:off x="4313585" y="649008"/>
            <a:ext cx="7612302" cy="5324535"/>
          </a:xfrm>
          <a:prstGeom prst="rect">
            <a:avLst/>
          </a:prstGeom>
          <a:noFill/>
        </p:spPr>
        <p:txBody>
          <a:bodyPr wrap="square">
            <a:spAutoFit/>
          </a:bodyPr>
          <a:lstStyle/>
          <a:p>
            <a:pPr algn="ctr">
              <a:defRPr/>
            </a:pPr>
            <a:r>
              <a:rPr lang="am-ET" sz="7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 የወንጌል ምንባብ</a:t>
            </a:r>
          </a:p>
          <a:p>
            <a:pPr algn="ctr">
              <a:defRPr/>
            </a:pPr>
            <a:endPar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am-ET"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የማርቆስ ወንጌል</a:t>
            </a:r>
          </a:p>
          <a:p>
            <a:pPr algn="ctr">
              <a:defRPr/>
            </a:pPr>
            <a:endParaRPr lang="am-ET"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Reading the Gospel</a:t>
            </a:r>
          </a:p>
          <a:p>
            <a:pPr algn="ctr">
              <a:defRPr/>
            </a:pP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a:t>
            </a:r>
            <a:r>
              <a:rPr lang="en-AE" sz="60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Mark.</a:t>
            </a:r>
          </a:p>
        </p:txBody>
      </p:sp>
      <p:sp>
        <p:nvSpPr>
          <p:cNvPr id="2" name="Slide Number Placeholder 2">
            <a:extLst>
              <a:ext uri="{FF2B5EF4-FFF2-40B4-BE49-F238E27FC236}">
                <a16:creationId xmlns:a16="http://schemas.microsoft.com/office/drawing/2014/main" id="{DDF13A25-12E2-7DCF-26B6-470F550C005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197</a:t>
            </a:fld>
            <a:endParaRPr lang="en-US"/>
          </a:p>
        </p:txBody>
      </p:sp>
      <p:pic>
        <p:nvPicPr>
          <p:cNvPr id="4" name="Picture 2" descr="Image">
            <a:extLst>
              <a:ext uri="{FF2B5EF4-FFF2-40B4-BE49-F238E27FC236}">
                <a16:creationId xmlns:a16="http://schemas.microsoft.com/office/drawing/2014/main" id="{1AA955B4-466E-6AC4-D302-D2669877EE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31" y="260808"/>
            <a:ext cx="3823693" cy="62081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68BD447-A50E-4DE4-842E-874BE778B4CF}"/>
              </a:ext>
            </a:extLst>
          </p:cNvPr>
          <p:cNvSpPr txBox="1"/>
          <p:nvPr/>
        </p:nvSpPr>
        <p:spPr>
          <a:xfrm>
            <a:off x="143831" y="5966206"/>
            <a:ext cx="3823693" cy="872098"/>
          </a:xfrm>
          <a:prstGeom prst="rect">
            <a:avLst/>
          </a:prstGeom>
          <a:solidFill>
            <a:schemeClr val="tx1">
              <a:lumMod val="75000"/>
              <a:lumOff val="25000"/>
            </a:schemeClr>
          </a:solidFill>
          <a:ln>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100000" t="100000"/>
              </a:path>
              <a:tileRect r="-100000" b="-100000"/>
            </a:gradFill>
          </a:ln>
        </p:spPr>
        <p:txBody>
          <a:bodyPr wrap="square">
            <a:spAutoFit/>
          </a:bodyPr>
          <a:lstStyle/>
          <a:p>
            <a:pPr algn="ctr"/>
            <a:r>
              <a:rPr lang="am-ET" sz="2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ነዋ ወንጌለ መንግሥተ ሰማያት</a:t>
            </a:r>
            <a:r>
              <a:rPr lang="en-AE" sz="266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1715" dirty="0">
              <a:solidFill>
                <a:schemeClr val="bg1"/>
              </a:solidFill>
            </a:endParaRPr>
          </a:p>
        </p:txBody>
      </p:sp>
    </p:spTree>
    <p:extLst>
      <p:ext uri="{BB962C8B-B14F-4D97-AF65-F5344CB8AC3E}">
        <p14:creationId xmlns:p14="http://schemas.microsoft.com/office/powerpoint/2010/main" val="743646496"/>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DDF13A25-12E2-7DCF-26B6-470F550C005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198</a:t>
            </a:fld>
            <a:endParaRPr lang="en-US"/>
          </a:p>
        </p:txBody>
      </p:sp>
      <p:pic>
        <p:nvPicPr>
          <p:cNvPr id="4" name="Picture 2" descr="Image">
            <a:extLst>
              <a:ext uri="{FF2B5EF4-FFF2-40B4-BE49-F238E27FC236}">
                <a16:creationId xmlns:a16="http://schemas.microsoft.com/office/drawing/2014/main" id="{1AA955B4-466E-6AC4-D302-D2669877EE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31" y="260808"/>
            <a:ext cx="3823693" cy="62081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68BD447-A50E-4DE4-842E-874BE778B4CF}"/>
              </a:ext>
            </a:extLst>
          </p:cNvPr>
          <p:cNvSpPr txBox="1"/>
          <p:nvPr/>
        </p:nvSpPr>
        <p:spPr>
          <a:xfrm>
            <a:off x="143831" y="5966206"/>
            <a:ext cx="3823693" cy="872098"/>
          </a:xfrm>
          <a:prstGeom prst="rect">
            <a:avLst/>
          </a:prstGeom>
          <a:solidFill>
            <a:schemeClr val="tx1">
              <a:lumMod val="75000"/>
              <a:lumOff val="25000"/>
            </a:schemeClr>
          </a:solidFill>
          <a:ln>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100000" t="100000"/>
              </a:path>
              <a:tileRect r="-100000" b="-100000"/>
            </a:gradFill>
          </a:ln>
        </p:spPr>
        <p:txBody>
          <a:bodyPr wrap="square">
            <a:spAutoFit/>
          </a:bodyPr>
          <a:lstStyle/>
          <a:p>
            <a:pPr algn="ctr"/>
            <a:r>
              <a:rPr lang="am-ET" sz="2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ነዋ ወንጌለ መንግሥተ ሰማያት</a:t>
            </a:r>
            <a:r>
              <a:rPr lang="en-AE" sz="266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1715" dirty="0">
              <a:solidFill>
                <a:schemeClr val="bg1"/>
              </a:solidFill>
            </a:endParaRPr>
          </a:p>
        </p:txBody>
      </p:sp>
      <p:sp>
        <p:nvSpPr>
          <p:cNvPr id="6" name="TextBox 5">
            <a:extLst>
              <a:ext uri="{FF2B5EF4-FFF2-40B4-BE49-F238E27FC236}">
                <a16:creationId xmlns:a16="http://schemas.microsoft.com/office/drawing/2014/main" id="{C56BBFB3-CC5D-1093-4FCF-761416DB0A7D}"/>
              </a:ext>
            </a:extLst>
          </p:cNvPr>
          <p:cNvSpPr txBox="1"/>
          <p:nvPr/>
        </p:nvSpPr>
        <p:spPr>
          <a:xfrm>
            <a:off x="4313583" y="681002"/>
            <a:ext cx="7572547" cy="4900572"/>
          </a:xfrm>
          <a:prstGeom prst="rect">
            <a:avLst/>
          </a:prstGeom>
          <a:noFill/>
        </p:spPr>
        <p:txBody>
          <a:bodyPr wrap="square">
            <a:spAutoFit/>
          </a:bodyPr>
          <a:lstStyle/>
          <a:p>
            <a:pPr algn="ctr">
              <a:defRPr/>
            </a:pPr>
            <a:r>
              <a:rPr lang="am-ET" sz="762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 የወንጌል ምንባብ</a:t>
            </a:r>
          </a:p>
          <a:p>
            <a:pPr algn="ctr">
              <a:defRPr/>
            </a:pPr>
            <a:endParaRPr lang="am-ET" sz="381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am-ET" sz="8383"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የሉቃስ ወንጌል</a:t>
            </a:r>
            <a:endParaRPr lang="en-US" sz="8383"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Reading the Gospel</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a:t>
            </a:r>
            <a:r>
              <a:rPr lang="en-AE" sz="6287"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Luke.</a:t>
            </a:r>
          </a:p>
        </p:txBody>
      </p:sp>
    </p:spTree>
    <p:extLst>
      <p:ext uri="{BB962C8B-B14F-4D97-AF65-F5344CB8AC3E}">
        <p14:creationId xmlns:p14="http://schemas.microsoft.com/office/powerpoint/2010/main" val="129128015"/>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6BBFB3-CC5D-1093-4FCF-761416DB0A7D}"/>
              </a:ext>
            </a:extLst>
          </p:cNvPr>
          <p:cNvSpPr txBox="1"/>
          <p:nvPr/>
        </p:nvSpPr>
        <p:spPr>
          <a:xfrm>
            <a:off x="4681334" y="759205"/>
            <a:ext cx="6968727" cy="5447645"/>
          </a:xfrm>
          <a:prstGeom prst="rect">
            <a:avLst/>
          </a:prstGeom>
          <a:noFill/>
        </p:spPr>
        <p:txBody>
          <a:bodyPr wrap="square">
            <a:spAutoFit/>
          </a:bodyPr>
          <a:lstStyle/>
          <a:p>
            <a:pPr algn="ctr">
              <a:defRPr/>
            </a:pPr>
            <a:r>
              <a:rPr lang="am-ET" sz="6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የዕለቱ የወንጌል ምንባብ</a:t>
            </a:r>
          </a:p>
          <a:p>
            <a:pPr algn="ctr">
              <a:defRPr/>
            </a:pPr>
            <a:endParaRPr lang="am-ET"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am-ET" sz="7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የዮሐንስ ወንጌል </a:t>
            </a:r>
          </a:p>
          <a:p>
            <a:pPr algn="ctr">
              <a:defRPr/>
            </a:pPr>
            <a:endParaRPr lang="am-ET" sz="2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Reading the Gospel</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defRPr/>
            </a:pP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a:t>
            </a:r>
            <a:r>
              <a:rPr lang="en-AE" sz="48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John.</a:t>
            </a:r>
          </a:p>
        </p:txBody>
      </p:sp>
      <p:sp>
        <p:nvSpPr>
          <p:cNvPr id="2" name="Slide Number Placeholder 2">
            <a:extLst>
              <a:ext uri="{FF2B5EF4-FFF2-40B4-BE49-F238E27FC236}">
                <a16:creationId xmlns:a16="http://schemas.microsoft.com/office/drawing/2014/main" id="{6793D5BD-A0C1-ACDB-6F9E-84262FBF4A3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199</a:t>
            </a:fld>
            <a:endParaRPr lang="en-US"/>
          </a:p>
        </p:txBody>
      </p:sp>
      <p:pic>
        <p:nvPicPr>
          <p:cNvPr id="4" name="Picture 2"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31" y="260808"/>
            <a:ext cx="3823693" cy="62081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452E263-30AB-876A-C9CE-2780D3AF2C92}"/>
              </a:ext>
            </a:extLst>
          </p:cNvPr>
          <p:cNvSpPr txBox="1"/>
          <p:nvPr/>
        </p:nvSpPr>
        <p:spPr>
          <a:xfrm>
            <a:off x="143831" y="5974834"/>
            <a:ext cx="3823693" cy="872098"/>
          </a:xfrm>
          <a:prstGeom prst="rect">
            <a:avLst/>
          </a:prstGeom>
          <a:solidFill>
            <a:schemeClr val="tx1">
              <a:lumMod val="75000"/>
              <a:lumOff val="25000"/>
            </a:schemeClr>
          </a:solidFill>
          <a:ln>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100000" t="100000"/>
              </a:path>
              <a:tileRect r="-100000" b="-100000"/>
            </a:gradFill>
          </a:ln>
        </p:spPr>
        <p:txBody>
          <a:bodyPr wrap="square">
            <a:spAutoFit/>
          </a:bodyPr>
          <a:lstStyle/>
          <a:p>
            <a:pPr algn="ctr"/>
            <a:r>
              <a:rPr lang="am-ET" sz="2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ነዋ ወንጌለ መንግሥተ ሰማያት</a:t>
            </a:r>
            <a:r>
              <a:rPr lang="en-AE" sz="266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1715" dirty="0">
              <a:solidFill>
                <a:schemeClr val="bg1"/>
              </a:solidFill>
            </a:endParaRPr>
          </a:p>
        </p:txBody>
      </p:sp>
    </p:spTree>
    <p:extLst>
      <p:ext uri="{BB962C8B-B14F-4D97-AF65-F5344CB8AC3E}">
        <p14:creationId xmlns:p14="http://schemas.microsoft.com/office/powerpoint/2010/main" val="151614562"/>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200</a:t>
            </a:fld>
            <a:endParaRPr lang="en-US"/>
          </a:p>
        </p:txBody>
      </p:sp>
      <p:sp>
        <p:nvSpPr>
          <p:cNvPr id="3" name="Rectangle 2"/>
          <p:cNvSpPr/>
          <p:nvPr/>
        </p:nvSpPr>
        <p:spPr>
          <a:xfrm>
            <a:off x="289006" y="152401"/>
            <a:ext cx="11613989" cy="6921254"/>
          </a:xfrm>
          <a:prstGeom prst="rect">
            <a:avLst/>
          </a:prstGeom>
        </p:spPr>
        <p:txBody>
          <a:bodyPr wrap="square">
            <a:spAutoFit/>
          </a:bodyPr>
          <a:lstStyle/>
          <a:p>
            <a:pPr algn="ct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የማቴዎስ ወንጌል ከተነበበ በኋላ</a:t>
            </a:r>
          </a:p>
          <a:p>
            <a:pPr defTabSz="914436">
              <a:defRPr/>
            </a:pPr>
            <a:endParaRPr lang="am-ET" sz="2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ነአምን አበ ዘበአማን ወነአምን ወልደ ዘበአማን ወነአምን መንፈሰ ቅዱ</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ዘበአማን ህልወ</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ሥላሴሆሙ ነአምን።</a:t>
            </a:r>
          </a:p>
          <a:p>
            <a:pPr lvl="1"/>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አብን በእውነት እናምናለን፤ ወልድንም በእውነት እናምናለን፤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 ቅዱስንም በእውነት እናምናለን፤ የማይለወጥ ሦስትነታቸውን እናምናለን።</a:t>
            </a:r>
            <a:endParaRPr lang="en-AE"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47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believe in the very Father, we believe in the very Son, and we believe in the very Holy Spirit, we believe in their unchangeable Trinity.</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161982153"/>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229600" y="6340476"/>
            <a:ext cx="2057400" cy="365125"/>
          </a:xfrm>
          <a:prstGeom prst="rect">
            <a:avLst/>
          </a:prstGeom>
        </p:spPr>
        <p:txBody>
          <a:bodyPr/>
          <a:lstStyle/>
          <a:p>
            <a:fld id="{D1A93F9C-F3AE-4C08-8BCA-376713F07AA1}" type="slidenum">
              <a:rPr lang="en-US" smtClean="0"/>
              <a:pPr/>
              <a:t>201</a:t>
            </a:fld>
            <a:endParaRPr lang="en-US"/>
          </a:p>
        </p:txBody>
      </p:sp>
      <p:sp>
        <p:nvSpPr>
          <p:cNvPr id="3" name="Rectangle 2"/>
          <p:cNvSpPr/>
          <p:nvPr/>
        </p:nvSpPr>
        <p:spPr>
          <a:xfrm>
            <a:off x="143831" y="89978"/>
            <a:ext cx="11880899" cy="6832640"/>
          </a:xfrm>
          <a:prstGeom prst="rect">
            <a:avLst/>
          </a:prstGeom>
        </p:spPr>
        <p:txBody>
          <a:bodyPr wrap="square">
            <a:spAutoFit/>
          </a:bodyPr>
          <a:lstStyle/>
          <a:p>
            <a:pPr algn="ct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የማርቆስ ወንጌል ከተነበበ በኋላ</a:t>
            </a:r>
          </a:p>
          <a:p>
            <a:pPr defTabSz="914436">
              <a:defRPr/>
            </a:pPr>
            <a:endParaRPr lang="am-ET" sz="2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እሉ ኪሩቤል ወሱራፌል ያዐርጉ ሎቱ ስብሐ</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እንዘ ይብሉ ቅዱስ ቅዱስ ቅዱስ አንተ እግዚአብሔር አብ ወወልድ ወመንፈስ ቅዱስ።</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7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እሊህ ኪሩቤልና ሱራፌል ምስጋናን ያቀርቡለታል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አብ ወልድ መንፈስ ቅዱስን ቅዱስ ቅዱስ ቅዱስ አንተ እግዚአብሔር ነህ እያሉ።</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Those cherubim and seraphim offer to Him glory saying; Holy Holy Holy art thou God, Father, Son and the Holy Spirit.</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050351691"/>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202</a:t>
            </a:fld>
            <a:endParaRPr lang="en-US"/>
          </a:p>
        </p:txBody>
      </p:sp>
      <p:sp>
        <p:nvSpPr>
          <p:cNvPr id="3" name="Rectangle 2"/>
          <p:cNvSpPr/>
          <p:nvPr/>
        </p:nvSpPr>
        <p:spPr>
          <a:xfrm>
            <a:off x="289006" y="-95346"/>
            <a:ext cx="11686575" cy="7032694"/>
          </a:xfrm>
          <a:prstGeom prst="rect">
            <a:avLst/>
          </a:prstGeom>
        </p:spPr>
        <p:txBody>
          <a:bodyPr wrap="square">
            <a:spAutoFit/>
          </a:bodyPr>
          <a:lstStyle/>
          <a:p>
            <a:pPr algn="ct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የሉቃስ ወንጌል ከተነበበ በኋላ</a:t>
            </a:r>
          </a:p>
          <a:p>
            <a:pPr defTabSz="914436">
              <a:defRPr/>
            </a:pPr>
            <a:endParaRPr lang="am-ET" sz="2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መኑ ይመስለከ እምነ አማልክት እግዚኦ አን</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ውእቱ ዘትገብር መንክረ አርአይኮሙ ለሕዝብከ ኃይለከ ወአድኃንኮሙ ለሕዝብከ በመዝራእትከ።</a:t>
            </a:r>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ከአማልክት ወገን የሚምስልህ ማነው</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ተአ</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ምራ</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የምታደርግ አንተ ነህ፤ ለወገኖችህ ኃይልህን አሳየ</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ኻ</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ቸው ወገኖችህንም በክንድህ አዳን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ኻ</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ቸው።</a:t>
            </a:r>
            <a:endParaRPr lang="am-ET" sz="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 is like unto Thee, O Lord, among the gods? Thou art the God that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doest</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wonders, Thou hast declared Thy strength among the people. Thou hast with Thine arm redeemed Thy people.</a:t>
            </a:r>
            <a:endPar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10459086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203</a:t>
            </a:fld>
            <a:endParaRPr lang="en-US"/>
          </a:p>
        </p:txBody>
      </p:sp>
      <p:sp>
        <p:nvSpPr>
          <p:cNvPr id="3" name="Rectangle 2"/>
          <p:cNvSpPr/>
          <p:nvPr/>
        </p:nvSpPr>
        <p:spPr>
          <a:xfrm>
            <a:off x="289006" y="152401"/>
            <a:ext cx="11686576" cy="6848029"/>
          </a:xfrm>
          <a:prstGeom prst="rect">
            <a:avLst/>
          </a:prstGeom>
        </p:spPr>
        <p:txBody>
          <a:bodyPr wrap="square">
            <a:spAutoFit/>
          </a:bodyPr>
          <a:lstStyle/>
          <a:p>
            <a:endParaRPr lang="am-ET" sz="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ሖርከ ውስተ ሲኦል ወአዕረገ ፄዋ እምህየ ወጸጎከነ ምዕረ ዳግመ ግዕዛነ እስመ መጻእከ ወአድኀንከነ በእንተ ዝንቱ ንሴብሐከ ወንጸርሕ ኀቤከ እንዘ ንብል</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 ሲኦል ሄደህ ከዚያ ምርኮን አወጣህ፤ ዳግመኛም አንድ ጊዜ ነጻነትን ሰጠኸን፤ መጥተህ አድነኸናልና ስለዚህ እናመሰግንሃለን።</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3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didst went into </a:t>
            </a:r>
            <a:r>
              <a:rPr lang="en-AE" sz="32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Kades</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and the captives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rose up</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from there, and Thou didst grant us again to be set free, for Thou didst come and saved us. For this cause we glorify thee and cry unto thee saying,</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32684550"/>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204</a:t>
            </a:fld>
            <a:endParaRPr lang="en-US"/>
          </a:p>
        </p:txBody>
      </p:sp>
      <p:sp>
        <p:nvSpPr>
          <p:cNvPr id="3" name="Rectangle 2"/>
          <p:cNvSpPr/>
          <p:nvPr/>
        </p:nvSpPr>
        <p:spPr>
          <a:xfrm>
            <a:off x="361593" y="228600"/>
            <a:ext cx="11541402" cy="6351867"/>
          </a:xfrm>
          <a:prstGeom prst="rect">
            <a:avLst/>
          </a:prstGeom>
        </p:spPr>
        <p:txBody>
          <a:bodyPr wrap="square">
            <a:spAutoFit/>
          </a:bodyPr>
          <a:lstStyle/>
          <a:p>
            <a:endParaRPr lang="am-ET" sz="47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ቡሩክ አንተ እግዚኦ ኢየሱስ ክርስቶስ እስመ መጻእከ ወአድኃንከነ።</a:t>
            </a:r>
            <a:endParaRPr lang="en-AE"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ኢየሱስ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ቡሩክ ነህ እያልን እንጮኻለን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መጥተህ አድነኸናልና።</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Blessed art thou, Lord Jesus Christ, for thou didst come and save us</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708548772"/>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205</a:t>
            </a:fld>
            <a:endParaRPr lang="en-US"/>
          </a:p>
        </p:txBody>
      </p:sp>
      <p:sp>
        <p:nvSpPr>
          <p:cNvPr id="3" name="Rectangle 2"/>
          <p:cNvSpPr/>
          <p:nvPr/>
        </p:nvSpPr>
        <p:spPr>
          <a:xfrm>
            <a:off x="216419" y="89978"/>
            <a:ext cx="11759163" cy="6986528"/>
          </a:xfrm>
          <a:prstGeom prst="rect">
            <a:avLst/>
          </a:prstGeom>
        </p:spPr>
        <p:txBody>
          <a:bodyPr wrap="square">
            <a:spAutoFit/>
          </a:bodyPr>
          <a:lstStyle/>
          <a:p>
            <a:pPr algn="ct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የዮሐንስ ወንጌል ከተነበበ በኋላ</a:t>
            </a:r>
          </a:p>
          <a:p>
            <a:pPr defTabSz="914436">
              <a:defRPr/>
            </a:pPr>
            <a:endParaRPr lang="am-ET" sz="2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ቀዳሚሁ ቃል ውእቱ ቃል ቃለ እግዚአብሔር ውእቱ ቃል ሥጋ ኮነ ወኀደረ ላዕሌነ ወርኢነ ስብሐቲሁ ከመ ስብሐተ ፩</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ዱ</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ዋሕድ ለአቡሁ</a:t>
            </a:r>
            <a:endPar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ቃል በቅድሚያ ነበር፤ ይህ ቃል የእግዚአብሔር አብ ቃል ነው፤ ያ ቃል ሥጋ ሆነ፤ ባሕርያችንን ተዋሐደ፤ ለአባቱ እንደ አንድ ልጅ የሚሆን ክብሩንም አየን።</a:t>
            </a:r>
            <a:endParaRPr lang="en-AE"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the beginning was the Word, the Word was the Word of God, The Word was made flesh, and dwelt among us, and we he held His glory, the glory as of the only begotten of the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Father.</a:t>
            </a:r>
            <a:endParaRPr lang="en-US"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969147223"/>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206</a:t>
            </a:fld>
            <a:endParaRPr lang="en-US"/>
          </a:p>
        </p:txBody>
      </p:sp>
      <p:sp>
        <p:nvSpPr>
          <p:cNvPr id="3" name="Rectangle 2"/>
          <p:cNvSpPr/>
          <p:nvPr/>
        </p:nvSpPr>
        <p:spPr>
          <a:xfrm>
            <a:off x="216418" y="23891"/>
            <a:ext cx="11686576" cy="7169912"/>
          </a:xfrm>
          <a:prstGeom prst="rect">
            <a:avLst/>
          </a:prstGeom>
        </p:spPr>
        <p:txBody>
          <a:bodyPr wrap="square">
            <a:spAutoFit/>
          </a:bodyPr>
          <a:lstStyle/>
          <a:p>
            <a:endParaRPr lang="am-ET" sz="47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ቃለ አብ ሕያው ወቃል ማሕየዊ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ቃለ እግዚአብሔር ተንሥአ ወሥጋሁኒ ኢማሰነ።</a:t>
            </a:r>
            <a:endParaRPr lang="en-AE"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የሕያው የአብ ቃል ነው፤ ያ ቃልም መድኃኒት ነው፤ እግዚአብሔር ቃል ተነሣ፤ ሥጋውም አ</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ልጠፋ</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Word of the living Father, and the life-giving Word, the Word of God, rose again and His flesh was not corrupted</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509903595"/>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207</a:t>
            </a:fld>
            <a:endParaRPr lang="en-US"/>
          </a:p>
        </p:txBody>
      </p:sp>
      <p:sp>
        <p:nvSpPr>
          <p:cNvPr id="3" name="Rectangle 2"/>
          <p:cNvSpPr/>
          <p:nvPr/>
        </p:nvSpPr>
        <p:spPr>
          <a:xfrm>
            <a:off x="216418" y="23891"/>
            <a:ext cx="11686576" cy="6924973"/>
          </a:xfrm>
          <a:prstGeom prst="rect">
            <a:avLst/>
          </a:prstGeom>
        </p:spPr>
        <p:txBody>
          <a:bodyPr wrap="square">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ካህን/</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 Priest</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ክቡር</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የሚሆን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የወንጌልን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እንሰማ</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እንሳለመውም</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በእርሱም</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ይለን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ለዚህ</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የበቃን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ያደረግኸን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ኹሉን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የያዝህ</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ላንተ</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ክቡር</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የሚሆን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የወንጌልህን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ቃል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በልቡናችን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ትጽፍ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ዘንድ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እንለምናለን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እንማልዳለንም</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be to thee, Lord our God almighty, who hast made us meet to hear the word of thee holy Gospel And greet it and rejoice in it, again we ask and beseech that thou shoulders write the word of thy holy Gospel in our hearts, and accept our prayers</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891779324"/>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208</a:t>
            </a:fld>
            <a:endParaRPr lang="en-US"/>
          </a:p>
        </p:txBody>
      </p:sp>
      <p:sp>
        <p:nvSpPr>
          <p:cNvPr id="3" name="Rectangle 2"/>
          <p:cNvSpPr/>
          <p:nvPr/>
        </p:nvSpPr>
        <p:spPr>
          <a:xfrm>
            <a:off x="216418" y="23891"/>
            <a:ext cx="11686576" cy="6567311"/>
          </a:xfrm>
          <a:prstGeom prst="rect">
            <a:avLst/>
          </a:prstGeom>
        </p:spPr>
        <p:txBody>
          <a:bodyPr wrap="square">
            <a:spAutoFit/>
          </a:bodyPr>
          <a:lstStyle/>
          <a:p>
            <a:endParaRPr lang="am-ET" sz="47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በገባበት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በዚህ</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በመሠዊያህ</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ልመናችንን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ተቀበል</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በእኛም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በወገኖቻችንም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ላይ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ይቅርታህንና</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ቸርነትህን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ላክ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በአንድ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ልጅህ</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ለአንተ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ከሃሊነትም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ይገባሃልና</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lvl="1"/>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this thy Temple wherein our Lord Jesus Christ Hath entered, and send thy mercy and thy compassion upon us and upon thy people, though thy only begotten Son, for thin is the glory and power, world without end. Amen.</a:t>
            </a:r>
          </a:p>
        </p:txBody>
      </p:sp>
    </p:spTree>
    <p:extLst>
      <p:ext uri="{BB962C8B-B14F-4D97-AF65-F5344CB8AC3E}">
        <p14:creationId xmlns:p14="http://schemas.microsoft.com/office/powerpoint/2010/main" val="2891779324"/>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139689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34180" y="421482"/>
            <a:ext cx="11468814" cy="4970591"/>
          </a:xfrm>
          <a:prstGeom prst="rect">
            <a:avLst/>
          </a:prstGeom>
        </p:spPr>
        <p:txBody>
          <a:bodyPr wrap="square">
            <a:spAutoFit/>
          </a:bodyPr>
          <a:lstStyle/>
          <a:p>
            <a:pPr defTabSz="914436">
              <a:defRPr/>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32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ፃኡ ን</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ኡ</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 ክርስቲያን። </a:t>
            </a:r>
          </a:p>
          <a:p>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የክርስቲያን ታና</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ሾች ውጡ።</a:t>
            </a:r>
          </a:p>
          <a:p>
            <a:r>
              <a:rPr lang="am-ET" sz="1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1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 forth, Ye catechumens.</a:t>
            </a:r>
            <a:r>
              <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851571356"/>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764" y="105149"/>
            <a:ext cx="11987993" cy="6322436"/>
          </a:xfrm>
          <a:prstGeom prst="rect">
            <a:avLst/>
          </a:prstGeom>
          <a:noFill/>
        </p:spPr>
        <p:txBody>
          <a:bodyPr wrap="square" rtlCol="0">
            <a:spAutoFit/>
          </a:bodyPr>
          <a:lstStyle/>
          <a:p>
            <a:endParaRPr lang="en-AE" sz="1334"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am-ET" sz="5716" b="1" dirty="0">
                <a:solidFill>
                  <a:srgbClr val="7030A0"/>
                </a:solidFill>
              </a:rPr>
              <a:t> </a:t>
            </a:r>
            <a:r>
              <a:rPr lang="en-US" sz="5716" b="1" dirty="0">
                <a:solidFill>
                  <a:srgbClr val="7030A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ተነሱ</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p>
          <a:p>
            <a:endParaRPr lang="am-ET" sz="286"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dirty="0">
                <a:solidFill>
                  <a:srgbClr val="FF0000"/>
                </a:solidFill>
              </a:rPr>
              <a:t> </a:t>
            </a:r>
            <a:r>
              <a:rPr lang="en-US" sz="5716" dirty="0">
                <a:solidFill>
                  <a:srgbClr val="FF000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202331932"/>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en-US"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212</a:t>
            </a:fld>
            <a:endParaRPr lang="en-US" dirty="0"/>
          </a:p>
        </p:txBody>
      </p:sp>
    </p:spTree>
    <p:extLst>
      <p:ext uri="{BB962C8B-B14F-4D97-AF65-F5344CB8AC3E}">
        <p14:creationId xmlns:p14="http://schemas.microsoft.com/office/powerpoint/2010/main" val="304854688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213</a:t>
            </a:fld>
            <a:endParaRPr lang="en-US"/>
          </a:p>
        </p:txBody>
      </p:sp>
      <p:sp>
        <p:nvSpPr>
          <p:cNvPr id="3" name="Rectangle 2"/>
          <p:cNvSpPr/>
          <p:nvPr/>
        </p:nvSpPr>
        <p:spPr>
          <a:xfrm>
            <a:off x="289006" y="28225"/>
            <a:ext cx="11613988" cy="6201698"/>
          </a:xfrm>
          <a:prstGeom prst="rect">
            <a:avLst/>
          </a:prstGeom>
        </p:spPr>
        <p:txBody>
          <a:bodyPr wrap="square">
            <a:spAutoFit/>
          </a:bodyPr>
          <a:lstStyle/>
          <a:p>
            <a:pPr defTabSz="914436">
              <a:defRPr/>
            </a:pPr>
            <a:endParaRPr lang="am-ET" sz="3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 ሁሉን የሚይዝ የጌታችንና የመድኃኒታችን የኢየሱስ ክርስቶስ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አባት እግዚአብሔርን እንማልዳለን፤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ሰው ወዳጅ ሆይ ከቸርነትህ እንሻለን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እንለምናለን።</a:t>
            </a:r>
            <a:endParaRPr lang="am-ET"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Again we beseech the almighty God, the Father of our Lord and Savior, Jesus Christ, we ask and </a:t>
            </a:r>
            <a:r>
              <a:rPr lang="en-AE"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entereat</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of thy goodness. O lover of man.</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237440414"/>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214</a:t>
            </a:fld>
            <a:endParaRPr lang="en-US"/>
          </a:p>
        </p:txBody>
      </p:sp>
      <p:sp>
        <p:nvSpPr>
          <p:cNvPr id="3" name="Rectangle 2"/>
          <p:cNvSpPr/>
          <p:nvPr/>
        </p:nvSpPr>
        <p:spPr>
          <a:xfrm>
            <a:off x="216419" y="152401"/>
            <a:ext cx="11686575" cy="6309420"/>
          </a:xfrm>
          <a:prstGeom prst="rect">
            <a:avLst/>
          </a:prstGeom>
        </p:spPr>
        <p:txBody>
          <a:bodyPr wrap="square">
            <a:spAutoFit/>
          </a:bodyPr>
          <a:lstStyle/>
          <a:p>
            <a:pPr defTabSz="914436">
              <a:defRPr/>
            </a:pPr>
            <a:endParaRPr lang="am-ET" sz="4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ሐዋርያት የሰበሰቧትን አንዲት የምትሆን የቅድስት ቤተ ክርስቲያንን ሰላም አስብ፤ ከዳርቻ እስከ ዳርቻ ድረስ ያለች።</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Lord, the peace of the one holy apostolic Church which reaches from one end of the world to the other.</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84279240"/>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5878" y="0"/>
            <a:ext cx="11875285" cy="5395195"/>
          </a:xfrm>
          <a:prstGeom prst="rect">
            <a:avLst/>
          </a:prstGeom>
          <a:noFill/>
        </p:spPr>
        <p:txBody>
          <a:bodyPr wrap="square" rtlCol="0">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171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በእንተ ሰላመ ቤተ ክርስቲያን አሐቲ ቅድስት ጉባኤ እንተ ሐዋርያት ርትዕት 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 እግዚአብሔር። </a:t>
            </a: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ሐዋርያት ለሰበሰቧት በእግዚአብሔር ዘንድ ስለቀናች ክብርት ስለምትሆን አንዲት ቤተ ክርስቲያን ጸልዩ።</a:t>
            </a:r>
            <a:endParaRPr lang="am-ET" sz="1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ray for the peace of the one holy apostolic church orthodox in the Lord.</a:t>
            </a:r>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p:cNvSpPr txBox="1"/>
          <p:nvPr/>
        </p:nvSpPr>
        <p:spPr>
          <a:xfrm>
            <a:off x="205878" y="4740102"/>
            <a:ext cx="11686576" cy="1815882"/>
          </a:xfrm>
          <a:prstGeom prst="rect">
            <a:avLst/>
          </a:prstGeom>
          <a:noFill/>
        </p:spPr>
        <p:txBody>
          <a:bodyPr wrap="square" rtlCol="0">
            <a:spAutoFit/>
          </a:bodyPr>
          <a:lstStyle/>
          <a:p>
            <a:r>
              <a:rPr lang="am-ET"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ኪርያላይሶን</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Kyrieleison.</a:t>
            </a: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Tree>
    <p:extLst>
      <p:ext uri="{BB962C8B-B14F-4D97-AF65-F5344CB8AC3E}">
        <p14:creationId xmlns:p14="http://schemas.microsoft.com/office/powerpoint/2010/main" val="4060822730"/>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764" y="105149"/>
            <a:ext cx="11987993" cy="6586355"/>
          </a:xfrm>
          <a:prstGeom prst="rect">
            <a:avLst/>
          </a:prstGeom>
          <a:noFill/>
        </p:spPr>
        <p:txBody>
          <a:bodyPr wrap="square" rtlCol="0">
            <a:spAutoFit/>
          </a:bodyPr>
          <a:lstStyle/>
          <a:p>
            <a:endParaRPr lang="en-AE" sz="1334"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191"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am-ET" sz="5716" b="1" dirty="0">
                <a:solidFill>
                  <a:srgbClr val="7030A0"/>
                </a:solidFill>
              </a:rPr>
              <a:t> </a:t>
            </a:r>
            <a:r>
              <a:rPr lang="am-ET" sz="4572" dirty="0">
                <a:solidFill>
                  <a:srgbClr val="FFFF0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ተነሱ</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p>
          <a:p>
            <a:endParaRPr lang="am-ET" sz="286"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dirty="0">
                <a:solidFill>
                  <a:srgbClr val="FF000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6859"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251907539"/>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en-US" sz="381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217</a:t>
            </a:fld>
            <a:endParaRPr lang="en-US" dirty="0"/>
          </a:p>
        </p:txBody>
      </p:sp>
    </p:spTree>
    <p:extLst>
      <p:ext uri="{BB962C8B-B14F-4D97-AF65-F5344CB8AC3E}">
        <p14:creationId xmlns:p14="http://schemas.microsoft.com/office/powerpoint/2010/main" val="591422415"/>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764" y="105149"/>
            <a:ext cx="11987993" cy="6787692"/>
          </a:xfrm>
          <a:prstGeom prst="rect">
            <a:avLst/>
          </a:prstGeom>
          <a:noFill/>
        </p:spPr>
        <p:txBody>
          <a:bodyPr wrap="square" rtlCol="0">
            <a:spAutoFit/>
          </a:bodyPr>
          <a:lstStyle/>
          <a:p>
            <a:endParaRPr lang="en-AE" sz="105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u="sng"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ንፍቅ</a:t>
            </a:r>
            <a:r>
              <a:rPr lang="en-US"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Ass’t Deacon</a:t>
            </a:r>
          </a:p>
          <a:p>
            <a:r>
              <a:rPr lang="en-US" sz="4000" b="1" dirty="0" err="1">
                <a:solidFill>
                  <a:prstClr val="white"/>
                </a:solidFill>
                <a:latin typeface="Abyssinica SIL (Connected)" panose="02000000000000000000" pitchFamily="2" charset="0"/>
              </a:rPr>
              <a:t>ጸልዩ</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በእንተ</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ርእሰ</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ሊቃነ</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ጳጳሳት</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አባ</a:t>
            </a:r>
            <a:r>
              <a:rPr lang="en-US" sz="4000" b="1" dirty="0">
                <a:solidFill>
                  <a:prstClr val="white"/>
                </a:solidFill>
                <a:latin typeface="Abyssinica SIL (Connected)" panose="02000000000000000000" pitchFamily="2" charset="0"/>
              </a:rPr>
              <a:t>...</a:t>
            </a:r>
            <a:r>
              <a:rPr lang="en-US" sz="4000" b="1" dirty="0" err="1">
                <a:solidFill>
                  <a:prstClr val="white"/>
                </a:solidFill>
                <a:latin typeface="Abyssinica SIL (Connected)" panose="02000000000000000000" pitchFamily="2" charset="0"/>
              </a:rPr>
              <a:t>ፓትርያርክ</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ርእሰ</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ሊቃነ</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ጳጳሳት</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ዘሀገር</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ዐባይ</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ኢትዮጵያ</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ወዲበ</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ርእሰ</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ሀገረ</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አበዊነ</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ብፁዕ</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ሊቀ</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ጳጳስነ</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አባ</a:t>
            </a:r>
            <a:r>
              <a:rPr lang="en-US" sz="2400" b="1" dirty="0">
                <a:solidFill>
                  <a:prstClr val="white"/>
                </a:solidFill>
                <a:latin typeface="Abyssinica SIL (Connected)" panose="02000000000000000000" pitchFamily="2" charset="0"/>
              </a:rPr>
              <a:t>...</a:t>
            </a:r>
            <a:r>
              <a:rPr lang="en-US" sz="4000" b="1" dirty="0" err="1">
                <a:solidFill>
                  <a:prstClr val="white"/>
                </a:solidFill>
                <a:latin typeface="Abyssinica SIL (Connected)" panose="02000000000000000000" pitchFamily="2" charset="0"/>
              </a:rPr>
              <a:t>ወኵሎሙ</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ኤጲስ</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ቆጶሳት</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ቀሳውስት</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ወዲያቆናት</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ርቱዐነ</a:t>
            </a:r>
            <a:r>
              <a:rPr lang="en-US" sz="4000" b="1" dirty="0">
                <a:solidFill>
                  <a:prstClr val="white"/>
                </a:solidFill>
                <a:latin typeface="Abyssinica SIL (Connected)" panose="02000000000000000000" pitchFamily="2" charset="0"/>
              </a:rPr>
              <a:t> </a:t>
            </a:r>
            <a:r>
              <a:rPr lang="en-US" sz="4000" b="1" dirty="0" err="1">
                <a:solidFill>
                  <a:prstClr val="white"/>
                </a:solidFill>
                <a:latin typeface="Abyssinica SIL (Connected)" panose="02000000000000000000" pitchFamily="2" charset="0"/>
              </a:rPr>
              <a:t>ሃይማኖት</a:t>
            </a:r>
            <a:r>
              <a:rPr lang="en-US" sz="4000" b="1" dirty="0">
                <a:solidFill>
                  <a:prstClr val="white"/>
                </a:solidFill>
                <a:latin typeface="Abyssinica SIL (Connected)" panose="02000000000000000000" pitchFamily="2" charset="0"/>
              </a:rPr>
              <a:t>።</a:t>
            </a:r>
            <a:endPar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ሊቀ</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ጳጳሳቱ</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የደገኛዪቱ</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ሀገር</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የኢትዮጵያ</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የኤጲስ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አለቃ</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ስለሚሆን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በአባቶቻችን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ሀገርም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ብጹዕ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ስለሚሆን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ሃይማኖታቸው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ስለቀና</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ኤጲስ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ቆጶሳቱ</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ቀሳውስቱና</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ዲያቆናቱም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00"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402924905"/>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764" y="105149"/>
            <a:ext cx="11987993" cy="6586355"/>
          </a:xfrm>
          <a:prstGeom prst="rect">
            <a:avLst/>
          </a:prstGeom>
          <a:noFill/>
        </p:spPr>
        <p:txBody>
          <a:bodyPr wrap="square" rtlCol="0">
            <a:spAutoFit/>
          </a:bodyPr>
          <a:lstStyle/>
          <a:p>
            <a:endParaRPr lang="en-AE" sz="1334"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am-ET" sz="5716" b="1" dirty="0">
                <a:solidFill>
                  <a:srgbClr val="7030A0"/>
                </a:solidFill>
              </a:rPr>
              <a:t> </a:t>
            </a:r>
            <a:r>
              <a:rPr lang="am-ET" sz="4572" dirty="0">
                <a:solidFill>
                  <a:srgbClr val="FFFF0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ተነሱ</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p>
          <a:p>
            <a:endParaRPr lang="am-ET" sz="286" b="1" dirty="0">
              <a:solidFill>
                <a:srgbClr val="99FF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dirty="0">
                <a:solidFill>
                  <a:srgbClr val="FF0000"/>
                </a:solidFill>
              </a:rPr>
              <a:t>   </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6859"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18912791"/>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220</a:t>
            </a:fld>
            <a:endParaRPr lang="en-US" dirty="0"/>
          </a:p>
        </p:txBody>
      </p:sp>
    </p:spTree>
    <p:extLst>
      <p:ext uri="{BB962C8B-B14F-4D97-AF65-F5344CB8AC3E}">
        <p14:creationId xmlns:p14="http://schemas.microsoft.com/office/powerpoint/2010/main" val="3228319070"/>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89979"/>
            <a:ext cx="11759164" cy="7001917"/>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በኀበ ዛቲ ቤተ ክርስቲያን ቅድስት ወማኅበርነ ውስቴታ።</a:t>
            </a:r>
          </a:p>
          <a:p>
            <a:pPr lvl="1"/>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ክብርት ስለምትሆን ስለዚች ቤተ ክርስቲያን በውስጧ ስላለ አንድነታችን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ጸልዩ።</a:t>
            </a:r>
          </a:p>
          <a:p>
            <a:pPr lvl="1"/>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for this Holy church and our congregation there in.</a:t>
            </a:r>
            <a:r>
              <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en-US" sz="9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ማኅበረነ ባርክ ዕቀብ በሰላም። </a:t>
            </a:r>
          </a:p>
          <a:p>
            <a:pPr lvl="1"/>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አንድነታችንን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ባርክ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በፍቅር ጠብቅ።</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 our congregation and keep them in peace.</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975834930"/>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3461296-EFB0-4E41-A980-826B23E6E4D6}"/>
              </a:ext>
            </a:extLst>
          </p:cNvPr>
          <p:cNvSpPr/>
          <p:nvPr/>
        </p:nvSpPr>
        <p:spPr>
          <a:xfrm>
            <a:off x="216419" y="304800"/>
            <a:ext cx="11759163" cy="6146876"/>
          </a:xfrm>
          <a:prstGeom prst="rect">
            <a:avLst/>
          </a:prstGeom>
        </p:spPr>
        <p:txBody>
          <a:bodyPr wrap="square">
            <a:spAutoFit/>
          </a:bodyPr>
          <a:lstStyle/>
          <a:p>
            <a:pPr defTabSz="914436">
              <a:defRPr/>
            </a:pPr>
            <a:r>
              <a:rPr lang="am-ET" sz="5144"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5144"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14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AE" sz="3429"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ንበል </a:t>
            </a:r>
            <a:r>
              <a:rPr lang="en-US"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ልነ በጥበበ እግዚአብሔር </a:t>
            </a:r>
            <a:r>
              <a:rPr lang="en-US" sz="5716"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አውሥኡ</a:t>
            </a:r>
            <a:r>
              <a:rPr lang="en-US"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ጸሎተ ሃይማኖት። </a:t>
            </a:r>
            <a:endParaRPr lang="en-AE" sz="5716"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48"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በእግዚአብሔር ጥበብ ሁነን በሰላም ሁላችን የሃይማኖት</a:t>
            </a:r>
            <a:r>
              <a:rPr lang="en-US"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ጸሎት እንበል።</a:t>
            </a:r>
            <a:endParaRPr lang="am-ET" sz="228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all say, in the wisdom of God, the prayer of faith.</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71246769"/>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3719" y="638436"/>
            <a:ext cx="10744352" cy="1797928"/>
          </a:xfrm>
          <a:prstGeom prst="rect">
            <a:avLst/>
          </a:prstGeom>
        </p:spPr>
        <p:txBody>
          <a:bodyPr wrap="none">
            <a:spAutoFit/>
          </a:bodyPr>
          <a:lstStyle/>
          <a:p>
            <a:pPr marL="11144" marR="4457">
              <a:lnSpc>
                <a:spcPct val="124600"/>
              </a:lnSpc>
              <a:spcBef>
                <a:spcPts val="88"/>
              </a:spcBef>
            </a:pPr>
            <a:r>
              <a:rPr lang="am-ET" sz="2800" b="1" u="sng" spc="-254" dirty="0">
                <a:solidFill>
                  <a:srgbClr val="FFFF00"/>
                </a:solidFill>
                <a:uFill>
                  <a:solidFill>
                    <a:srgbClr val="35353C"/>
                  </a:solidFill>
                </a:uFill>
                <a:latin typeface="Abyssinica SIL" pitchFamily="2" charset="0"/>
                <a:ea typeface="Abyssinica SIL" pitchFamily="2" charset="0"/>
                <a:cs typeface="Abyssinica SIL" pitchFamily="2" charset="0"/>
              </a:rPr>
              <a:t> </a:t>
            </a:r>
            <a:r>
              <a:rPr lang="am-ET"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ቅዳሴው </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ቅዳሴ</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ሐዋርያት</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ቅዳሴ</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እግዚእ</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p>
          <a:p>
            <a:pPr marL="11144" marR="4457">
              <a:lnSpc>
                <a:spcPct val="124600"/>
              </a:lnSpc>
              <a:spcBef>
                <a:spcPts val="88"/>
              </a:spcBef>
            </a:pP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ቅዳሴ</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ማርያም</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እና</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ቅዳሴ</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ወልደ</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ነጐድጓድ</a:t>
            </a:r>
            <a:r>
              <a:rPr lang="en-US" sz="4400" b="1" u="sng" spc="-254" dirty="0">
                <a:solidFill>
                  <a:srgbClr val="00B0F0"/>
                </a:solidFill>
                <a:uFill>
                  <a:solidFill>
                    <a:srgbClr val="35353C"/>
                  </a:solidFill>
                </a:uFill>
                <a:latin typeface="Abyssinica SIL" pitchFamily="2" charset="0"/>
                <a:ea typeface="Abyssinica SIL" pitchFamily="2" charset="0"/>
                <a:cs typeface="Abyssinica SIL" pitchFamily="2" charset="0"/>
              </a:rPr>
              <a:t>  </a:t>
            </a:r>
            <a:r>
              <a:rPr lang="en-US" sz="4400" b="1" u="sng" spc="-254" dirty="0" err="1">
                <a:solidFill>
                  <a:srgbClr val="00B0F0"/>
                </a:solidFill>
                <a:uFill>
                  <a:solidFill>
                    <a:srgbClr val="35353C"/>
                  </a:solidFill>
                </a:uFill>
                <a:latin typeface="Abyssinica SIL" pitchFamily="2" charset="0"/>
                <a:ea typeface="Abyssinica SIL" pitchFamily="2" charset="0"/>
                <a:cs typeface="Abyssinica SIL" pitchFamily="2" charset="0"/>
              </a:rPr>
              <a:t>ሲሆን</a:t>
            </a:r>
            <a:endParaRPr lang="am-ET" sz="4400" b="1" u="sng" spc="-254" dirty="0">
              <a:solidFill>
                <a:srgbClr val="00B0F0"/>
              </a:solidFill>
              <a:uFill>
                <a:solidFill>
                  <a:srgbClr val="35353C"/>
                </a:solidFill>
              </a:uFill>
              <a:latin typeface="Abyssinica SIL" pitchFamily="2" charset="0"/>
              <a:ea typeface="Abyssinica SIL" pitchFamily="2" charset="0"/>
              <a:cs typeface="Abyssinica SIL" pitchFamily="2" charset="0"/>
            </a:endParaRPr>
          </a:p>
        </p:txBody>
      </p:sp>
      <p:sp>
        <p:nvSpPr>
          <p:cNvPr id="5" name="Rectangle 4"/>
          <p:cNvSpPr/>
          <p:nvPr/>
        </p:nvSpPr>
        <p:spPr>
          <a:xfrm>
            <a:off x="289003" y="2603713"/>
            <a:ext cx="11663137" cy="3490699"/>
          </a:xfrm>
          <a:prstGeom prst="rect">
            <a:avLst/>
          </a:prstGeom>
        </p:spPr>
        <p:txBody>
          <a:bodyPr wrap="square">
            <a:spAutoFit/>
          </a:bodyPr>
          <a:lstStyle/>
          <a:p>
            <a:pPr marL="11144" marR="4457">
              <a:lnSpc>
                <a:spcPct val="124600"/>
              </a:lnSpc>
              <a:spcBef>
                <a:spcPts val="88"/>
              </a:spcBef>
            </a:pPr>
            <a:r>
              <a:rPr lang="en-US" sz="4400" b="1" dirty="0">
                <a:solidFill>
                  <a:srgbClr val="FFFF00"/>
                </a:solidFill>
                <a:latin typeface="Abyssinica SIL" pitchFamily="2" charset="0"/>
                <a:ea typeface="Abyssinica SIL" pitchFamily="2" charset="0"/>
                <a:cs typeface="Abyssinica SIL" pitchFamily="2" charset="0"/>
              </a:rPr>
              <a:t>When it is the Anaphora of the Apostles, </a:t>
            </a:r>
          </a:p>
          <a:p>
            <a:pPr marL="11144" marR="4457">
              <a:lnSpc>
                <a:spcPct val="124600"/>
              </a:lnSpc>
              <a:spcBef>
                <a:spcPts val="88"/>
              </a:spcBef>
            </a:pPr>
            <a:r>
              <a:rPr lang="en-US" sz="4400" b="1" dirty="0">
                <a:solidFill>
                  <a:srgbClr val="FFFF00"/>
                </a:solidFill>
                <a:latin typeface="Abyssinica SIL" pitchFamily="2" charset="0"/>
                <a:ea typeface="Abyssinica SIL" pitchFamily="2" charset="0"/>
                <a:cs typeface="Abyssinica SIL" pitchFamily="2" charset="0"/>
              </a:rPr>
              <a:t>Anaphora of Lord,  Anaphora of St Mary and Anaphora of </a:t>
            </a:r>
            <a:r>
              <a:rPr lang="en-US" sz="4400" b="1" dirty="0" err="1">
                <a:solidFill>
                  <a:srgbClr val="FFFF00"/>
                </a:solidFill>
                <a:latin typeface="Abyssinica SIL" pitchFamily="2" charset="0"/>
                <a:ea typeface="Abyssinica SIL" pitchFamily="2" charset="0"/>
                <a:cs typeface="Abyssinica SIL" pitchFamily="2" charset="0"/>
              </a:rPr>
              <a:t>woldenegodguad</a:t>
            </a:r>
            <a:r>
              <a:rPr lang="en-US" sz="4400" b="1" dirty="0">
                <a:solidFill>
                  <a:srgbClr val="FFFF00"/>
                </a:solidFill>
                <a:latin typeface="Abyssinica SIL" pitchFamily="2" charset="0"/>
                <a:ea typeface="Abyssinica SIL" pitchFamily="2" charset="0"/>
                <a:cs typeface="Abyssinica SIL" pitchFamily="2" charset="0"/>
              </a:rPr>
              <a:t> the following is recited </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223</a:t>
            </a:fld>
            <a:endParaRPr lang="en-US"/>
          </a:p>
        </p:txBody>
      </p:sp>
    </p:spTree>
    <p:extLst>
      <p:ext uri="{BB962C8B-B14F-4D97-AF65-F5344CB8AC3E}">
        <p14:creationId xmlns:p14="http://schemas.microsoft.com/office/powerpoint/2010/main" val="1502733828"/>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0149" y="138493"/>
            <a:ext cx="11759164" cy="6001643"/>
          </a:xfrm>
          <a:prstGeom prst="rect">
            <a:avLst/>
          </a:prstGeom>
          <a:noFill/>
        </p:spPr>
        <p:txBody>
          <a:bodyPr wrap="square" rtlCol="0">
            <a:spAutoFit/>
          </a:bodyPr>
          <a:lstStyle/>
          <a:p>
            <a:pPr algn="ctr"/>
            <a:endParaRPr lang="am-ET"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ነአምን በ፩ዱ አምላክ ገባሬ </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ፍጥረት አብ ለእግዚእነ</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ወአምላክነ ወመድኃኒነ ኢየሱስ ክርስቶስ እስመ አልቦ ውስተ ህላዌሁ</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አመክንዮ።</a:t>
            </a:r>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የጌታችንና የአምላካችን የመድኃኒታችን የኢየሱስ ክርስቶስ አባት በሚሆን ፍጥረቱን ሁሉ በፈጠረ በአንድ አምላክ እናምናለን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በባሕርዩ ምክንያት የለበትም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believe in one God, maker of all creation. Father of our Lord and our God our </a:t>
            </a:r>
            <a:r>
              <a:rPr lang="en-AE" sz="36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savior</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Jesus Christ, because his nature is unsearchable.</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174352770"/>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1593" y="548696"/>
            <a:ext cx="11468814" cy="2800767"/>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አስቀድመን እንደተናገርን በዘመኑ ሁሉ ይኖራል እንጂ ጥንት ወይም ፍጻሜ የለውምና፤</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የማይጠፋ ብርሃን አለው፤ ወደ</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ርሱም መቅረብ የሚቻለው የለም</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5" name="Rectangle 4"/>
          <p:cNvSpPr/>
          <p:nvPr/>
        </p:nvSpPr>
        <p:spPr>
          <a:xfrm>
            <a:off x="225116" y="3509334"/>
            <a:ext cx="11468813" cy="1754326"/>
          </a:xfrm>
          <a:prstGeom prst="rect">
            <a:avLst/>
          </a:prstGeom>
        </p:spPr>
        <p:txBody>
          <a:bodyPr wrap="square">
            <a:spAutoFit/>
          </a:bodyPr>
          <a:lstStyle/>
          <a:p>
            <a:r>
              <a:rPr lang="en-US" sz="3600" b="1" dirty="0">
                <a:solidFill>
                  <a:srgbClr val="FFFF00"/>
                </a:solidFill>
                <a:latin typeface="Abyssinica SIL" pitchFamily="2" charset="0"/>
                <a:ea typeface="Abyssinica SIL" pitchFamily="2" charset="0"/>
                <a:cs typeface="Abyssinica SIL" pitchFamily="2" charset="0"/>
              </a:rPr>
              <a:t>As we have before declared, he is without beginning and without end, but he is ever living, and he has light which is never extinguished, and he can never be approached.</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225</a:t>
            </a:fld>
            <a:endParaRPr lang="en-US"/>
          </a:p>
        </p:txBody>
      </p:sp>
    </p:spTree>
    <p:extLst>
      <p:ext uri="{BB962C8B-B14F-4D97-AF65-F5344CB8AC3E}">
        <p14:creationId xmlns:p14="http://schemas.microsoft.com/office/powerpoint/2010/main" val="3240687516"/>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6418" y="3777760"/>
            <a:ext cx="11759164" cy="2203167"/>
          </a:xfrm>
          <a:prstGeom prst="rect">
            <a:avLst/>
          </a:prstGeom>
        </p:spPr>
        <p:txBody>
          <a:bodyPr wrap="square">
            <a:spAutoFit/>
          </a:bodyPr>
          <a:lstStyle/>
          <a:p>
            <a:r>
              <a:rPr lang="en-US" sz="3429" b="1" dirty="0">
                <a:solidFill>
                  <a:srgbClr val="FFFF00"/>
                </a:solidFill>
                <a:latin typeface="Abyssinica SIL" pitchFamily="2" charset="0"/>
                <a:ea typeface="Abyssinica SIL" pitchFamily="2" charset="0"/>
                <a:cs typeface="Abyssinica SIL" pitchFamily="2" charset="0"/>
              </a:rPr>
              <a:t>He is not two or three, and no addition can be made to him, but he is only one, living for ever, because he is not hidden that he cannot be known, but we know him perfectly through the law and the prophets, that he is almighty and has authority over all the creation.</a:t>
            </a:r>
          </a:p>
        </p:txBody>
      </p:sp>
      <p:sp>
        <p:nvSpPr>
          <p:cNvPr id="5" name="Rectangle 4"/>
          <p:cNvSpPr/>
          <p:nvPr/>
        </p:nvSpPr>
        <p:spPr>
          <a:xfrm>
            <a:off x="216418" y="-6444"/>
            <a:ext cx="11759164" cy="3785652"/>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ሁለተኛ አይደለም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ሦስተኛም አይደለም፤ </a:t>
            </a:r>
            <a:r>
              <a:rPr lang="x-non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ይጨመርበትም፤ ብቻውን ለዘላለሙ የሚኖር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አንድ ነው እንጂ</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የማይታወቅ የተሰወረ አያደለምና</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ሁሉን የያዘና ከፍጥረቱም ሁሉ በላይ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የሠለጠነ መሆኑን በኦሪትና በነቢያት ፈጽመን አወቅነው እንጂ</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226</a:t>
            </a:fld>
            <a:endParaRPr lang="en-US"/>
          </a:p>
        </p:txBody>
      </p:sp>
    </p:spTree>
    <p:extLst>
      <p:ext uri="{BB962C8B-B14F-4D97-AF65-F5344CB8AC3E}">
        <p14:creationId xmlns:p14="http://schemas.microsoft.com/office/powerpoint/2010/main" val="510152799"/>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9006" y="162566"/>
            <a:ext cx="11613989" cy="2554545"/>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የጌታችንና የመድኃኒታችን የኢየሱስ ክርስቶስ አባት እግዚአብሔር አንድ ነው፤ ዓለም ሳይፈጠር የተወለደ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ከርሱ ጋራ የተካከለ የሚሆን አንድ ልጅ፤ ሠራዊትንና ሢመታትን ሥልጣናትንም ሁሉ የፈጠረ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227</a:t>
            </a:fld>
            <a:endParaRPr lang="en-US"/>
          </a:p>
        </p:txBody>
      </p:sp>
      <p:sp>
        <p:nvSpPr>
          <p:cNvPr id="5" name="Rectangle 4"/>
          <p:cNvSpPr/>
          <p:nvPr/>
        </p:nvSpPr>
        <p:spPr>
          <a:xfrm>
            <a:off x="361593" y="2775114"/>
            <a:ext cx="11468814" cy="2308324"/>
          </a:xfrm>
          <a:prstGeom prst="rect">
            <a:avLst/>
          </a:prstGeom>
        </p:spPr>
        <p:txBody>
          <a:bodyPr wrap="square">
            <a:spAutoFit/>
          </a:bodyPr>
          <a:lstStyle/>
          <a:p>
            <a:r>
              <a:rPr lang="en-US" sz="3600" b="1" dirty="0">
                <a:solidFill>
                  <a:srgbClr val="FFFF00"/>
                </a:solidFill>
                <a:latin typeface="Abyssinica SIL" pitchFamily="2" charset="0"/>
                <a:ea typeface="Abyssinica SIL" pitchFamily="2" charset="0"/>
                <a:cs typeface="Abyssinica SIL" pitchFamily="2" charset="0"/>
              </a:rPr>
              <a:t>One God, Father of our Lord and our Savior Jesus Christ, who was begotten before the creation of the world, the only</a:t>
            </a:r>
            <a:r>
              <a:rPr lang="x-none" sz="3600" b="1" dirty="0">
                <a:solidFill>
                  <a:srgbClr val="FFFF00"/>
                </a:solidFill>
                <a:latin typeface="Abyssinica SIL" pitchFamily="2" charset="0"/>
                <a:ea typeface="Abyssinica SIL" pitchFamily="2" charset="0"/>
                <a:cs typeface="Abyssinica SIL" pitchFamily="2" charset="0"/>
              </a:rPr>
              <a:t> </a:t>
            </a:r>
            <a:r>
              <a:rPr lang="en-US" sz="3600" b="1" dirty="0">
                <a:solidFill>
                  <a:srgbClr val="FFFF00"/>
                </a:solidFill>
                <a:latin typeface="Abyssinica SIL" pitchFamily="2" charset="0"/>
                <a:ea typeface="Abyssinica SIL" pitchFamily="2" charset="0"/>
                <a:cs typeface="Abyssinica SIL" pitchFamily="2" charset="0"/>
              </a:rPr>
              <a:t>begotten Son coequal with him, creator of all the hosts, the principalities and the dominions:</a:t>
            </a:r>
          </a:p>
        </p:txBody>
      </p:sp>
    </p:spTree>
    <p:extLst>
      <p:ext uri="{BB962C8B-B14F-4D97-AF65-F5344CB8AC3E}">
        <p14:creationId xmlns:p14="http://schemas.microsoft.com/office/powerpoint/2010/main" val="242369251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4318" y="3328980"/>
            <a:ext cx="11613988" cy="2437590"/>
          </a:xfrm>
          <a:prstGeom prst="rect">
            <a:avLst/>
          </a:prstGeom>
        </p:spPr>
        <p:txBody>
          <a:bodyPr wrap="square">
            <a:spAutoFit/>
          </a:bodyPr>
          <a:lstStyle/>
          <a:p>
            <a:r>
              <a:rPr lang="en-US" sz="3810" b="1" dirty="0">
                <a:solidFill>
                  <a:srgbClr val="FFFF00"/>
                </a:solidFill>
                <a:latin typeface="Abyssinica SIL" pitchFamily="2" charset="0"/>
                <a:ea typeface="Abyssinica SIL" pitchFamily="2" charset="0"/>
                <a:cs typeface="Abyssinica SIL" pitchFamily="2" charset="0"/>
              </a:rPr>
              <a:t>Who in the last days was pleased to become man, and took flesh from our Lady Mary, the holy Virgin, without Me seed of man, and grew like men yet without sin or evil; neither was guile found in his mouth.</a:t>
            </a:r>
          </a:p>
        </p:txBody>
      </p:sp>
      <p:sp>
        <p:nvSpPr>
          <p:cNvPr id="5" name="Rectangle 4"/>
          <p:cNvSpPr/>
          <p:nvPr/>
        </p:nvSpPr>
        <p:spPr>
          <a:xfrm>
            <a:off x="314317" y="158881"/>
            <a:ext cx="11613989" cy="3170099"/>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በኋለኛው ዘመን ሰው ይሆን ዘንድ የወደደ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ያለ ዘርዐ ብእሲ ቅድስት ከምትሆን ከእመቤታችን ከድንግል ማርያም ሥጋን ነሣ</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ያለ ኃጢአትና ያለ በደል እንደ ሰው አደገ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በአንደበቱም ሐሰት የለበትም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228</a:t>
            </a:fld>
            <a:endParaRPr lang="en-US"/>
          </a:p>
        </p:txBody>
      </p:sp>
    </p:spTree>
    <p:extLst>
      <p:ext uri="{BB962C8B-B14F-4D97-AF65-F5344CB8AC3E}">
        <p14:creationId xmlns:p14="http://schemas.microsoft.com/office/powerpoint/2010/main" val="4069043999"/>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3470" y="3762645"/>
            <a:ext cx="11613988" cy="2437527"/>
          </a:xfrm>
          <a:prstGeom prst="rect">
            <a:avLst/>
          </a:prstGeom>
        </p:spPr>
        <p:txBody>
          <a:bodyPr wrap="square">
            <a:spAutoFit/>
          </a:bodyPr>
          <a:lstStyle/>
          <a:p>
            <a:r>
              <a:rPr lang="en-US" sz="3048" b="1" dirty="0">
                <a:solidFill>
                  <a:srgbClr val="FFFF00"/>
                </a:solidFill>
                <a:latin typeface="Abyssinica SIL" pitchFamily="2" charset="0"/>
                <a:ea typeface="Abyssinica SIL" pitchFamily="2" charset="0"/>
                <a:cs typeface="Abyssinica SIL" pitchFamily="2" charset="0"/>
              </a:rPr>
              <a:t>Then he suffered, died in the flesh, rose from the dead on the third day, ascended unto heaven to the Father who sent him, sat down at the right hand of Power, sent to us the </a:t>
            </a:r>
            <a:r>
              <a:rPr lang="en-US" sz="3048" b="1" dirty="0" err="1">
                <a:solidFill>
                  <a:srgbClr val="FFFF00"/>
                </a:solidFill>
                <a:latin typeface="Abyssinica SIL" pitchFamily="2" charset="0"/>
                <a:ea typeface="Abyssinica SIL" pitchFamily="2" charset="0"/>
                <a:cs typeface="Abyssinica SIL" pitchFamily="2" charset="0"/>
              </a:rPr>
              <a:t>Paraclete</a:t>
            </a:r>
            <a:r>
              <a:rPr lang="en-US" sz="3048" b="1" dirty="0">
                <a:solidFill>
                  <a:srgbClr val="FFFF00"/>
                </a:solidFill>
                <a:latin typeface="Abyssinica SIL" pitchFamily="2" charset="0"/>
                <a:ea typeface="Abyssinica SIL" pitchFamily="2" charset="0"/>
                <a:cs typeface="Abyssinica SIL" pitchFamily="2" charset="0"/>
              </a:rPr>
              <a:t>, the Holy Spirit, who proceeds from the Father, and saved all the world, and who is co-eternal with the Father and the Son.</a:t>
            </a:r>
          </a:p>
        </p:txBody>
      </p:sp>
      <p:sp>
        <p:nvSpPr>
          <p:cNvPr id="5" name="Rectangle 4"/>
          <p:cNvSpPr/>
          <p:nvPr/>
        </p:nvSpPr>
        <p:spPr>
          <a:xfrm>
            <a:off x="289006" y="76200"/>
            <a:ext cx="11613988" cy="3785652"/>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ከዚህ በኋላ በሥጋ ታመመ፤ ሞተም፤ በሦስተኛውም ቀን ከሙታን ተለይቶ ተነሣ</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ወደ ላከውም ወደ አብ ወደ ሰማይ ዐረገ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ኃይል ባለውም ቀኝ ተቀመጠ፤ ከአብ የሠረፀ ጰራቅሊጦስ መንፈስ ቅዱስን ሰደደልን፤ ዓለሙንም ሁሉ አዳነ፤ ከአብና ከወልድ ጋራ ህልው የሚሆን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229</a:t>
            </a:fld>
            <a:endParaRPr lang="en-US" dirty="0"/>
          </a:p>
        </p:txBody>
      </p:sp>
    </p:spTree>
    <p:extLst>
      <p:ext uri="{BB962C8B-B14F-4D97-AF65-F5344CB8AC3E}">
        <p14:creationId xmlns:p14="http://schemas.microsoft.com/office/powerpoint/2010/main" val="2104946785"/>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9006" y="197347"/>
            <a:ext cx="11686576" cy="3785652"/>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እንግዲህ የእግዚአብሔር ፍጥረት ሁሉ በጎ እንደ ሆነ የሚጣልም እንደ ሌለ እንናገራለን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የሥጋ ሕይወት የምትሆን ነፍስ ግን ንጽሕት ቅድስት ናት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እኛስ ጋብቻ ንጹሕ እንደ ሆነ ልደትም ርኵሰት እንደሌለበት እንናገራለን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ሕዝቡ ይበዙ ዘንድ እግዚአብሔር አዳምንና ሔዋንን ፈጥሯቸዋልና</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5" name="Rectangle 4"/>
          <p:cNvSpPr/>
          <p:nvPr/>
        </p:nvSpPr>
        <p:spPr>
          <a:xfrm>
            <a:off x="289006" y="3919478"/>
            <a:ext cx="11686576" cy="1968488"/>
          </a:xfrm>
          <a:prstGeom prst="rect">
            <a:avLst/>
          </a:prstGeom>
        </p:spPr>
        <p:txBody>
          <a:bodyPr wrap="square">
            <a:spAutoFit/>
          </a:bodyPr>
          <a:lstStyle/>
          <a:p>
            <a:r>
              <a:rPr lang="en-US" sz="3048" b="1" dirty="0">
                <a:solidFill>
                  <a:srgbClr val="FFFF00"/>
                </a:solidFill>
                <a:latin typeface="Abyssinica SIL" pitchFamily="2" charset="0"/>
                <a:ea typeface="Abyssinica SIL" pitchFamily="2" charset="0"/>
                <a:cs typeface="Abyssinica SIL" pitchFamily="2" charset="0"/>
              </a:rPr>
              <a:t>We say further that all the creatures of God are good and there is nothing to be repented of, and the spirit, the life of the body, is pure and holy in all.</a:t>
            </a:r>
            <a:r>
              <a:rPr lang="x-none" sz="3048" b="1" dirty="0">
                <a:solidFill>
                  <a:srgbClr val="FFFF00"/>
                </a:solidFill>
                <a:latin typeface="Abyssinica SIL" pitchFamily="2" charset="0"/>
                <a:ea typeface="Abyssinica SIL" pitchFamily="2" charset="0"/>
                <a:cs typeface="Abyssinica SIL" pitchFamily="2" charset="0"/>
              </a:rPr>
              <a:t> </a:t>
            </a:r>
            <a:r>
              <a:rPr lang="en-US" sz="3048" b="1" dirty="0">
                <a:solidFill>
                  <a:srgbClr val="FFFF00"/>
                </a:solidFill>
                <a:latin typeface="Abyssinica SIL" pitchFamily="2" charset="0"/>
                <a:ea typeface="Abyssinica SIL" pitchFamily="2" charset="0"/>
                <a:cs typeface="Abyssinica SIL" pitchFamily="2" charset="0"/>
              </a:rPr>
              <a:t>And we say that marriage is pure and childbirth is undefiled because God created Adam and Eve to multiply. </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230</a:t>
            </a:fld>
            <a:endParaRPr lang="en-US"/>
          </a:p>
        </p:txBody>
      </p:sp>
    </p:spTree>
    <p:extLst>
      <p:ext uri="{BB962C8B-B14F-4D97-AF65-F5344CB8AC3E}">
        <p14:creationId xmlns:p14="http://schemas.microsoft.com/office/powerpoint/2010/main" val="531059210"/>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6419" y="3558125"/>
            <a:ext cx="11759163" cy="2203167"/>
          </a:xfrm>
          <a:prstGeom prst="rect">
            <a:avLst/>
          </a:prstGeom>
        </p:spPr>
        <p:txBody>
          <a:bodyPr wrap="square">
            <a:spAutoFit/>
          </a:bodyPr>
          <a:lstStyle/>
          <a:p>
            <a:r>
              <a:rPr lang="en-US" sz="3429" b="1" dirty="0">
                <a:solidFill>
                  <a:srgbClr val="FFFF00"/>
                </a:solidFill>
                <a:latin typeface="Abyssinica SIL" pitchFamily="2" charset="0"/>
                <a:ea typeface="Abyssinica SIL" pitchFamily="2" charset="0"/>
                <a:cs typeface="Abyssinica SIL" pitchFamily="2" charset="0"/>
              </a:rPr>
              <a:t>We understand further that there is in our body a soul which is immortal and does not perish with the body.</a:t>
            </a:r>
            <a:r>
              <a:rPr lang="x-none" sz="3429" b="1" dirty="0">
                <a:solidFill>
                  <a:srgbClr val="FFFF00"/>
                </a:solidFill>
                <a:latin typeface="Abyssinica SIL" pitchFamily="2" charset="0"/>
                <a:ea typeface="Abyssinica SIL" pitchFamily="2" charset="0"/>
                <a:cs typeface="Abyssinica SIL" pitchFamily="2" charset="0"/>
              </a:rPr>
              <a:t> </a:t>
            </a:r>
            <a:r>
              <a:rPr lang="en-US" sz="3429" b="1" dirty="0">
                <a:solidFill>
                  <a:srgbClr val="FFFF00"/>
                </a:solidFill>
                <a:latin typeface="Abyssinica SIL" pitchFamily="2" charset="0"/>
                <a:ea typeface="Abyssinica SIL" pitchFamily="2" charset="0"/>
                <a:cs typeface="Abyssinica SIL" pitchFamily="2" charset="0"/>
              </a:rPr>
              <a:t>We repudiate all the works of heretics and all schisms and transgression of the law, because they are for us impure.</a:t>
            </a:r>
          </a:p>
        </p:txBody>
      </p:sp>
      <p:sp>
        <p:nvSpPr>
          <p:cNvPr id="5" name="Rectangle 4"/>
          <p:cNvSpPr/>
          <p:nvPr/>
        </p:nvSpPr>
        <p:spPr>
          <a:xfrm>
            <a:off x="216418" y="126425"/>
            <a:ext cx="11759164" cy="3600986"/>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ከሥጋ ጋራ የማትሞትና የማትበሰብስ ነፍስ በሥጋችን እንዳለን እናስተውል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እኛስ የሃይማኖት ለዋጮችን ሥራቸውን እንጸየፋለን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መለየታቸውንም</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ሁሉ</a:t>
            </a:r>
            <a:r>
              <a:rPr lang="en-AE"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ሕግ</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መለወጣቸውንም</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እነርሱ በኛ ዘንድ የረከሱ ናቸውና</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231</a:t>
            </a:fld>
            <a:endParaRPr lang="en-US" dirty="0"/>
          </a:p>
        </p:txBody>
      </p:sp>
    </p:spTree>
    <p:extLst>
      <p:ext uri="{BB962C8B-B14F-4D97-AF65-F5344CB8AC3E}">
        <p14:creationId xmlns:p14="http://schemas.microsoft.com/office/powerpoint/2010/main" val="375631820"/>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6760" y="3282141"/>
            <a:ext cx="11468813" cy="1851276"/>
          </a:xfrm>
          <a:prstGeom prst="rect">
            <a:avLst/>
          </a:prstGeom>
        </p:spPr>
        <p:txBody>
          <a:bodyPr wrap="square">
            <a:spAutoFit/>
          </a:bodyPr>
          <a:lstStyle/>
          <a:p>
            <a:r>
              <a:rPr lang="en-US" sz="3810" b="1" dirty="0">
                <a:solidFill>
                  <a:srgbClr val="FFFF00"/>
                </a:solidFill>
                <a:latin typeface="Abyssinica SIL" pitchFamily="2" charset="0"/>
                <a:ea typeface="Abyssinica SIL" pitchFamily="2" charset="0"/>
                <a:cs typeface="Abyssinica SIL" pitchFamily="2" charset="0"/>
              </a:rPr>
              <a:t>We also believe in the resurrection of the dead, the righteous and sinners; and in the day of judgment, when everyone will be recompensed according to his deeds.</a:t>
            </a:r>
          </a:p>
        </p:txBody>
      </p:sp>
      <p:sp>
        <p:nvSpPr>
          <p:cNvPr id="5" name="Rectangle 4"/>
          <p:cNvSpPr/>
          <p:nvPr/>
        </p:nvSpPr>
        <p:spPr>
          <a:xfrm>
            <a:off x="434180" y="235153"/>
            <a:ext cx="11468814" cy="3046988"/>
          </a:xfrm>
          <a:prstGeom prst="rect">
            <a:avLst/>
          </a:prstGeom>
        </p:spPr>
        <p:txBody>
          <a:bodyPr wrap="square">
            <a:spAutoFit/>
          </a:bodyPr>
          <a:lstStyle/>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 የሞቱ የጻድቃንና የኃጥኣን ትንሣኤ እንዳለ እናምናለን</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ሁሉ እንደ ሥራው ፍዳውን የሚቀበልበት የፍርድ ቀንም እንዳለ እናምናለን</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232</a:t>
            </a:fld>
            <a:endParaRPr lang="en-US" dirty="0"/>
          </a:p>
        </p:txBody>
      </p:sp>
    </p:spTree>
    <p:extLst>
      <p:ext uri="{BB962C8B-B14F-4D97-AF65-F5344CB8AC3E}">
        <p14:creationId xmlns:p14="http://schemas.microsoft.com/office/powerpoint/2010/main" val="704377178"/>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1434" y="162566"/>
            <a:ext cx="11541401" cy="3293209"/>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ዳግመኛም ክርስቶስ ሰው ከመሆኑ የተነሣ ምን ምን ሕፀ</a:t>
            </a:r>
            <a:r>
              <a:rPr lang="x-non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ፅ</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እንደሌለበት እናምናለን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በእውነት ሰው የሆነ የእግዚአብሔር ቃል ነው እንጂ</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የአብ ሊቀ ካህናት የሚሆን እርሱ የሰውን</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ባሕርይ</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ከእግዚአብሔር</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ጋ</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en-AE" sz="2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አስታረቀ</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እንጂ</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5" name="Rectangle 4"/>
          <p:cNvSpPr/>
          <p:nvPr/>
        </p:nvSpPr>
        <p:spPr>
          <a:xfrm>
            <a:off x="260018" y="3489278"/>
            <a:ext cx="11788151" cy="2308324"/>
          </a:xfrm>
          <a:prstGeom prst="rect">
            <a:avLst/>
          </a:prstGeom>
        </p:spPr>
        <p:txBody>
          <a:bodyPr wrap="square">
            <a:spAutoFit/>
          </a:bodyPr>
          <a:lstStyle/>
          <a:p>
            <a:r>
              <a:rPr lang="en-US" sz="3600" b="1" dirty="0">
                <a:solidFill>
                  <a:srgbClr val="FFFF00"/>
                </a:solidFill>
                <a:latin typeface="Abyssinica SIL" pitchFamily="2" charset="0"/>
                <a:ea typeface="Abyssinica SIL" pitchFamily="2" charset="0"/>
                <a:cs typeface="Abyssinica SIL" pitchFamily="2" charset="0"/>
              </a:rPr>
              <a:t>We also believe that Christ is not in the least degree inferior because of his incarnation, but he is God the Word who truly became man, and reconciled mankind to God being the High-Priest of the Father.</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233</a:t>
            </a:fld>
            <a:endParaRPr lang="en-US"/>
          </a:p>
        </p:txBody>
      </p:sp>
    </p:spTree>
    <p:extLst>
      <p:ext uri="{BB962C8B-B14F-4D97-AF65-F5344CB8AC3E}">
        <p14:creationId xmlns:p14="http://schemas.microsoft.com/office/powerpoint/2010/main" val="3821947053"/>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0481" y="3692160"/>
            <a:ext cx="11759164" cy="2800767"/>
          </a:xfrm>
          <a:prstGeom prst="rect">
            <a:avLst/>
          </a:prstGeom>
        </p:spPr>
        <p:txBody>
          <a:bodyPr wrap="square">
            <a:spAutoFit/>
          </a:bodyPr>
          <a:lstStyle/>
          <a:p>
            <a:r>
              <a:rPr lang="en-US" sz="4400" b="1" dirty="0">
                <a:solidFill>
                  <a:srgbClr val="FFFF00"/>
                </a:solidFill>
                <a:latin typeface="Abyssinica SIL" pitchFamily="2" charset="0"/>
                <a:ea typeface="Abyssinica SIL" pitchFamily="2" charset="0"/>
                <a:cs typeface="Abyssinica SIL" pitchFamily="2" charset="0"/>
              </a:rPr>
              <a:t>Henceforth let us not be circumcised like the Jews. We know that he who had to fulfill the law and the prophets has already come.</a:t>
            </a:r>
          </a:p>
        </p:txBody>
      </p:sp>
      <p:sp>
        <p:nvSpPr>
          <p:cNvPr id="5" name="Rectangle 4"/>
          <p:cNvSpPr/>
          <p:nvPr/>
        </p:nvSpPr>
        <p:spPr>
          <a:xfrm>
            <a:off x="383069" y="961028"/>
            <a:ext cx="11613989" cy="2731132"/>
          </a:xfrm>
          <a:prstGeom prst="rect">
            <a:avLst/>
          </a:prstGeom>
        </p:spPr>
        <p:txBody>
          <a:bodyPr wrap="square">
            <a:spAutoFit/>
          </a:bodyPr>
          <a:lstStyle/>
          <a:p>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እንግዲህ እንደ አይሁድ አንገዘር</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ኦሪትንና ነ</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ቢ</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ያትን የሚፈጽማቸው እንደመጣ</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እናውቃለን።</a:t>
            </a:r>
            <a:r>
              <a:rPr lang="am-ET"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234</a:t>
            </a:fld>
            <a:endParaRPr lang="en-US"/>
          </a:p>
        </p:txBody>
      </p:sp>
    </p:spTree>
    <p:extLst>
      <p:ext uri="{BB962C8B-B14F-4D97-AF65-F5344CB8AC3E}">
        <p14:creationId xmlns:p14="http://schemas.microsoft.com/office/powerpoint/2010/main" val="914413491"/>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6418" y="1431883"/>
            <a:ext cx="11759164" cy="2308324"/>
          </a:xfrm>
          <a:prstGeom prst="rect">
            <a:avLst/>
          </a:prstGeom>
        </p:spPr>
        <p:txBody>
          <a:bodyPr wrap="square">
            <a:spAutoFit/>
          </a:bodyPr>
          <a:lstStyle/>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አሕዛብ ሁሉ የርሱን መምጣት ተስፋ የሚያደርጉት ኢየሱስ ክርስቶስ ከይሁዳ ከ</a:t>
            </a:r>
            <a:r>
              <a:rPr lang="en-US" sz="48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እሴ</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ይም ሥር የተገኘ</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5" name="Rectangle 4"/>
          <p:cNvSpPr/>
          <p:nvPr/>
        </p:nvSpPr>
        <p:spPr>
          <a:xfrm>
            <a:off x="216418" y="3592868"/>
            <a:ext cx="11759164" cy="1938992"/>
          </a:xfrm>
          <a:prstGeom prst="rect">
            <a:avLst/>
          </a:prstGeom>
        </p:spPr>
        <p:txBody>
          <a:bodyPr wrap="square">
            <a:spAutoFit/>
          </a:bodyPr>
          <a:lstStyle/>
          <a:p>
            <a:r>
              <a:rPr lang="en-US" sz="4000" b="1" dirty="0">
                <a:solidFill>
                  <a:srgbClr val="FFFF00"/>
                </a:solidFill>
                <a:latin typeface="Abyssinica SIL" pitchFamily="2" charset="0"/>
                <a:ea typeface="Abyssinica SIL" pitchFamily="2" charset="0"/>
                <a:cs typeface="Abyssinica SIL" pitchFamily="2" charset="0"/>
              </a:rPr>
              <a:t>To him, for whose coming all people looked forward, Jesus Christ, who is descended from Judah, from the root of Jesse,</a:t>
            </a:r>
          </a:p>
        </p:txBody>
      </p:sp>
      <p:sp>
        <p:nvSpPr>
          <p:cNvPr id="7" name="Slide Number Placeholder 6"/>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235</a:t>
            </a:fld>
            <a:endParaRPr lang="en-US" dirty="0"/>
          </a:p>
        </p:txBody>
      </p:sp>
    </p:spTree>
    <p:extLst>
      <p:ext uri="{BB962C8B-B14F-4D97-AF65-F5344CB8AC3E}">
        <p14:creationId xmlns:p14="http://schemas.microsoft.com/office/powerpoint/2010/main" val="113742434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35153"/>
            <a:ext cx="11686576" cy="6678751"/>
          </a:xfrm>
          <a:prstGeom prst="rect">
            <a:avLst/>
          </a:prstGeom>
          <a:noFill/>
        </p:spPr>
        <p:txBody>
          <a:bodyPr wrap="square" rtlCol="0">
            <a:spAutoFit/>
          </a:bodyPr>
          <a:lstStyle/>
          <a:p>
            <a:pPr algn="ctr"/>
            <a:r>
              <a:rPr lang="en-US" sz="4000" b="1" u="sng"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በዜማ</a:t>
            </a:r>
            <a:endParaRPr lang="en-AE" sz="4000" b="1" u="sng"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ዘሥልጣኑ ዲበ መትከፍቱ ሎቱ ስብሐት ወአኮቴት </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ዕ</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በይ ወባርኮት ውዳሴ ወማኅሌት ይእዜኒ ወዘልፈኒ ወለዓለመ ዓለም።</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ሥልጣኑ በትከሻው ላይ የሆነ ነው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ክብር ምስጋናና ገናንነት መመስገን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ለርሱ ይገባዋል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ዛሬም ዘወትርም ለዘላላሙ</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Whose government is upon his shoulder: to Him be glory, thanksgiving, greatness,, blessing, praise, song, both now and ever and world without end</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5" name="Slide Number Placeholder 6">
            <a:extLst>
              <a:ext uri="{FF2B5EF4-FFF2-40B4-BE49-F238E27FC236}">
                <a16:creationId xmlns:a16="http://schemas.microsoft.com/office/drawing/2014/main" id="{6D18F590-6516-6ED9-D2B4-BE46EA7251A3}"/>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236</a:t>
            </a:fld>
            <a:endParaRPr lang="en-US" dirty="0"/>
          </a:p>
        </p:txBody>
      </p:sp>
    </p:spTree>
    <p:extLst>
      <p:ext uri="{BB962C8B-B14F-4D97-AF65-F5344CB8AC3E}">
        <p14:creationId xmlns:p14="http://schemas.microsoft.com/office/powerpoint/2010/main" val="3146740926"/>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98B2518-65BB-313F-0F42-342CBD46F4A3}"/>
              </a:ext>
            </a:extLst>
          </p:cNvPr>
          <p:cNvSpPr/>
          <p:nvPr/>
        </p:nvSpPr>
        <p:spPr>
          <a:xfrm>
            <a:off x="216418" y="17391"/>
            <a:ext cx="11613989" cy="9199441"/>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7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ንጹሕ የሆነ ከቍርባኑ ይቀበል፤ ንጹሕ ያልሆነ ግን አይቀበል፤ ለሰይጣንና ለመ</a:t>
            </a:r>
            <a:r>
              <a:rPr lang="en-US" sz="40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ልእ</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ክተኞቹ በተዘጋጀ በመለኮት እሳት እንዳይቃጠል</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በልቡናው ቂምን የያዘ ልዩ አሳብና ዝሙትም ያለበት ቢኖር አይቅረብ</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that is pure let him receive of oblation and he that is not pure let him not receive it, that he may not be consumed by the fire of the godhead which is prepared for the devil and his angles. Who so hath in him strange thoughts and fornication let him not draw nigh.</a:t>
            </a:r>
            <a:endParaRPr lang="am-ET"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a16="http://schemas.microsoft.com/office/drawing/2014/main" id="{1CB19257-2FB1-18F4-1AFC-F54455235F85}"/>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237</a:t>
            </a:fld>
            <a:endParaRPr lang="en-US" dirty="0"/>
          </a:p>
        </p:txBody>
      </p:sp>
    </p:spTree>
    <p:extLst>
      <p:ext uri="{BB962C8B-B14F-4D97-AF65-F5344CB8AC3E}">
        <p14:creationId xmlns:p14="http://schemas.microsoft.com/office/powerpoint/2010/main" val="2536350452"/>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144061"/>
            <a:ext cx="11686576" cy="6309420"/>
          </a:xfrm>
          <a:prstGeom prst="rect">
            <a:avLst/>
          </a:prstGeom>
        </p:spPr>
        <p:txBody>
          <a:bodyPr wrap="square">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እጄን ከአፈአዊ እድፍ ንጹሕ እንዳዳረግሁ እንደዚሁም ከሁላችሁ ደም ንጹሕ ነኝ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ደፍራችሁ ወደ ክርስቶስ ሥጋና ደም ብትቀርቡ ከርሱ ለመቀበላችሁ መተላለፍ የለብኝም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 I have cleansed my hands from outward pollution, so also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am pure from the blood of you all. If you presumptuously draw night to the body and blood of Christ I will not be responsible for your reception thereof. </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a16="http://schemas.microsoft.com/office/drawing/2014/main" id="{664AB3F1-9036-C3F4-ABBB-68BD0C85A34C}"/>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238</a:t>
            </a:fld>
            <a:endParaRPr lang="en-US" dirty="0"/>
          </a:p>
        </p:txBody>
      </p:sp>
    </p:spTree>
    <p:extLst>
      <p:ext uri="{BB962C8B-B14F-4D97-AF65-F5344CB8AC3E}">
        <p14:creationId xmlns:p14="http://schemas.microsoft.com/office/powerpoint/2010/main" val="3851488504"/>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ABBFC9-78F5-5D74-843D-5A5E8CCC0925}"/>
              </a:ext>
            </a:extLst>
          </p:cNvPr>
          <p:cNvSpPr txBox="1"/>
          <p:nvPr/>
        </p:nvSpPr>
        <p:spPr>
          <a:xfrm>
            <a:off x="216418" y="264750"/>
            <a:ext cx="11759164" cy="5262979"/>
          </a:xfrm>
          <a:prstGeom prst="rect">
            <a:avLst/>
          </a:prstGeom>
          <a:noFill/>
        </p:spPr>
        <p:txBody>
          <a:bodyPr wrap="square">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ኃጢአታችሁ በራሳችሁ ይመለሳል እንጂ፤ በንጽሕና ሆናችሁ ባትቀርቡ እኔ ከበደላችሁ ንጹሕ ነኝ።</a:t>
            </a:r>
          </a:p>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 am pure of your wickedness, but your sin will return upon your head if you do not draw night in purity.</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6">
            <a:extLst>
              <a:ext uri="{FF2B5EF4-FFF2-40B4-BE49-F238E27FC236}">
                <a16:creationId xmlns:a16="http://schemas.microsoft.com/office/drawing/2014/main" id="{1F982410-29FC-816E-3254-2521D0E41885}"/>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239</a:t>
            </a:fld>
            <a:endParaRPr lang="en-US" dirty="0"/>
          </a:p>
        </p:txBody>
      </p:sp>
    </p:spTree>
    <p:extLst>
      <p:ext uri="{BB962C8B-B14F-4D97-AF65-F5344CB8AC3E}">
        <p14:creationId xmlns:p14="http://schemas.microsoft.com/office/powerpoint/2010/main" val="3346160737"/>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005" y="17391"/>
            <a:ext cx="11808312" cy="7001917"/>
          </a:xfrm>
          <a:prstGeom prst="rect">
            <a:avLst/>
          </a:prstGeom>
        </p:spPr>
        <p:txBody>
          <a:bodyPr wrap="square">
            <a:spAutoFit/>
          </a:bodyPr>
          <a:lstStyle/>
          <a:p>
            <a:pPr defTabSz="914436">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7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ይህን የካህኑን ቃል ያቃለለ ወይም የሳቀና የተነጋገረ ወይም በቤተ ክርስቲያን ውስጥ በክፋት የቆመ ቢኖር ጌታችንን ኢየሱስ ክርስቶስን እንዳሳዘነው በእርሱም እንደተነሳሳ ይወቅ ይረዳ</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 there be any who disdains this word of the priest or laughs or speaks or stands in the church in an evil manner, let him know and understand that he is provoking to wrath our Lord Jesus Christ,</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a16="http://schemas.microsoft.com/office/drawing/2014/main" id="{9F9D02DE-7AEC-FB1D-601B-69E6C99955EE}"/>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240</a:t>
            </a:fld>
            <a:endParaRPr lang="en-US" dirty="0"/>
          </a:p>
        </p:txBody>
      </p:sp>
    </p:spTree>
    <p:extLst>
      <p:ext uri="{BB962C8B-B14F-4D97-AF65-F5344CB8AC3E}">
        <p14:creationId xmlns:p14="http://schemas.microsoft.com/office/powerpoint/2010/main" val="470037304"/>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A801A6B-6F5D-AAB6-E33D-3F125D12E523}"/>
              </a:ext>
            </a:extLst>
          </p:cNvPr>
          <p:cNvSpPr txBox="1"/>
          <p:nvPr/>
        </p:nvSpPr>
        <p:spPr>
          <a:xfrm>
            <a:off x="216419" y="235153"/>
            <a:ext cx="11759163" cy="5447645"/>
          </a:xfrm>
          <a:prstGeom prst="rect">
            <a:avLst/>
          </a:prstGeom>
          <a:noFill/>
        </p:spPr>
        <p:txBody>
          <a:bodyPr wrap="square">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 በረከት ፈንታ መርገምን ስለ ኃጢአት ሥርየት ፈንታም ገሃነመ እሳትን ከእግዚአብሔር ዘንድ ይቀበላል።</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44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bringing upon himself a curse instead of a blessing, and will get from God the fire of hell instead of the remission of sin.</a:t>
            </a:r>
            <a:r>
              <a:rPr lang="am-ET" sz="4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dirty="0">
              <a:solidFill>
                <a:srgbClr val="00B0F0"/>
              </a:solidFill>
            </a:endParaRPr>
          </a:p>
        </p:txBody>
      </p:sp>
      <p:sp>
        <p:nvSpPr>
          <p:cNvPr id="5" name="Slide Number Placeholder 6">
            <a:extLst>
              <a:ext uri="{FF2B5EF4-FFF2-40B4-BE49-F238E27FC236}">
                <a16:creationId xmlns:a16="http://schemas.microsoft.com/office/drawing/2014/main" id="{30E4480B-C1E2-AAC3-D680-CE0CBE405476}"/>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241</a:t>
            </a:fld>
            <a:endParaRPr lang="en-US" dirty="0"/>
          </a:p>
        </p:txBody>
      </p:sp>
    </p:spTree>
    <p:extLst>
      <p:ext uri="{BB962C8B-B14F-4D97-AF65-F5344CB8AC3E}">
        <p14:creationId xmlns:p14="http://schemas.microsoft.com/office/powerpoint/2010/main" val="1515370728"/>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dirty="0">
                <a:solidFill>
                  <a:srgbClr val="FFFF00"/>
                </a:solidFill>
              </a:rPr>
              <a:t>  </a:t>
            </a:r>
            <a:r>
              <a:rPr lang="en-US" sz="4191" dirty="0">
                <a:solidFill>
                  <a:srgbClr val="FFFF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dirty="0">
                <a:solidFill>
                  <a:srgbClr val="FF0000"/>
                </a:solidFill>
              </a:rPr>
              <a:t>   </a:t>
            </a:r>
            <a:r>
              <a:rPr lang="en-US" sz="5144" dirty="0">
                <a:solidFill>
                  <a:srgbClr val="FF00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6287"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242</a:t>
            </a:fld>
            <a:endParaRPr lang="en-US" dirty="0"/>
          </a:p>
        </p:txBody>
      </p:sp>
    </p:spTree>
    <p:extLst>
      <p:ext uri="{BB962C8B-B14F-4D97-AF65-F5344CB8AC3E}">
        <p14:creationId xmlns:p14="http://schemas.microsoft.com/office/powerpoint/2010/main" val="1323022329"/>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en-US"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ለሁላች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243</a:t>
            </a:fld>
            <a:endParaRPr lang="en-US" dirty="0"/>
          </a:p>
        </p:txBody>
      </p:sp>
    </p:spTree>
    <p:extLst>
      <p:ext uri="{BB962C8B-B14F-4D97-AF65-F5344CB8AC3E}">
        <p14:creationId xmlns:p14="http://schemas.microsoft.com/office/powerpoint/2010/main" val="4043807648"/>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62FC304-F688-8084-C82D-32EC0E0A405D}"/>
              </a:ext>
            </a:extLst>
          </p:cNvPr>
          <p:cNvSpPr txBox="1"/>
          <p:nvPr/>
        </p:nvSpPr>
        <p:spPr>
          <a:xfrm>
            <a:off x="1740754" y="1178790"/>
            <a:ext cx="8697895" cy="5556970"/>
          </a:xfrm>
          <a:prstGeom prst="rect">
            <a:avLst/>
          </a:prstGeom>
          <a:noFill/>
        </p:spPr>
        <p:txBody>
          <a:bodyPr wrap="square">
            <a:spAutoFit/>
          </a:bodyPr>
          <a:lstStyle/>
          <a:p>
            <a:pPr algn="ctr"/>
            <a:r>
              <a:rPr lang="am-ET" sz="9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ጸሎተ አምኃ</a:t>
            </a:r>
            <a:endParaRPr lang="en-AE" sz="9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endParaRPr lang="am-ET" sz="11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am-ET"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የስጦታ ጸሎት</a:t>
            </a:r>
            <a:endParaRPr lang="en-AE" sz="8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am-ET"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AE"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Prayer of Salutation</a:t>
            </a:r>
            <a:endParaRPr lang="am-ET"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6">
            <a:extLst>
              <a:ext uri="{FF2B5EF4-FFF2-40B4-BE49-F238E27FC236}">
                <a16:creationId xmlns:a16="http://schemas.microsoft.com/office/drawing/2014/main" id="{A9337B7B-7F63-3CD0-0095-097689818BD8}"/>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244</a:t>
            </a:fld>
            <a:endParaRPr lang="en-US" dirty="0"/>
          </a:p>
        </p:txBody>
      </p:sp>
    </p:spTree>
    <p:extLst>
      <p:ext uri="{BB962C8B-B14F-4D97-AF65-F5344CB8AC3E}">
        <p14:creationId xmlns:p14="http://schemas.microsoft.com/office/powerpoint/2010/main" val="1539874171"/>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8981320"/>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D56563-995C-49F2-1B36-1653C68FEE4F}"/>
              </a:ext>
            </a:extLst>
          </p:cNvPr>
          <p:cNvSpPr txBox="1"/>
          <p:nvPr/>
        </p:nvSpPr>
        <p:spPr>
          <a:xfrm>
            <a:off x="216418" y="170726"/>
            <a:ext cx="11686576" cy="7171194"/>
          </a:xfrm>
          <a:prstGeom prst="rect">
            <a:avLst/>
          </a:prstGeom>
          <a:noFill/>
        </p:spPr>
        <p:txBody>
          <a:bodyPr wrap="square">
            <a:spAutoFit/>
          </a:bodyPr>
          <a:lstStyle/>
          <a:p>
            <a:pPr>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ዐ</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ቢ</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 ዘለዓለም ዘለሐኮ ለሰብእ እንበለ ሙስና ሞተ ዘቦአ ቀዳሚ በቅን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 ሰይጣን አብጠልከ በምጽአቱ ለሕያው ወልድከ እግዚእነ</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ወአምላክነ ወመድኃኒነ</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 ክርስቶስ።</a:t>
            </a:r>
          </a:p>
          <a:p>
            <a:pPr defTabSz="914436">
              <a:defRPr/>
            </a:pPr>
            <a:endParaRPr lang="am-ET"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 ገናና የምትሆን እግዚአብሔር ሆይ! ያለጥፋት ሰውን የፈጠርኸው አስቀድሞ በሰይጣን ቅን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የገባውን ሞት ሕያው በሚሆን ልጅህ በጌታችን መድኃኒታችን በኢየሱስ ክርስቶስ መምጣት አጠፋህ።</a:t>
            </a:r>
          </a:p>
          <a:p>
            <a:pPr defTabSz="914436">
              <a:defRPr/>
            </a:pP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 great eternal, who did form man incorrupt, Thou did abolish death that came first through the envy of Satan, by the advent of Thy living Son our Lord, God, and Saviour Jesus Christ.</a:t>
            </a:r>
          </a:p>
        </p:txBody>
      </p:sp>
      <p:sp>
        <p:nvSpPr>
          <p:cNvPr id="5" name="Slide Number Placeholder 6">
            <a:extLst>
              <a:ext uri="{FF2B5EF4-FFF2-40B4-BE49-F238E27FC236}">
                <a16:creationId xmlns:a16="http://schemas.microsoft.com/office/drawing/2014/main" id="{3E4B2446-2ACA-3420-9764-2CB20880454E}"/>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246</a:t>
            </a:fld>
            <a:endParaRPr lang="en-US" dirty="0"/>
          </a:p>
        </p:txBody>
      </p:sp>
    </p:spTree>
    <p:extLst>
      <p:ext uri="{BB962C8B-B14F-4D97-AF65-F5344CB8AC3E}">
        <p14:creationId xmlns:p14="http://schemas.microsoft.com/office/powerpoint/2010/main" val="4207650268"/>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6BBAC7-5725-088E-25EA-7102B4A3412D}"/>
              </a:ext>
            </a:extLst>
          </p:cNvPr>
          <p:cNvSpPr txBox="1"/>
          <p:nvPr/>
        </p:nvSpPr>
        <p:spPr>
          <a:xfrm>
            <a:off x="216418" y="17391"/>
            <a:ext cx="11686576" cy="7498463"/>
          </a:xfrm>
          <a:prstGeom prst="rect">
            <a:avLst/>
          </a:prstGeom>
          <a:noFill/>
        </p:spPr>
        <p:txBody>
          <a:bodyPr wrap="square">
            <a:spAutoFit/>
          </a:bodyPr>
          <a:lstStyle/>
          <a:p>
            <a:pPr defTabSz="914436">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ወመላዕከ ኵላ ምድረ ሰላመከ እንተ እም ሰማያ</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እንተ ባቲ ሠራዊተ ሰማያት ይሴብሑከ እንዘ ይብሉ ስብሐት ለእግዚአብሔር በሰማያት፤ ወሰላም በምድር ሥምረቱ ለሰብእ።</a:t>
            </a:r>
          </a:p>
          <a:p>
            <a:pPr defTabSz="914436">
              <a:defRPr/>
            </a:pPr>
            <a:endParaRPr lang="am-ET"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የሰማይ ሠራዊት እንዲህ እያሉ አንተን ያመሰገኑባትን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ከሰማይ የተገኘች ሰላምን በምድር ሁሉ መላህ</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 ለእግዚአብሔር ምስጋና ይገባል፤ በምድርም ሰላም የሰው ፈቃድ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defTabSz="914436">
              <a:defRPr/>
            </a:pP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Thou did fill all the earth with Thy peace which is from heaven wherein the armies of heaven glorify Thee saying: Glory to God in heaven and on earth peace, His goodwill toward men</a:t>
            </a:r>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4" name="Slide Number Placeholder 6">
            <a:extLst>
              <a:ext uri="{FF2B5EF4-FFF2-40B4-BE49-F238E27FC236}">
                <a16:creationId xmlns:a16="http://schemas.microsoft.com/office/drawing/2014/main" id="{D802AA75-F348-9071-960B-21F7ADD8996A}"/>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247</a:t>
            </a:fld>
            <a:endParaRPr lang="en-US" dirty="0"/>
          </a:p>
        </p:txBody>
      </p:sp>
    </p:spTree>
    <p:extLst>
      <p:ext uri="{BB962C8B-B14F-4D97-AF65-F5344CB8AC3E}">
        <p14:creationId xmlns:p14="http://schemas.microsoft.com/office/powerpoint/2010/main" val="244339212"/>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1"/>
            <a:ext cx="11759164" cy="6309420"/>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ለእግዚአብሔር በሰማያት </a:t>
            </a:r>
            <a:endParaRPr lang="en-AE"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ወሰላም በምድር ሥምረቱ ለሰብእ</a:t>
            </a:r>
            <a:r>
              <a:rPr lang="en-US"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 ለእግዚአብሔር ምስጋና ይገባል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በምድርም ሰላም የሰው ፈቃድ። </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Glory to God in heaven and on earth peace, His goodwill toward men.</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a16="http://schemas.microsoft.com/office/drawing/2014/main" id="{C2FCEEDD-455B-53CF-3103-81FFE453D61E}"/>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248</a:t>
            </a:fld>
            <a:endParaRPr lang="en-US" dirty="0"/>
          </a:p>
        </p:txBody>
      </p:sp>
    </p:spTree>
    <p:extLst>
      <p:ext uri="{BB962C8B-B14F-4D97-AF65-F5344CB8AC3E}">
        <p14:creationId xmlns:p14="http://schemas.microsoft.com/office/powerpoint/2010/main" val="3362454536"/>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439475"/>
            <a:ext cx="11759164" cy="6617196"/>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lvl="1"/>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በእንተ ሰላም ፍጽምት ወፍቅር ተአምኁ በበይናቲክሙ በአምኃ ቅድሳት</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ፍጽምት ስለምትሆን ሰላምና ፍቅር ጸልዩ</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እርስ በርሳችሁ በተለየች ሰላምታ እጅ ተነሳሱ</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for the perfect peace and love. Salute one another with a holy salutation.</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a16="http://schemas.microsoft.com/office/drawing/2014/main" id="{0CA93707-D08F-6DF5-4C4B-D7EAB8D28F42}"/>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249</a:t>
            </a:fld>
            <a:endParaRPr lang="en-US" dirty="0"/>
          </a:p>
        </p:txBody>
      </p:sp>
    </p:spTree>
    <p:extLst>
      <p:ext uri="{BB962C8B-B14F-4D97-AF65-F5344CB8AC3E}">
        <p14:creationId xmlns:p14="http://schemas.microsoft.com/office/powerpoint/2010/main" val="1949192653"/>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006" y="89978"/>
            <a:ext cx="11686576" cy="6771084"/>
          </a:xfrm>
          <a:prstGeom prst="rect">
            <a:avLst/>
          </a:prstGeom>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am-ET"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አምላክነ ረስየነ ድልዋነ ከመ ንትአ</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 በበይናቲነ በአምኃ ቅድሳት። </a:t>
            </a:r>
            <a:endParaRPr lang="en-AE"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endParaRPr lang="am-ET"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ክርስቶስ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እርስ በርሳችን በተለየች ሰላምታ እጅ እንነሳሳ ዘንድ የበቃን አድርገን።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 our God, make us meet to salute one another with a holy salutation.</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6">
            <a:extLst>
              <a:ext uri="{FF2B5EF4-FFF2-40B4-BE49-F238E27FC236}">
                <a16:creationId xmlns:a16="http://schemas.microsoft.com/office/drawing/2014/main" id="{76D77A4D-7C22-6A11-E9E5-C7049E95E92F}"/>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250</a:t>
            </a:fld>
            <a:endParaRPr lang="en-US" dirty="0"/>
          </a:p>
        </p:txBody>
      </p:sp>
    </p:spTree>
    <p:extLst>
      <p:ext uri="{BB962C8B-B14F-4D97-AF65-F5344CB8AC3E}">
        <p14:creationId xmlns:p14="http://schemas.microsoft.com/office/powerpoint/2010/main" val="3349690664"/>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65E956-E6A2-4BCE-9FFC-6419BD70BEBE}"/>
              </a:ext>
            </a:extLst>
          </p:cNvPr>
          <p:cNvSpPr/>
          <p:nvPr/>
        </p:nvSpPr>
        <p:spPr>
          <a:xfrm>
            <a:off x="216418" y="188142"/>
            <a:ext cx="11686576" cy="6755696"/>
          </a:xfrm>
          <a:prstGeom prst="rect">
            <a:avLst/>
          </a:prstGeom>
        </p:spPr>
        <p:txBody>
          <a:bodyPr wrap="square">
            <a:spAutoFit/>
          </a:bodyPr>
          <a:lstStyle/>
          <a:p>
            <a:pPr defTabSz="914436">
              <a:defRPr/>
            </a:pPr>
            <a:r>
              <a:rPr lang="am-ET" sz="32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2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am-ET" sz="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ወንትመጦ እንበለ ኩነኔ እምሀብትከ ቅድስት እንተ ይእቲ እንበለ ሞት ሰማያዊት በኢየሱስ ክርስቶስ እግዚእነ ዘቦቱ ለከ ምስሌሁ ወምስለ ቅዱስ መንፈስ ስብሐት ወእ</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ኂ</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ዝ ይእዜኒ ወዘልፈኒ ወለዓለመ ዓለም አሜን።</a:t>
            </a:r>
          </a:p>
          <a:p>
            <a:pPr defTabSz="914436">
              <a:defRPr/>
            </a:pPr>
            <a:endParaRPr lang="am-ET" sz="3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ክብርት ከምትሆን ስጦታህ ሳይፈረድብን እንቀበል፤ ይህችውም የማታልፍ ሰማያዊት ናት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በጌታችን በኢየሱስ ክርስቶስ በርሱ ያለ ክብር ጽንዕ ከርሱ ጋራ ከመንፈስ ቅዱስም ጋራ ለአንተ ይገባል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ለዘለዓለሙ አሜን።</a:t>
            </a:r>
          </a:p>
          <a:p>
            <a:pPr defTabSz="914436">
              <a:defRPr/>
            </a:pP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to partake, without condemnation, of Thy holy immortal heavenly gift, through Jesus Christ our Lord: Through whom to Thee with Him and with the Holy Spirit be glory and dominion, both now and ever and unto the ages of ages. Amen.</a:t>
            </a:r>
          </a:p>
        </p:txBody>
      </p:sp>
      <p:sp>
        <p:nvSpPr>
          <p:cNvPr id="4" name="Slide Number Placeholder 6">
            <a:extLst>
              <a:ext uri="{FF2B5EF4-FFF2-40B4-BE49-F238E27FC236}">
                <a16:creationId xmlns:a16="http://schemas.microsoft.com/office/drawing/2014/main" id="{FB2A5D83-14D1-C998-7EC3-678426C9C970}"/>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36" rtl="0" eaLnBrk="1" latinLnBrk="0" hangingPunct="1">
              <a:defRPr sz="1200" kern="1200">
                <a:solidFill>
                  <a:schemeClr val="tx1">
                    <a:tint val="75000"/>
                  </a:schemeClr>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a:lstStyle>
          <a:p>
            <a:fld id="{AF5FD450-81D4-4709-8A82-AEB20659DD6C}" type="slidenum">
              <a:rPr lang="en-US" smtClean="0"/>
              <a:pPr/>
              <a:t>251</a:t>
            </a:fld>
            <a:endParaRPr lang="en-US" dirty="0"/>
          </a:p>
        </p:txBody>
      </p:sp>
    </p:spTree>
    <p:extLst>
      <p:ext uri="{BB962C8B-B14F-4D97-AF65-F5344CB8AC3E}">
        <p14:creationId xmlns:p14="http://schemas.microsoft.com/office/powerpoint/2010/main" val="2405408590"/>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0211" y="138332"/>
            <a:ext cx="12031578" cy="6724918"/>
          </a:xfrm>
          <a:prstGeom prst="rect">
            <a:avLst/>
          </a:prstGeom>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እመጽሐፈ</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ኪዳን</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ዘነገሮሙ</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እግዚእነ</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ወመድኃኒነ ኢየሱስ ክርስቶስ እምቅድመ ዕርገቱ ውስተ </a:t>
            </a:r>
            <a:r>
              <a:rPr lang="en-US"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ሰማይ</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እምድኅረ</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ትንሣኤሁ</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እሙታን</a:t>
            </a:r>
            <a:endParaRPr lang="en-US"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ጌታችን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መድኃኒታችን</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ኢየሱስ</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ከሙታን ተለይቶ ከተነሣ በኋላ ወደ ሰማይ ከማረጉ በፊት ለሐዋርያት ከነገራቸው ከመጽሐፈ ኪዳን</a:t>
            </a:r>
          </a:p>
          <a:p>
            <a:endParaRPr lang="en-AE" sz="3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From the Book</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of</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‘Kidan’</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which</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and Saviour Jesus Christ uttered to the Apostles before His ascension to heaven</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after His resurrection from the dead. </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6">
            <a:extLst>
              <a:ext uri="{FF2B5EF4-FFF2-40B4-BE49-F238E27FC236}">
                <a16:creationId xmlns:a16="http://schemas.microsoft.com/office/drawing/2014/main" id="{F92E11DF-DDD7-E1BB-C1A3-C367F836B9B9}"/>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5FD450-81D4-4709-8A82-AEB20659DD6C}" type="slidenum">
              <a:rPr lang="en-US" smtClean="0"/>
              <a:pPr/>
              <a:t>252</a:t>
            </a:fld>
            <a:endParaRPr lang="en-US" dirty="0"/>
          </a:p>
        </p:txBody>
      </p:sp>
    </p:spTree>
    <p:extLst>
      <p:ext uri="{BB962C8B-B14F-4D97-AF65-F5344CB8AC3E}">
        <p14:creationId xmlns:p14="http://schemas.microsoft.com/office/powerpoint/2010/main" val="3742882973"/>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8337" y="135985"/>
            <a:ext cx="11887200" cy="6909584"/>
          </a:xfrm>
          <a:prstGeom prst="rect">
            <a:avLst/>
          </a:prstGeom>
        </p:spPr>
        <p:txBody>
          <a:bodyPr wrap="square">
            <a:spAutoFit/>
          </a:bodyPr>
          <a:lstStyle/>
          <a:p>
            <a:pPr defTabSz="914400">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defRPr/>
            </a:pPr>
            <a:endParaRPr lang="en-AE" sz="7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ሣህሉ</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ወምሕረቱ</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 ምስለ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ርእሰ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ሊቀ</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ወምስለ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ብፁዕ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ሊቀ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ጳጳስነ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...ወምስለ </a:t>
            </a:r>
            <a:r>
              <a:rPr lang="am-ET" sz="40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ልነ ሕዝበ ክርስቲያን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ወይዕቀባ</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ለሀገሪትነ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ኢትዮጵያ</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ለዓለመ ዓለም አሜን።</a:t>
            </a:r>
          </a:p>
          <a:p>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ይቅርታው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ቸርነቱ</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ከጳጳሳቱ</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አለቃ</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ከአባ</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ሊቀ ጳጳሳችን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ከአባ</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ሁላችንም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ሕዝበ</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ይኑር፤</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ሀገራችንን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ኢትዮጵያንም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ይጠብቃት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 አሜን።</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blessing of His forgiveness be with our Patriarch..., with archbishop…, with all of us Christians and our country forever, Amen.</a:t>
            </a:r>
          </a:p>
          <a:p>
            <a:endPar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Slide Number Placeholder 6">
            <a:extLst>
              <a:ext uri="{FF2B5EF4-FFF2-40B4-BE49-F238E27FC236}">
                <a16:creationId xmlns:a16="http://schemas.microsoft.com/office/drawing/2014/main" id="{F92E11DF-DDD7-E1BB-C1A3-C367F836B9B9}"/>
              </a:ext>
            </a:extLst>
          </p:cNvPr>
          <p:cNvSpPr>
            <a:spLocks noGrp="1"/>
          </p:cNvSpPr>
          <p:nvPr>
            <p:ph type="sldNum" sz="quarter" idx="12"/>
          </p:nvPr>
        </p:nvSpPr>
        <p:spPr>
          <a:xfrm>
            <a:off x="8077200" y="6356351"/>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5FD450-81D4-4709-8A82-AEB20659DD6C}" type="slidenum">
              <a:rPr lang="en-US" smtClean="0"/>
              <a:pPr/>
              <a:t>253</a:t>
            </a:fld>
            <a:endParaRPr lang="en-US" dirty="0"/>
          </a:p>
        </p:txBody>
      </p:sp>
    </p:spTree>
    <p:extLst>
      <p:ext uri="{BB962C8B-B14F-4D97-AF65-F5344CB8AC3E}">
        <p14:creationId xmlns:p14="http://schemas.microsoft.com/office/powerpoint/2010/main" val="273625945"/>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463" y="289448"/>
            <a:ext cx="11855116" cy="6340197"/>
          </a:xfrm>
          <a:prstGeom prst="rect">
            <a:avLst/>
          </a:prstGeom>
        </p:spPr>
        <p:txBody>
          <a:bodyPr wrap="square">
            <a:spAutoFit/>
          </a:bodyPr>
          <a:lstStyle/>
          <a:p>
            <a:pPr defTabSz="914400">
              <a:defRPr/>
            </a:pPr>
            <a:r>
              <a:rPr lang="am-ET" sz="5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5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am-ET" sz="2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60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60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 የ</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 ልብክሙ</a:t>
            </a:r>
            <a:r>
              <a:rPr lang="en-US"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6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00">
              <a:defRPr/>
            </a:pPr>
            <a:endParaRPr lang="am-ET" sz="3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ልቡናችሁ በሰማይ ይኑር</a:t>
            </a:r>
            <a:r>
              <a:rPr lang="en-US"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00">
              <a:defRPr/>
            </a:pPr>
            <a:r>
              <a:rPr lang="am-ET" sz="5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Lift up your hearts unto heaven. </a:t>
            </a:r>
            <a:endParaRPr lang="am-ET"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080579155"/>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0422" y="0"/>
            <a:ext cx="11774905" cy="6832640"/>
          </a:xfrm>
          <a:prstGeom prst="rect">
            <a:avLst/>
          </a:prstGeom>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እወ የ</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 በሰማይ ልብነ በእንተ ስምከ </a:t>
            </a: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አጽንዐነ ወረስየነ ድልዋነ ኢየሱስ ክርስቶስ እግዚእነ ወአምላክነ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1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አዎን</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ናችን በሰማይ ይኑር፤ ስለ ስምህ አጽናን፤ ጌታችንና አምላካችን ኢየሱስ ክርስቶስ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የተዘጋጀን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አድርገን፤</a:t>
            </a: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Yes, our hearts are in heaven. For your name’s sake strengthen us, and make us worthy, Jesus Christ,</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a:t>
            </a:r>
          </a:p>
        </p:txBody>
      </p:sp>
    </p:spTree>
    <p:extLst>
      <p:ext uri="{BB962C8B-B14F-4D97-AF65-F5344CB8AC3E}">
        <p14:creationId xmlns:p14="http://schemas.microsoft.com/office/powerpoint/2010/main" val="3111067692"/>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8337" y="76201"/>
            <a:ext cx="11951367" cy="3447098"/>
          </a:xfrm>
          <a:prstGeom prst="rect">
            <a:avLst/>
          </a:prstGeom>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defTabSz="914400">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ወለእመቦ ዘተሐየሰ ምስለ ቢጹ ይኅድግ ሎቱ</a:t>
            </a:r>
          </a:p>
          <a:p>
            <a:pPr marL="180975" defTabSz="914400">
              <a:defRPr/>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ከወንድሙ ጋራ የተጣላ ቢኖር ይተውለት</a:t>
            </a:r>
          </a:p>
          <a:p>
            <a:pPr marL="180975" defTabSz="914400">
              <a:defRPr/>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If there is anyone who is quarreling with his </a:t>
            </a:r>
            <a:r>
              <a:rPr lang="en-US" sz="36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neighbour</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let him forgive him. </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1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3F707D70-7BF3-5514-25E1-A669767DB6C3}"/>
              </a:ext>
            </a:extLst>
          </p:cNvPr>
          <p:cNvSpPr txBox="1"/>
          <p:nvPr/>
        </p:nvSpPr>
        <p:spPr>
          <a:xfrm>
            <a:off x="0" y="3500844"/>
            <a:ext cx="11919284" cy="3431709"/>
          </a:xfrm>
          <a:prstGeom prst="rect">
            <a:avLst/>
          </a:prstGeom>
          <a:noFill/>
        </p:spPr>
        <p:txBody>
          <a:bodyPr wrap="square">
            <a:spAutoFit/>
          </a:bodyPr>
          <a:lstStyle/>
          <a:p>
            <a:pPr defTabSz="914400">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5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በከመ ምሕረትከ አምላክነ ወአኮ በከመ አበሳነ፤ </a:t>
            </a:r>
            <a:endPar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ሆይ</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እንደ</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ቸርነት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ነው እንጂ እንደ</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በደላችን አይሁን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your mercy, our God, and not according to our sins. </a:t>
            </a:r>
          </a:p>
        </p:txBody>
      </p:sp>
    </p:spTree>
    <p:extLst>
      <p:ext uri="{BB962C8B-B14F-4D97-AF65-F5344CB8AC3E}">
        <p14:creationId xmlns:p14="http://schemas.microsoft.com/office/powerpoint/2010/main" val="3857749661"/>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253" y="0"/>
            <a:ext cx="11935326" cy="3970318"/>
          </a:xfrm>
          <a:prstGeom prst="rect">
            <a:avLst/>
          </a:prstGeom>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እመቦ ዘ</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ለየ በልቡ ኑፋቄ ይትጋነይ</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በልቡ መጠራጠርን ያሰበ ቢኖር ይመን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If there is doubt in the heart of anyone, let him believe. </a:t>
            </a:r>
          </a:p>
          <a:p>
            <a:pPr defTabSz="914400">
              <a:defRPr/>
            </a:pP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3" name="TextBox 2">
            <a:extLst>
              <a:ext uri="{FF2B5EF4-FFF2-40B4-BE49-F238E27FC236}">
                <a16:creationId xmlns:a16="http://schemas.microsoft.com/office/drawing/2014/main" id="{3F707D70-7BF3-5514-25E1-A669767DB6C3}"/>
              </a:ext>
            </a:extLst>
          </p:cNvPr>
          <p:cNvSpPr txBox="1"/>
          <p:nvPr/>
        </p:nvSpPr>
        <p:spPr>
          <a:xfrm>
            <a:off x="64168" y="3112171"/>
            <a:ext cx="12336379" cy="3816429"/>
          </a:xfrm>
          <a:prstGeom prst="rect">
            <a:avLst/>
          </a:prstGeom>
          <a:noFill/>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በከመ ምሕረትከ አምላክነ ወአኮ በከመ አበሳነ</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ሆይ</a:t>
            </a:r>
            <a:r>
              <a:rPr lang="am-ET" sz="4000" b="1" dirty="0">
                <a:solidFill>
                  <a:srgbClr val="00FF00"/>
                </a:solidFill>
                <a:latin typeface="Ebrima"/>
                <a:ea typeface="Ebrima"/>
                <a:cs typeface="Ebrima"/>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እንደ</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ቸርነት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ነው እንጂ እንደ</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በደላችን አይሁን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your mercy, our God, and not according to our sins. </a:t>
            </a:r>
          </a:p>
        </p:txBody>
      </p:sp>
    </p:spTree>
    <p:extLst>
      <p:ext uri="{BB962C8B-B14F-4D97-AF65-F5344CB8AC3E}">
        <p14:creationId xmlns:p14="http://schemas.microsoft.com/office/powerpoint/2010/main" val="3708642173"/>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8547" y="166569"/>
            <a:ext cx="11855116" cy="3354765"/>
          </a:xfrm>
          <a:prstGeom prst="rect">
            <a:avLst/>
          </a:prstGeom>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እመቦ ነውረ ሕሊና ዘቦ ኢይቅርብ ፤</a:t>
            </a:r>
          </a:p>
          <a:p>
            <a:pPr defTabSz="914400">
              <a:defRPr/>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የአሳብ ነውር ያለበት ቢኖር አይቅረብ ፤</a:t>
            </a:r>
          </a:p>
          <a:p>
            <a:pPr defTabSz="914400">
              <a:defRPr/>
            </a:pP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If there is any blemish in the heart of anyone, let him not approach. </a:t>
            </a:r>
          </a:p>
        </p:txBody>
      </p:sp>
      <p:sp>
        <p:nvSpPr>
          <p:cNvPr id="3" name="TextBox 2">
            <a:extLst>
              <a:ext uri="{FF2B5EF4-FFF2-40B4-BE49-F238E27FC236}">
                <a16:creationId xmlns:a16="http://schemas.microsoft.com/office/drawing/2014/main" id="{3F707D70-7BF3-5514-25E1-A669767DB6C3}"/>
              </a:ext>
            </a:extLst>
          </p:cNvPr>
          <p:cNvSpPr txBox="1"/>
          <p:nvPr/>
        </p:nvSpPr>
        <p:spPr>
          <a:xfrm>
            <a:off x="96252" y="3516734"/>
            <a:ext cx="11919284" cy="2646878"/>
          </a:xfrm>
          <a:prstGeom prst="rect">
            <a:avLst/>
          </a:prstGeom>
          <a:noFill/>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በከመ ምሕረትከ አምላክነ ወአኮ በከመ አበሳነ፤ </a:t>
            </a:r>
            <a:endPar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ሆይ፤ እንደ</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ቸርነትን ነው እንጂ እንደ</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በደላችን አይሁን፤ </a:t>
            </a:r>
            <a:endPar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your mercy, our God, and not according to our sins. </a:t>
            </a:r>
          </a:p>
        </p:txBody>
      </p:sp>
    </p:spTree>
    <p:extLst>
      <p:ext uri="{BB962C8B-B14F-4D97-AF65-F5344CB8AC3E}">
        <p14:creationId xmlns:p14="http://schemas.microsoft.com/office/powerpoint/2010/main" val="2915025144"/>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4589" y="97138"/>
            <a:ext cx="11758864" cy="3616375"/>
          </a:xfrm>
          <a:prstGeom prst="rect">
            <a:avLst/>
          </a:prstGeom>
        </p:spPr>
        <p:txBody>
          <a:bodyPr wrap="square" bIns="0">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እመቦ ዘወድቀ በኃጢአት ኢይርሳዕ እስመ ዘኢይትረሳዕ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በኃጢአት የወደቀ ቢኖር አይርሳ</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የማይረሳ ነውና</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If there anyone who has fallen into sin, let him not forget it because it must not be forgiven. </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3F707D70-7BF3-5514-25E1-A669767DB6C3}"/>
              </a:ext>
            </a:extLst>
          </p:cNvPr>
          <p:cNvSpPr txBox="1"/>
          <p:nvPr/>
        </p:nvSpPr>
        <p:spPr>
          <a:xfrm>
            <a:off x="96252" y="3558143"/>
            <a:ext cx="11919284" cy="3431709"/>
          </a:xfrm>
          <a:prstGeom prst="rect">
            <a:avLst/>
          </a:prstGeom>
          <a:noFill/>
        </p:spPr>
        <p:txBody>
          <a:bodyPr wrap="square">
            <a:spAutoFit/>
          </a:bodyPr>
          <a:lstStyle/>
          <a:p>
            <a:pPr defTabSz="914400">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5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በከመ ምሕረትከ አምላክነ ወአኮ በከመ አበሳነ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ሆይ</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እንደ</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ቸርነት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ነው እንጂ እንደ</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በደላችን አይሁን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your mercy, our God, and not according to our sins. </a:t>
            </a:r>
          </a:p>
        </p:txBody>
      </p:sp>
    </p:spTree>
    <p:extLst>
      <p:ext uri="{BB962C8B-B14F-4D97-AF65-F5344CB8AC3E}">
        <p14:creationId xmlns:p14="http://schemas.microsoft.com/office/powerpoint/2010/main" val="4147005874"/>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379" y="197346"/>
            <a:ext cx="11871158" cy="3539430"/>
          </a:xfrm>
          <a:prstGeom prst="rect">
            <a:avLst/>
          </a:prstGeom>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እመቦ ድውየ ሕሊና ዘቦ ኢይቅርብ </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ሳቡ ድውይ የሆነ ቢኖር አይቅረብ</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If there is anyone who has a deceased conscience, let him not approach. </a:t>
            </a:r>
          </a:p>
          <a:p>
            <a:pPr defTabSz="914400">
              <a:defRPr/>
            </a:pPr>
            <a:r>
              <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3" name="TextBox 2">
            <a:extLst>
              <a:ext uri="{FF2B5EF4-FFF2-40B4-BE49-F238E27FC236}">
                <a16:creationId xmlns:a16="http://schemas.microsoft.com/office/drawing/2014/main" id="{3F707D70-7BF3-5514-25E1-A669767DB6C3}"/>
              </a:ext>
            </a:extLst>
          </p:cNvPr>
          <p:cNvSpPr txBox="1"/>
          <p:nvPr/>
        </p:nvSpPr>
        <p:spPr>
          <a:xfrm>
            <a:off x="96252" y="3207623"/>
            <a:ext cx="11919284" cy="3508653"/>
          </a:xfrm>
          <a:prstGeom prst="rect">
            <a:avLst/>
          </a:prstGeom>
          <a:noFill/>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በከመ ምሕረትከ አምላክነ ወአኮ በከመ አበሳነ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ሆይ</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እንደ</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ቸርነት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ነው እንጂ እንደ</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በደላችን አይሁን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your mercy, our God, and not according to our sins. </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739192955"/>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252" y="197347"/>
            <a:ext cx="11919283" cy="3600986"/>
          </a:xfrm>
          <a:prstGeom prst="rect">
            <a:avLst/>
          </a:prstGeom>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እመቦ ስዑብ ወዘኢኮነ ንጹሐ ይትገኀሥ</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ኃጢአትን</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የሚሠራ</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ንጹሕም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ያልሆነ</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ቢኖር</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ይወገድ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If there is any who is an adulterer and is impure, let him be sent out. </a:t>
            </a:r>
          </a:p>
          <a:p>
            <a:pPr defTabSz="914400">
              <a:defRPr/>
            </a:pPr>
            <a:r>
              <a:rPr lang="am-ET" sz="2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3F707D70-7BF3-5514-25E1-A669767DB6C3}"/>
              </a:ext>
            </a:extLst>
          </p:cNvPr>
          <p:cNvSpPr txBox="1"/>
          <p:nvPr/>
        </p:nvSpPr>
        <p:spPr>
          <a:xfrm>
            <a:off x="96252" y="3352920"/>
            <a:ext cx="11919284" cy="3508653"/>
          </a:xfrm>
          <a:prstGeom prst="rect">
            <a:avLst/>
          </a:prstGeom>
          <a:noFill/>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በከመ ምሕረትከ አምላክነ ወአኮ በከመ አበሳነ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ሆይ</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እንደ</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ቸርነት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ነው እንጂ እንደ</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በደላችን አይሁን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your mercy, our God, and not according to our sins. </a:t>
            </a:r>
          </a:p>
        </p:txBody>
      </p:sp>
    </p:spTree>
    <p:extLst>
      <p:ext uri="{BB962C8B-B14F-4D97-AF65-F5344CB8AC3E}">
        <p14:creationId xmlns:p14="http://schemas.microsoft.com/office/powerpoint/2010/main" val="3905497256"/>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0421" y="121709"/>
            <a:ext cx="11887200" cy="3600986"/>
          </a:xfrm>
          <a:prstGeom prst="rect">
            <a:avLst/>
          </a:prstGeom>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እመቦ ነኪር እምትእዛዙ ለኢየሱስ ይትከላዕ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ከኢየሱስ ትእዛዝ ልዩ የሆነ ቢኖር ይከልከል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If there is any who is alienated from the commandments of Jesus, he shall be forbidden (to come).</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3F707D70-7BF3-5514-25E1-A669767DB6C3}"/>
              </a:ext>
            </a:extLst>
          </p:cNvPr>
          <p:cNvSpPr txBox="1"/>
          <p:nvPr/>
        </p:nvSpPr>
        <p:spPr>
          <a:xfrm>
            <a:off x="96252" y="3573383"/>
            <a:ext cx="11919284" cy="3431709"/>
          </a:xfrm>
          <a:prstGeom prst="rect">
            <a:avLst/>
          </a:prstGeom>
          <a:noFill/>
        </p:spPr>
        <p:txBody>
          <a:bodyPr wrap="square">
            <a:spAutoFit/>
          </a:bodyPr>
          <a:lstStyle/>
          <a:p>
            <a:pPr defTabSz="914400">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5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በከመ ምሕረትከ አምላክነ ወአኮ በከመ አበሳነ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ሆይ እንደ</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ቸርነት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ነው እንጂ እንደ</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በደላችን አይሁን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80975"/>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According to your mercy, our God, and not according to our sins. </a:t>
            </a:r>
          </a:p>
        </p:txBody>
      </p:sp>
    </p:spTree>
    <p:extLst>
      <p:ext uri="{BB962C8B-B14F-4D97-AF65-F5344CB8AC3E}">
        <p14:creationId xmlns:p14="http://schemas.microsoft.com/office/powerpoint/2010/main" val="224440453"/>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505" y="152401"/>
            <a:ext cx="11823031" cy="6363280"/>
          </a:xfrm>
          <a:prstGeom prst="rect">
            <a:avLst/>
          </a:prstGeom>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እመቦ ዘያስተሐቅር ነቢያተ ያግኀሥ ርእሶ እመዓተ ዋሕድ ወያድኅን ነፍሶ</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am-ET" sz="105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ነቢያትን የሚያቃልል ቢኖር ከዋሕድ (ከወልድ) መዓት ራሱን ያርቅ፤ ነፍሱንም ያድን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defTabSz="914400">
              <a:defRPr/>
            </a:pPr>
            <a:endParaRPr lang="am-ET" sz="9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If there is anyone who disdains the prophets, let him deliver himself from the wrath of the only-begotten and save his soul.</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695270998"/>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505" y="47267"/>
            <a:ext cx="11855116" cy="6971139"/>
          </a:xfrm>
          <a:prstGeom prst="rect">
            <a:avLst/>
          </a:prstGeom>
        </p:spPr>
        <p:txBody>
          <a:bodyPr wrap="square">
            <a:spAutoFit/>
          </a:bodyPr>
          <a:lstStyle/>
          <a:p>
            <a:pPr defTabSz="914400">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መስቀለ ኢይግፋዕ ወይ</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ጕ</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የይ እመዓተ እግዚአብሔር እስመ ዘይሬእየነ ብነ አብ ብርሃን ምስለ ወልዱ ወመላእክቲሁ ቅዱሳን እለ ይሔውጹ ቤተ ክርስ</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ቲ</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ያን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defTabSz="914400">
              <a:defRPr/>
            </a:pPr>
            <a:endParaRPr lang="en-US" sz="1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መስቀልን አይበድል፤</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ከእግዚአብሔርም</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መዓት</a:t>
            </a:r>
            <a:r>
              <a:rPr lang="en-US"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ይራቅ</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የሚያየን ብርሃን አብ ከልጁ ጋራ ቤተ ክርስቲያንን ከሚጎበኙ ከቅዱሳን መላእክትም ጋራ አለና</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defTabSz="914400">
              <a:defRPr/>
            </a:pPr>
            <a:endParaRPr lang="en-US" sz="11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him not oppose the cross, but flee from the wrath of the Lord, because there are those who look upon us, namely the Father of light with His son and His holy angels who visit the church.</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505980110"/>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8337" y="125053"/>
            <a:ext cx="11919284" cy="6540252"/>
          </a:xfrm>
          <a:prstGeom prst="rect">
            <a:avLst/>
          </a:prstGeom>
        </p:spPr>
        <p:txBody>
          <a:bodyPr wrap="square">
            <a:spAutoFit/>
          </a:bodyPr>
          <a:lstStyle/>
          <a:p>
            <a:pPr defTabSz="914400">
              <a:defRPr/>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ነጽሩ ነፍሰክሙ ወአንጽሑ ነፍስተክሙ ወለቢጽክሙሂ ኢትዝክሩ አባሳሆሙ ርእዩ ከመ መኑሂ ኢየሀሉ በመዓት ምስለ ካል</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ኡ</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US" sz="11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ነፍሳችሁን ተመልከቱ፤ ሰውነታችሁንም ንጹሕ አድርጉ፤ የባልንጀራችሁንም በደል አታስቡ፤ ማንም ከወንድሙ ጋር በቁጣ እንዳይኖር አስተውሉ</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00">
              <a:defRPr/>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Look at yourselves and cleanse yourself and do not make mention of your neighbors’ sins. Be careful that no one should bear any wrath against his neighbor. </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829733664"/>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379" y="7160"/>
            <a:ext cx="12047621" cy="6801862"/>
          </a:xfrm>
          <a:prstGeom prst="rect">
            <a:avLst/>
          </a:prstGeom>
        </p:spPr>
        <p:txBody>
          <a:bodyPr wrap="square">
            <a:spAutoFit/>
          </a:bodyPr>
          <a:lstStyle/>
          <a:p>
            <a:pPr defTabSz="914400">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ይሬኢ አልዕሉ አልባቢክሙ ንቅረብ ለመድኃኒተ ሕይወት ወቅድሳተ በጥበበ እግዚአብሔር ንንሣእ ዘተውህበ ለነ ጸጋ </a:t>
            </a:r>
            <a:endParaRPr lang="en-US" sz="105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ያያል ፤ 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ናችሁን ከፍ ከፍ አድርጉ፤ ወደ ሕይወት መድኃኒት እንቅረብ፤ ጸጋ ሁኖ የተሰጠንንም ሥጋውንና ደሙን በእግዚአብሔር ጥበብ እንቀበል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00">
              <a:defRPr/>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 is looking. Lift up your hearts. Let us come near the medicine of life. Let us receive</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holiness</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which</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is</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granted</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unto</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 by grace through the wisdom of the Lord. </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639252410"/>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379" y="96426"/>
            <a:ext cx="11806989" cy="6617196"/>
          </a:xfrm>
          <a:prstGeom prst="rect">
            <a:avLst/>
          </a:prstGeom>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en-AE" sz="40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ምስለ </a:t>
            </a:r>
            <a:r>
              <a:rPr lang="am-ET" sz="48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 </a:t>
            </a:r>
          </a:p>
          <a:p>
            <a:r>
              <a:rPr lang="en-AE" sz="6000" dirty="0">
                <a:solidFill>
                  <a:srgbClr val="00B0F0"/>
                </a:solidFill>
                <a:latin typeface="Arial" panose="020B0604020202020204" pitchFamily="34"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ከሁላችሁም</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be with you all.</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12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en-AE"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 </a:t>
            </a:r>
          </a:p>
          <a:p>
            <a:r>
              <a:rPr lang="en-AE" sz="6000" dirty="0">
                <a:solidFill>
                  <a:srgbClr val="00B0F0"/>
                </a:solidFill>
                <a:latin typeface="Arial" panose="020B0604020202020204" pitchFamily="34"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 </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Your Spirit.</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76266007"/>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505" y="17840"/>
            <a:ext cx="11210355" cy="6894195"/>
          </a:xfrm>
          <a:prstGeom prst="rect">
            <a:avLst/>
          </a:prstGeom>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defRPr/>
            </a:pPr>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አእ</a:t>
            </a:r>
            <a:r>
              <a:rPr lang="am-ET" sz="48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ትዎ</a:t>
            </a:r>
            <a:r>
              <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ለአምላክነ</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አምላካችንን አመስግኑት</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give</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thanks</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unto</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en-AE"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2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ርቱዕ ይደሉ</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እውነት ነው ይገባል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 is right, it is just.</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285227366"/>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10001736" cy="6140142"/>
          </a:xfrm>
          <a:prstGeom prst="rect">
            <a:avLst/>
          </a:prstGeom>
        </p:spPr>
        <p:txBody>
          <a:bodyPr wrap="square">
            <a:spAutoFit/>
          </a:bodyPr>
          <a:lstStyle/>
          <a:p>
            <a:pPr defTabSz="914400">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defRPr/>
            </a:pPr>
            <a:endParaRPr lang="en-AE"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አልዕሉ አልባቢክሙ</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ናችሁን ከፍ ከፍ አድርጉ</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Lift up your hearts.</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ብነ ኀበ እግዚአብሔር አምላክነ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በአምላካችን በእግዚአብሔር ዘንድ አለን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have lifted them up unto </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2"/>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our God.</a:t>
            </a:r>
          </a:p>
        </p:txBody>
      </p:sp>
    </p:spTree>
    <p:extLst>
      <p:ext uri="{BB962C8B-B14F-4D97-AF65-F5344CB8AC3E}">
        <p14:creationId xmlns:p14="http://schemas.microsoft.com/office/powerpoint/2010/main" val="3168823296"/>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0632" y="88232"/>
            <a:ext cx="11806989" cy="6848029"/>
          </a:xfrm>
          <a:prstGeom prst="rect">
            <a:avLst/>
          </a:prstGeom>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defRPr/>
            </a:pPr>
            <a:endParaRPr lang="en-AE"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በቅዱሳን</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(፫ተ ጊዜ)</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በቅዱሳን ዘንድ የተመሰገነ</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 ጊዜ) </a:t>
            </a:r>
            <a:endPar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is holy among the holy ones.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(trice)</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9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ወትረ በሰማይ ወበምድር</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(፫ተ ጊዜ)</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ዘወትር በሰማይና በምድር</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(፫ ጊዜ)</a:t>
            </a: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srgbClr val="FFFF00"/>
                </a:solidFill>
                <a:latin typeface="Abyssinica SIL (Connected)" panose="02000000000000000000" pitchFamily="2" charset="0"/>
              </a:rPr>
              <a:t>Always in heaven and on earth. </a:t>
            </a:r>
            <a:r>
              <a:rPr lang="en-US" sz="2800" b="1" dirty="0">
                <a:solidFill>
                  <a:srgbClr val="FFFF00"/>
                </a:solidFill>
                <a:latin typeface="Abyssinica SIL (Connected)" panose="02000000000000000000" pitchFamily="2" charset="0"/>
              </a:rPr>
              <a:t>(trice)</a:t>
            </a:r>
            <a:endParaRPr lang="am-ET" sz="4000" b="1" dirty="0">
              <a:solidFill>
                <a:srgbClr val="FFFF00"/>
              </a:solidFill>
            </a:endParaRPr>
          </a:p>
        </p:txBody>
      </p:sp>
    </p:spTree>
    <p:extLst>
      <p:ext uri="{BB962C8B-B14F-4D97-AF65-F5344CB8AC3E}">
        <p14:creationId xmlns:p14="http://schemas.microsoft.com/office/powerpoint/2010/main" val="4088929896"/>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505" y="112708"/>
            <a:ext cx="11855116" cy="6640279"/>
          </a:xfrm>
          <a:prstGeom prst="rect">
            <a:avLst/>
          </a:prstGeom>
        </p:spPr>
        <p:txBody>
          <a:bodyPr wrap="square">
            <a:spAutoFit/>
          </a:bodyPr>
          <a:lstStyle/>
          <a:p>
            <a:pPr defTabSz="914400">
              <a:defRPr/>
            </a:pPr>
            <a:r>
              <a:rPr lang="am-ET" sz="3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defRPr/>
            </a:pPr>
            <a:endParaRPr lang="en-AE"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0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ቅዱስ ቅዱስ አንተ እግዚአብሔር</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AE" sz="3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ቅዱስ ቅዱስ እግዚአብሔር</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3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4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oly Holy Holy God</a:t>
            </a:r>
            <a:r>
              <a:rPr lang="en-US" sz="3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3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105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3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ቅዱስ ቅዱስ አንተ እግዚአብሔር አምላከ አማልክት ዘሀሎ ወይሄሉ ወትረ በሰማይ ወበምድር</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ቅዱስ ቅዱስ እግዚአብሔር የአማልክት አምላክ ዘወትር በሰማይና በምድር ያለ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የሚኖርም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36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400" b="1" dirty="0">
                <a:solidFill>
                  <a:srgbClr val="FFFF00"/>
                </a:solidFill>
                <a:latin typeface="Abyssinica SIL (Connected)" panose="02000000000000000000" pitchFamily="2" charset="0"/>
              </a:rPr>
              <a:t>Holy Holy Holy Lord God of gods who was and who is always in heaven and on earth.</a:t>
            </a:r>
            <a:endParaRPr lang="am-ET" sz="3400" b="1" dirty="0">
              <a:solidFill>
                <a:srgbClr val="FFFF00"/>
              </a:solidFill>
            </a:endParaRPr>
          </a:p>
        </p:txBody>
      </p:sp>
    </p:spTree>
    <p:extLst>
      <p:ext uri="{BB962C8B-B14F-4D97-AF65-F5344CB8AC3E}">
        <p14:creationId xmlns:p14="http://schemas.microsoft.com/office/powerpoint/2010/main" val="491522131"/>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44379" y="276106"/>
            <a:ext cx="11935326" cy="6386364"/>
          </a:xfrm>
          <a:prstGeom prst="rect">
            <a:avLst/>
          </a:prstGeom>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3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አኰቴተ ቍርባን ዘእግዚእነ ወአምላክነ ወመድኃኒነ ኢየሱስ ክርስቶስ </a:t>
            </a:r>
            <a:endPar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 የአምላካችንና የመድኃኒታችን የኢየሱስ ክርስቶስ የ</a:t>
            </a:r>
            <a:r>
              <a:rPr lang="am-ET" sz="5400" b="1" dirty="0">
                <a:solidFill>
                  <a:srgbClr val="00FF00"/>
                </a:solidFill>
                <a:latin typeface="Nyala" panose="02000504070300020003" pitchFamily="2" charset="0"/>
                <a:ea typeface="Abyssinica SIL (Connected)" panose="02000000000000000000" pitchFamily="2" charset="0"/>
                <a:cs typeface="Abyssinica SIL (Connected)" panose="02000000000000000000" pitchFamily="2" charset="0"/>
              </a:rPr>
              <a:t>ቍ</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ርባን ምስጋና</a:t>
            </a:r>
            <a:endPar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Anaphora of our Lord and our God and our Saviour Jesus Christ.</a:t>
            </a:r>
          </a:p>
        </p:txBody>
      </p:sp>
    </p:spTree>
    <p:extLst>
      <p:ext uri="{BB962C8B-B14F-4D97-AF65-F5344CB8AC3E}">
        <p14:creationId xmlns:p14="http://schemas.microsoft.com/office/powerpoint/2010/main" val="1172616811"/>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76463" y="56149"/>
            <a:ext cx="11887200" cy="6478697"/>
          </a:xfrm>
          <a:prstGeom prst="rect">
            <a:avLst/>
          </a:prstGeom>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3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ሣህሉ</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ወምሕረቱ</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 ምስለ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ርእሰ</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ሊቀ</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ወምስለ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ብፁዕ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ሊቀ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ጳጳስነ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አባ</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...ወምስለ </a:t>
            </a:r>
            <a:r>
              <a:rPr lang="am-ET" sz="40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ልነ ሕዝበ ክርስቲያን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ወይዕቀባ</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ለሀገሪትነ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ኢትዮጵያ</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ለዓለመ ዓለም አሜን።</a:t>
            </a:r>
          </a:p>
          <a:p>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ይቅርታው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ቸርነቱ</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ከጳጳሳቱ</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አለቃ</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ከአባ</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ሊቀ ጳጳሳችን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ከአባ</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ሁላችንም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ሕዝበ</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ጋር</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ይኑር፤</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ሀገራችንን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ኢትዮጵያንም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ይጠብቃት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 አሜን።</a:t>
            </a: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blessing of His forgiveness be with our Patriarch..., with archbishop…, with all of us Christians and our country forever, Amen.</a:t>
            </a:r>
          </a:p>
        </p:txBody>
      </p:sp>
    </p:spTree>
    <p:extLst>
      <p:ext uri="{BB962C8B-B14F-4D97-AF65-F5344CB8AC3E}">
        <p14:creationId xmlns:p14="http://schemas.microsoft.com/office/powerpoint/2010/main" val="4191452492"/>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D706B1-9804-4F43-9D8D-6485ABB74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6211" y="34229"/>
            <a:ext cx="5952169"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 name="Picture 4" descr="https://1.bp.blogspot.com/-fUCoo96LkI0/UAEuse6rlJI/AAAAAAAABeo/xM3x5o3H76I/s1600/%E1%88%A5%E1%88%89%E1%88%B5+%E1%89%85%E1%8B%B1%E1%88%B5_page1_image2.png"/>
          <p:cNvPicPr>
            <a:picLocks noChangeAspect="1" noChangeArrowheads="1"/>
          </p:cNvPicPr>
          <p:nvPr/>
        </p:nvPicPr>
        <p:blipFill rotWithShape="1">
          <a:blip r:embed="rId3">
            <a:extLst>
              <a:ext uri="{28A0092B-C50C-407E-A947-70E740481C1C}">
                <a14:useLocalDpi xmlns:a14="http://schemas.microsoft.com/office/drawing/2010/main" val="0"/>
              </a:ext>
            </a:extLst>
          </a:blip>
          <a:srcRect l="816" t="1202" r="2414" b="3402"/>
          <a:stretch/>
        </p:blipFill>
        <p:spPr bwMode="auto">
          <a:xfrm>
            <a:off x="24136" y="34229"/>
            <a:ext cx="603978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6" name="Picture 2" descr="No photo description availab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385" y="441501"/>
            <a:ext cx="5501092" cy="58634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4572776"/>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93964" y="275845"/>
            <a:ext cx="11748654" cy="6924973"/>
          </a:xfrm>
          <a:prstGeom prst="rect">
            <a:avLst/>
          </a:prstGeom>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ነአኵተከ አምላክ ቅዱስ ፈጻሜ ነፍስነ ወሀቤ ሕይወትነ ዘኢይማስን መዝገብ አቡሁ ለዋሕድ ወልድከ መድኃኒነ ዘይዜኑ ዘዚ</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 ፈቃደ እስመ ፈቀድከ ከመ ንድኃን ብከ</a:t>
            </a: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ሆይ</a:t>
            </a:r>
            <a:r>
              <a:rPr lang="am-ET" sz="3600" b="1" dirty="0">
                <a:solidFill>
                  <a:srgbClr val="00FF00"/>
                </a:solidFill>
                <a:latin typeface="Ebrima"/>
                <a:ea typeface="Ebrima"/>
                <a:cs typeface="Ebrima"/>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እናመሰግንሃለን፤</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ነፍሳችንን ፍጽምት የምታደርግ</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ሕይወታችንን</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የምትሰጥ</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የማይጠፋ</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መዝገብ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ንድ ልጅህ የመድኃኒታችን አባት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ንተን ፈቃድ የሚናገር</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ንተ እንድን ዘንድ 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ኻ</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ልና</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3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give you thanks, Holy God, the perfecter of our souls and giver of our life, O undefiled treasure, Father of your only-begotten Son, our Saviour, who declares your will, because you have desired that we should be saved through you.</a:t>
            </a:r>
          </a:p>
        </p:txBody>
      </p:sp>
    </p:spTree>
    <p:extLst>
      <p:ext uri="{BB962C8B-B14F-4D97-AF65-F5344CB8AC3E}">
        <p14:creationId xmlns:p14="http://schemas.microsoft.com/office/powerpoint/2010/main" val="1039061264"/>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93964" y="71806"/>
            <a:ext cx="11845636" cy="7140416"/>
          </a:xfrm>
          <a:prstGeom prst="rect">
            <a:avLst/>
          </a:prstGeom>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3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የአ</a:t>
            </a:r>
            <a:r>
              <a:rPr lang="am-ET" sz="44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ተከ ልብነ እግዚኦ አንተ ኃይሉ ለአብ ወጸጋ ለአሕዛብ</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አእምሮ</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ርትዕ</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ጥበበ</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ስሑታን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መፈውሰ ነፍስ ዕበየ ትሑታን ሀገሪትነ</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6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ልባችን ያመሰግንሃል፤ የአብ ኃይሉ</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የአሕዛብም ጸጋ አንተ ነህ፤ የቅን ዕውቀት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የስሑታን ጥበብ</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ነፍስን የምታድን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ለተዋረዱት ክብር አገራችን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hearts give thanks to You, Lord. You are the strength of the Father, grace to the Gentiles, knowledge to the upright, wisdom to the sinners, healer of the soul, exalter of the humble, our city. </a:t>
            </a:r>
          </a:p>
        </p:txBody>
      </p:sp>
    </p:spTree>
    <p:extLst>
      <p:ext uri="{BB962C8B-B14F-4D97-AF65-F5344CB8AC3E}">
        <p14:creationId xmlns:p14="http://schemas.microsoft.com/office/powerpoint/2010/main" val="1338506109"/>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69268" y="-150560"/>
            <a:ext cx="12330549" cy="7340471"/>
          </a:xfrm>
          <a:prstGeom prst="rect">
            <a:avLst/>
          </a:prstGeom>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3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አንተ ውእቱ  ምርጒዘ ጻድቃን ተስፋሆሙ ለስዱዳን መርሶሆሙ ለእለ ይትሀወኩ ብርሃነ ፍጹማን ወልደ አምላክ ሕያው አብርህ ላዕሌነ እምዘኢይትአተት ጸጋከ</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የጻድቃን ምርኩዝ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ለተሰደዱት ተስፋቸው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ለሚታወኩት ጸጥታቸው አንተ ነህ፤ የፍጹማን ብርሃን የሕያው አምላክ ልጅ ከማይለይ ጸጋህ አብራልን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are the staff of the righteous, the hope of the persecuted, and the refuge of the sufferers. O light of the perfect, Son of the living God, shine upon us with your unfailing grace</a:t>
            </a:r>
          </a:p>
        </p:txBody>
      </p:sp>
    </p:spTree>
    <p:extLst>
      <p:ext uri="{BB962C8B-B14F-4D97-AF65-F5344CB8AC3E}">
        <p14:creationId xmlns:p14="http://schemas.microsoft.com/office/powerpoint/2010/main" val="4210672643"/>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38545" y="177453"/>
            <a:ext cx="11956473" cy="7125027"/>
          </a:xfrm>
          <a:prstGeom prst="rect">
            <a:avLst/>
          </a:prstGeom>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3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ትክለተ ወጽንዐተ ተአምኖ ወጥበበ ወኃይለ ሃይማኖት ዘኢይ</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ንን ወዘኢይትመየጥ </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መተከልን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መጽናትንም</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መታመን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 ጥበብን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የማያዘነብል የሃይማኖትን ኃይል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የማይለወጥ ተስፋንም </a:t>
            </a: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granting us firmness, strength, faithfulness, wisdom, the power of faith which is immovable and immutable hope. </a:t>
            </a:r>
          </a:p>
        </p:txBody>
      </p:sp>
    </p:spTree>
    <p:extLst>
      <p:ext uri="{BB962C8B-B14F-4D97-AF65-F5344CB8AC3E}">
        <p14:creationId xmlns:p14="http://schemas.microsoft.com/office/powerpoint/2010/main" val="2829141087"/>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1673" y="128097"/>
            <a:ext cx="11817927" cy="7125027"/>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አእምሮ መንፈስ ሀብ ለትሕትናነ ከመ ዘልፈ በርቱዕ ንጹ</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ንኩን አግብርቲከ እግዚኦ ወ</a:t>
            </a:r>
            <a:r>
              <a:rPr lang="am-ET" sz="40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 ሕዝብ ኪያከ ይሴብሑ። </a:t>
            </a: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የነፍስ ዕውቀትን ለትሕትናችን ስጥ፤ አቤቱ እኛ ባሮችህ በሚገባ ዘወትር ንጹ</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እንሆን ዘንድ፤ ሕዝቡም ሁሉ አንተን ያመሰግናሉ።</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Lord, to our hum</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lity spiritual insight so that we, your servants, may be truly pure.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nd all the people shall glorify You. </a:t>
            </a:r>
          </a:p>
          <a:p>
            <a:pPr defTabSz="914400">
              <a:defRPr/>
            </a:pPr>
            <a:r>
              <a:rPr lang="am-ET" sz="2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00">
              <a:defRPr/>
            </a:pPr>
            <a:endParaRPr lang="en-AE" sz="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ኪያከ እግዚኦ ነአ</a:t>
            </a:r>
            <a:r>
              <a:rPr lang="am-ET" sz="32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 ወንሴብሐከ</a:t>
            </a:r>
            <a:r>
              <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አንተን እናመሰግንሃለን፤ እናከብርህማለን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srgbClr val="FFFF00"/>
                </a:solidFill>
                <a:latin typeface="Abyssinica SIL (Connected)" panose="02000000000000000000" pitchFamily="2" charset="0"/>
              </a:rPr>
              <a:t>     </a:t>
            </a:r>
            <a:r>
              <a:rPr lang="en-US" sz="3200" b="1" dirty="0">
                <a:solidFill>
                  <a:srgbClr val="FFFF00"/>
                </a:solidFill>
                <a:latin typeface="Abyssinica SIL (Connected)" panose="02000000000000000000" pitchFamily="2" charset="0"/>
              </a:rPr>
              <a:t>We thank You and glorify You.</a:t>
            </a:r>
          </a:p>
        </p:txBody>
      </p:sp>
    </p:spTree>
    <p:extLst>
      <p:ext uri="{BB962C8B-B14F-4D97-AF65-F5344CB8AC3E}">
        <p14:creationId xmlns:p14="http://schemas.microsoft.com/office/powerpoint/2010/main" val="1386897693"/>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30629" y="88369"/>
            <a:ext cx="11926388" cy="6801862"/>
          </a:xfrm>
          <a:prstGeom prst="rect">
            <a:avLst/>
          </a:prstGeom>
        </p:spPr>
        <p:txBody>
          <a:bodyPr wrap="square">
            <a:spAutoFit/>
          </a:bodyPr>
          <a:lstStyle/>
          <a:p>
            <a:pPr>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 ብፁዕ ወቅዱስ ርእሰ ሊቃነ ጳጳሳት አባ </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ወብፁዕ ሊቀ ጳጳስነ አባ </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እንዘ የአኵቱከ በጸሎቶሙ ወበስእለቶሙ እስጢፋኖስ ቀዳሜ ሰማዕት ዘካርያስ ካህን ወዮሐንስ መጥምቅ</a:t>
            </a: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ብፁዕ ቅዱስ ስለሚሆን ስለ ሊቀ ጳጳሳቱ ስለ አባ... ብፁዕም ስለሚሆን ስለ አባ... በጸሎታቸውና በልመናቸው ሲያመሰግኑህ የሰማዕታት መጀመሪያ እስጢፋኖስ ካህኑ ዘካ</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ያስና መጥምቁ ዮሐንስ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endPar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sake of the blessed…, while  they yet give The thanks in their  prayer &amp; their supplications: Stephen  the first martyr, Zacharias the priest and John the Baptist.</a:t>
            </a:r>
            <a:endPar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744544388"/>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09330" y="50105"/>
            <a:ext cx="12006470" cy="5955476"/>
          </a:xfrm>
          <a:prstGeom prst="rect">
            <a:avLst/>
          </a:prstGeom>
        </p:spPr>
        <p:txBody>
          <a:bodyPr wrap="square">
            <a:spAutoFit/>
          </a:bodyPr>
          <a:lstStyle/>
          <a:p>
            <a:pPr>
              <a:defRPr/>
            </a:pPr>
            <a:endParaRPr lang="en-AE" sz="9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ወበእንተ ኵሎሙ ቅዱሳን ወሰማዕት እለ አዕረፉ በርትዕት ሃይማኖት ማቴዎስ ወማርቆስ ሉቃስ ወዮሐንስ ፬ቱ ወንጌላውያን ማርያም ወላዲተ አምላክ ስምዖን ጴጥሮስ</a:t>
            </a:r>
            <a:endParaRPr lang="en-US" b="1" dirty="0">
              <a:solidFill>
                <a:prstClr val="white"/>
              </a:solidFill>
              <a:latin typeface="Nyala" panose="02000504070300020003" pitchFamily="2" charset="0"/>
              <a:ea typeface="Abyssinica SIL (Connected)" panose="02000000000000000000" pitchFamily="2" charset="0"/>
              <a:cs typeface="Abyssinica SIL (Connected)" panose="02000000000000000000" pitchFamily="2" charset="0"/>
            </a:endParaRPr>
          </a:p>
          <a:p>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በሃይማኖት ስላረፉ ስለ ቅዱሳንና ስለ ሰማዕታት ሁሉ፣ አራቱ ወንጌላውያን ማቴዎስና ማርቆስ ሉቃስና ዮሐንስ፣ አምላክን የወለደች ማርያም ጴጥሮስ የተባለ ስምዖን፣ </a:t>
            </a:r>
            <a:endPar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2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for the sake of al the saints and martyrs who have gone to their rest in faith; Matthew and Mark, Luke and John, the four Evangelists; Mary the mother of God, Simon Peter … </a:t>
            </a:r>
          </a:p>
        </p:txBody>
      </p:sp>
    </p:spTree>
    <p:extLst>
      <p:ext uri="{BB962C8B-B14F-4D97-AF65-F5344CB8AC3E}">
        <p14:creationId xmlns:p14="http://schemas.microsoft.com/office/powerpoint/2010/main" val="466703189"/>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29209" y="163526"/>
            <a:ext cx="11956774" cy="5855449"/>
          </a:xfrm>
          <a:prstGeom prst="rect">
            <a:avLst/>
          </a:prstGeom>
        </p:spPr>
        <p:txBody>
          <a:bodyPr wrap="square">
            <a:spAutoFit/>
          </a:bodyPr>
          <a:lstStyle/>
          <a:p>
            <a:pPr>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ወእንድርያስ ያዕቆብ ወዮሐንስ ፊልጶስ ወበርተሎሜዎስ ቶማስ ወማቴዎስ ታዴዎስ ወናትናኤል ወያዕቆብ ወልደ እልፍዮስ ወማትያን</a:t>
            </a:r>
            <a:endPar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5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እንድርያስም፣ ያዕቆብና ዮሐንስ፣ ፊልጶስና በርተሎሜዎስ፣ ቶማስና ማቴዎስ፣ ታዴዎስና ናትናኤል፣ የእልፍዮስ ልጅ ያዕቆብ ማትያስም </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Andrew, James, and John, Philip and Bartholomew, Thomas and Matthew, Thaddeus and Nathaniel, James the son of Alphaeus and Matthias,  </a:t>
            </a:r>
          </a:p>
        </p:txBody>
      </p:sp>
    </p:spTree>
    <p:extLst>
      <p:ext uri="{BB962C8B-B14F-4D97-AF65-F5344CB8AC3E}">
        <p14:creationId xmlns:p14="http://schemas.microsoft.com/office/powerpoint/2010/main" val="1401572830"/>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68965" y="89331"/>
            <a:ext cx="11907078" cy="6586418"/>
          </a:xfrm>
          <a:prstGeom prst="rect">
            <a:avLst/>
          </a:prstGeom>
        </p:spPr>
        <p:txBody>
          <a:bodyPr wrap="square">
            <a:spAutoFit/>
          </a:bodyPr>
          <a:lstStyle/>
          <a:p>
            <a:pPr>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፲ወ፪ቱ ሐዋርያት ወያዕቆብ ሐዋርያ እኁሁ ለእግዚእነ ኤጲስ ቆጶስ ዘኢየሩሳሌም ጳውሎስ ወጢሞቴዎስ ሲላስ ወበርናባስ ቲቶ ፊልሞና ወቀሌምንጦስ </a:t>
            </a:r>
            <a:endPar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ዐሥራ ሁለቱ ሐዋርያት፣ የኢየሩሳሌም ኤጲስ ቆጶስ የጌታችን ወንድም ሐዋርያ</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ያዕቆብ፣ ጳውሎስ ጢሞቴዎስ፣ ሲላስና በርናባስ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ቲቶ ፊልሞና ቀሌምንጦስም</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twelve Apostles; and James the apostle, brother of our Lord, Bishop of Jerusalem; Paul, Timothy, Silas, and Barnabas; Titus Philemon and Clement,   </a:t>
            </a:r>
          </a:p>
        </p:txBody>
      </p:sp>
    </p:spTree>
    <p:extLst>
      <p:ext uri="{BB962C8B-B14F-4D97-AF65-F5344CB8AC3E}">
        <p14:creationId xmlns:p14="http://schemas.microsoft.com/office/powerpoint/2010/main" val="3627577121"/>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39148" y="185427"/>
            <a:ext cx="11956774" cy="6647974"/>
          </a:xfrm>
          <a:prstGeom prst="rect">
            <a:avLst/>
          </a:prstGeom>
        </p:spPr>
        <p:txBody>
          <a:bodyPr wrap="square">
            <a:spAutoFit/>
          </a:bodyPr>
          <a:lstStyle/>
          <a:p>
            <a:pPr>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፸ወ፪ቱ አርድእት ፭ቱ</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፻ ቢጽ ፫ቱ ፻ ፲ወ፰ቱ ርቱ</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 ሃይማኖት ጸሎተ ኵሎሙ ይብጽሐነ ወምስሌሆሙ ኪያነ ሐውጽ</a:t>
            </a:r>
            <a:endPar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ሰባ ሁለቱ አርድእት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አምስት መቶ ባልንጀሮች</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ሃይማኖታቸው የቀና ሦስት መቶ አሥራ ስምንት ሊቃውንት፣ የሁሉም ጸሎት ትድረሰን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ከእነሱም ጋራ እኛን ጐብኝ፤ </a:t>
            </a:r>
          </a:p>
          <a:p>
            <a:r>
              <a:rPr lang="am-ET"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seventy-two disciples, the five hundred followers, the three hundred and eighteen orthodox scholars; may the prayers of them all come unto us and visit </a:t>
            </a:r>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 together with them.    </a:t>
            </a:r>
          </a:p>
        </p:txBody>
      </p:sp>
    </p:spTree>
    <p:extLst>
      <p:ext uri="{BB962C8B-B14F-4D97-AF65-F5344CB8AC3E}">
        <p14:creationId xmlns:p14="http://schemas.microsoft.com/office/powerpoint/2010/main" val="1301808131"/>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42462" y="37911"/>
            <a:ext cx="12246520" cy="6809556"/>
          </a:xfrm>
          <a:prstGeom prst="rect">
            <a:avLst/>
          </a:prstGeom>
        </p:spPr>
        <p:txBody>
          <a:bodyPr wrap="square">
            <a:spAutoFit/>
          </a:bodyPr>
          <a:lstStyle/>
          <a:p>
            <a:pPr>
              <a:defRPr/>
            </a:pPr>
            <a:endParaRPr lang="en-AE" sz="105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ወተዘከር እንተ ላዕለ ኵሉ ዘሐዋርያት ቤተ ክርስቲያን በሰላማ ወበክቡር ደም እንተ በክርስቶስ ተገብረ</a:t>
            </a:r>
            <a:endPar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ከሁሉ በላይ የምትሆን የሐዋርያትንም ቤተ ክርስቲያን አስብ፤ በፍቅርዋ በክርስቶስም በተደረገው በከበረ ደም፤ </a:t>
            </a:r>
          </a:p>
          <a:p>
            <a:r>
              <a:rPr lang="am-ET" sz="3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7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you remember the peace of the universal apostolic Church which was made by Christ through His precious Blood.    </a:t>
            </a:r>
          </a:p>
        </p:txBody>
      </p:sp>
    </p:spTree>
    <p:extLst>
      <p:ext uri="{BB962C8B-B14F-4D97-AF65-F5344CB8AC3E}">
        <p14:creationId xmlns:p14="http://schemas.microsoft.com/office/powerpoint/2010/main" val="3244114965"/>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56617" y="640302"/>
            <a:ext cx="11956774" cy="6109365"/>
          </a:xfrm>
          <a:prstGeom prst="rect">
            <a:avLst/>
          </a:prstGeom>
        </p:spPr>
        <p:txBody>
          <a:bodyPr wrap="square">
            <a:spAutoFit/>
          </a:bodyPr>
          <a:lstStyle/>
          <a:p>
            <a:pPr>
              <a:defRPr/>
            </a:pPr>
            <a:endParaRPr lang="en-AE" sz="1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ተዘከር ኵሎ ሊቃነ ጳጳሳት ጳጳሳተ ኤጲስ ቆጶሳተ ቀሳውስተ ወዲያቆናተ እለ ያረትዑ ፍኖተ ቃለ ዘበአማን</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በእውነት የቃልን መንገድ የሚያቀኑ ሊቃነ ጳጳሳቱን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ጳጳሳቱን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ኤጲስ ቆጶሳቱን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ቀሳውስቱንና ዲያቆናቱንም ሁሉ አስብ</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all the patriarchs, archbishops, bishops, priests, and deacons who keep straight the way of the true word.    </a:t>
            </a:r>
          </a:p>
        </p:txBody>
      </p:sp>
    </p:spTree>
    <p:extLst>
      <p:ext uri="{BB962C8B-B14F-4D97-AF65-F5344CB8AC3E}">
        <p14:creationId xmlns:p14="http://schemas.microsoft.com/office/powerpoint/2010/main" val="214695442"/>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891E04-0B1E-4FC5-19E2-9B78B65140A3}"/>
              </a:ext>
            </a:extLst>
          </p:cNvPr>
          <p:cNvSpPr>
            <a:spLocks noGrp="1"/>
          </p:cNvSpPr>
          <p:nvPr>
            <p:ph type="sldNum" sz="quarter" idx="12"/>
          </p:nvPr>
        </p:nvSpPr>
        <p:spPr>
          <a:xfrm>
            <a:off x="8077200" y="6248401"/>
            <a:ext cx="2057400" cy="365125"/>
          </a:xfrm>
          <a:prstGeom prst="rect">
            <a:avLst/>
          </a:prstGeom>
        </p:spPr>
        <p:txBody>
          <a:bodyPr/>
          <a:lstStyle/>
          <a:p>
            <a:fld id="{D1A93F9C-F3AE-4C08-8BCA-376713F07AA1}" type="slidenum">
              <a:rPr lang="en-US" smtClean="0"/>
              <a:pPr/>
              <a:t>287</a:t>
            </a:fld>
            <a:endParaRPr lang="en-US" dirty="0"/>
          </a:p>
        </p:txBody>
      </p:sp>
      <p:sp>
        <p:nvSpPr>
          <p:cNvPr id="9" name="Title 2">
            <a:extLst>
              <a:ext uri="{FF2B5EF4-FFF2-40B4-BE49-F238E27FC236}">
                <a16:creationId xmlns:a16="http://schemas.microsoft.com/office/drawing/2014/main" id="{6CBB1F97-9853-E467-3EC6-B40550C64667}"/>
              </a:ext>
            </a:extLst>
          </p:cNvPr>
          <p:cNvSpPr txBox="1">
            <a:spLocks/>
          </p:cNvSpPr>
          <p:nvPr/>
        </p:nvSpPr>
        <p:spPr>
          <a:xfrm>
            <a:off x="2118418" y="1928792"/>
            <a:ext cx="7955162" cy="96680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lvl="1" algn="ctr"/>
            <a:r>
              <a:rPr lang="am-ET" sz="5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ጸሎተ ቡራኬ</a:t>
            </a:r>
            <a:endParaRPr lang="am-ET" sz="1400" b="1" dirty="0"/>
          </a:p>
        </p:txBody>
      </p:sp>
      <p:sp>
        <p:nvSpPr>
          <p:cNvPr id="10" name="Rectangle 9">
            <a:extLst>
              <a:ext uri="{FF2B5EF4-FFF2-40B4-BE49-F238E27FC236}">
                <a16:creationId xmlns:a16="http://schemas.microsoft.com/office/drawing/2014/main" id="{F51B9733-70FF-B92B-612B-474C8D93722D}"/>
              </a:ext>
            </a:extLst>
          </p:cNvPr>
          <p:cNvSpPr/>
          <p:nvPr/>
        </p:nvSpPr>
        <p:spPr>
          <a:xfrm>
            <a:off x="1983660" y="2895600"/>
            <a:ext cx="8224678" cy="1569660"/>
          </a:xfrm>
          <a:prstGeom prst="rect">
            <a:avLst/>
          </a:prstGeom>
        </p:spPr>
        <p:txBody>
          <a:bodyPr wrap="square">
            <a:spAutoFit/>
          </a:bodyPr>
          <a:lstStyle/>
          <a:p>
            <a:pPr algn="ctr"/>
            <a:r>
              <a:rPr lang="en-US"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P</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rayer of Benediction</a:t>
            </a:r>
            <a:endParaRPr lang="am-ET" sz="4800" b="1" u="sng" dirty="0">
              <a:solidFill>
                <a:srgbClr val="33CC33"/>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658157587"/>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80371"/>
            <a:ext cx="11887200" cy="6555641"/>
          </a:xfrm>
          <a:prstGeom prst="rect">
            <a:avLst/>
          </a:prstGeom>
        </p:spPr>
        <p:txBody>
          <a:bodyPr wrap="square">
            <a:sp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ንፍቀ ካህን</a:t>
            </a:r>
            <a:r>
              <a:rPr lang="en-AE"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Assistant Priest</a:t>
            </a:r>
          </a:p>
          <a:p>
            <a:endParaRPr lang="am-ET" sz="7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 ሥሉስ ቅዱስ አብ ወወልድ ወመንፈስ ቅዱስ ባርክ ዲበ ሕዝብከ ፍቁራን ክርስቶሳውያን በበረከተ ሰማያውያን ወምድራውያን</a:t>
            </a:r>
          </a:p>
          <a:p>
            <a:endParaRPr lang="am-ET" sz="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የምትሆን አብ ወልድ መንፈስ ቅዱስ ሆይ፣ የሚፋቀሩ የክርስቶስ ወገኖች የሚሆኑ ሕዝብህን በሰማያውያንና በምድራውያን በረከት ባርክ፤</a:t>
            </a:r>
          </a:p>
          <a:p>
            <a:endParaRPr lang="am-ET" sz="3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O Holy Trinity, Father and Son and Holy Spirit, bless Your people Christians beloved, with blessings heavenly and earthly.</a:t>
            </a:r>
          </a:p>
        </p:txBody>
      </p:sp>
    </p:spTree>
    <p:extLst>
      <p:ext uri="{BB962C8B-B14F-4D97-AF65-F5344CB8AC3E}">
        <p14:creationId xmlns:p14="http://schemas.microsoft.com/office/powerpoint/2010/main" val="72591132"/>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836" y="104424"/>
            <a:ext cx="11928764" cy="6586418"/>
          </a:xfrm>
          <a:prstGeom prst="rect">
            <a:avLst/>
          </a:prstGeom>
        </p:spPr>
        <p:txBody>
          <a:bodyPr wrap="square">
            <a:spAutoFit/>
          </a:bodyPr>
          <a:lstStyle/>
          <a:p>
            <a:endParaRPr lang="am-ET" sz="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ወፈኑ ላዕሌነ ጸጋ መንፈስ ቅዱስ ወረሲ ኀዋኅወ ቤተ ክርስቲያንከ ቅድስት ርኅዋተ ለነ በምሕረት ወአሚን፤ ወፈጽም ለነ አሚነ ሥላሴከ ቅድስት እስከ ደኃሪት እስትንፋስ</a:t>
            </a: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በእኛ ላይም የመንፈስ ቅዱስን ጸጋ ላክ</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የቅድስት ቤተ ክርስቲያንህንም ደጆች በምሕረትና በሃይማኖት እንዲከፈቱ አድርግልን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እስከ መጨረሻዪቱ ሕቅታም ድረስ ልዩ ሦስትነትህን ማመንን ፈጽምልን፤</a:t>
            </a:r>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send upon us the grace of the Holy Spirit and make the doors of Your Holy Church open unto us in mercy and in faith; and perfect unto us the faith of your Holy Trinity unto our latest breath. </a:t>
            </a:r>
          </a:p>
        </p:txBody>
      </p:sp>
    </p:spTree>
    <p:extLst>
      <p:ext uri="{BB962C8B-B14F-4D97-AF65-F5344CB8AC3E}">
        <p14:creationId xmlns:p14="http://schemas.microsoft.com/office/powerpoint/2010/main" val="370271466"/>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270" y="194117"/>
            <a:ext cx="12025748" cy="6309420"/>
          </a:xfrm>
          <a:prstGeom prst="rect">
            <a:avLst/>
          </a:prstGeom>
        </p:spPr>
        <p:txBody>
          <a:bodyPr wrap="square">
            <a:spAutoFit/>
          </a:bodyPr>
          <a:lstStyle/>
          <a:p>
            <a:endParaRPr lang="am-ET"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 እግዚእየ ኢየሱስ ክርስቶስ ሐውጽ ሕሙማነ ሕዝበከ ፈውሶሙ ወምርሆሙ ለአበዊነ ወለአኃዊነ እለ</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ሖ</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ሩ</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ወተአንገዱ</a:t>
            </a:r>
            <a:r>
              <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ወሚጦሙ</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ኀበ</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ማኅደሪሆሙ</a:t>
            </a:r>
            <a:r>
              <a:rPr lang="am-ET" sz="2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በሰላም</a:t>
            </a:r>
            <a:r>
              <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ወበ</a:t>
            </a:r>
            <a:r>
              <a:rPr lang="am-ET" sz="2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ጥዒና</a:t>
            </a:r>
          </a:p>
          <a:p>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ጌታዬ ኢየሱስ ክርስቶስ ሆይ</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የታመሙ ወገኖችህን </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ጎ</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የሄዱትንና እንግዶች የሆኑትን አባቶቻችንን ወንድሞቻችንን መርተህ በሰላምና በጤና ወደ ቤታቸው መልሳቸው፤</a:t>
            </a:r>
          </a:p>
          <a:p>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my Lord Jesus Christ visit the sick of Your people; heal them; and guide our fathers and our brothers who have gone forth and become strangers; bring them back to their dwelling places in peace and in health. </a:t>
            </a:r>
          </a:p>
        </p:txBody>
      </p:sp>
    </p:spTree>
    <p:extLst>
      <p:ext uri="{BB962C8B-B14F-4D97-AF65-F5344CB8AC3E}">
        <p14:creationId xmlns:p14="http://schemas.microsoft.com/office/powerpoint/2010/main" val="2337663462"/>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691" y="135791"/>
            <a:ext cx="11901054" cy="6855723"/>
          </a:xfrm>
          <a:prstGeom prst="rect">
            <a:avLst/>
          </a:prstGeom>
        </p:spPr>
        <p:txBody>
          <a:bodyPr wrap="square">
            <a:spAutoFit/>
          </a:bodyPr>
          <a:lstStyle/>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ባርክ ነፋሳተ ሰማይ ወዝናማተ ወፍሬያ</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ምድር ዘዛቲ ዓመት በከመ ጸጋከ ወረሲ ፍግዓ ወተድላ ወትረ ዲበ ገጻ ለምድር </a:t>
            </a:r>
          </a:p>
          <a:p>
            <a:endParaRPr lang="am-ET" sz="105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የሰማዩን ነፋስ ባርክ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ዝናሙንም</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በዚህች ዓመት የሚያፈራውን የምድሩን ፍሬ እንደ ቸርነትህ ባርክ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ዘወትር ተድላንና ደስታን አድርግ፤</a:t>
            </a:r>
          </a:p>
          <a:p>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 the airs of heaven, and the rains and the fruits of the earth of this year, in accordance with Your grace, and make joy and gladness prevail perpetually on the face of the earth. </a:t>
            </a:r>
          </a:p>
        </p:txBody>
      </p:sp>
    </p:spTree>
    <p:extLst>
      <p:ext uri="{BB962C8B-B14F-4D97-AF65-F5344CB8AC3E}">
        <p14:creationId xmlns:p14="http://schemas.microsoft.com/office/powerpoint/2010/main" val="4157853520"/>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691" y="24951"/>
            <a:ext cx="11942618" cy="7186583"/>
          </a:xfrm>
          <a:prstGeom prst="rect">
            <a:avLst/>
          </a:prstGeom>
        </p:spPr>
        <p:txBody>
          <a:bodyPr wrap="square">
            <a:spAutoFit/>
          </a:bodyPr>
          <a:lstStyle/>
          <a:p>
            <a:endParaRPr lang="am-ET" sz="5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ወአጽንዕ ለነ ሰላመከ ሚጥ ልበ</a:t>
            </a:r>
            <a:r>
              <a:rPr lang="en-US"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err="1">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ነገሥት</a:t>
            </a:r>
            <a:r>
              <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ኃያላን ለአሠንዮ ላዕሌነ በኵሉ ጊዜ ጸጉ ሰላመ ለሊቃውንተ ቤተ ክርስቲያን እለ ጉቡአን ውስተ ቤተ ክርስቲያንከ ቅድስት ኵሎ ጊዜ ለኵሉ ለለ ፩ዱ በበአስማቲሆሙ በቅድመ ኃያላን አምላክነ አንኅሎሙ</a:t>
            </a: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ሰላምህን አጽናልን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ሁል ጊዜ ለ</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ኛ በጎ ነገርን ሊያደርጉልን ጽኑዓን የሚሆኑ የኃያላኑን ልቡና መልስ፤ በቅድስት ቤተ ክርስቲያንህ ሁልጊዜ ለሚሰበሰቡ ለቤተ ክርስቲያን ሊቃውንት ፍቅርን ስጥ</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ለሁሉም ለያንዳንዱ በየስማቸው ኃያላን በሚሆኑ ፊት ሰላምን አብዛላቸው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2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establish for us Your peace. Turn the hearts of the mighty kings to deal kindly with us always. Grant peace to the scholars of the Church who are continually gathered in Your Holy Church; to all, to each by their own names; in the presence of powerful kings, O our God, increase your peace. </a:t>
            </a:r>
          </a:p>
        </p:txBody>
      </p:sp>
    </p:spTree>
    <p:extLst>
      <p:ext uri="{BB962C8B-B14F-4D97-AF65-F5344CB8AC3E}">
        <p14:creationId xmlns:p14="http://schemas.microsoft.com/office/powerpoint/2010/main" val="3329020629"/>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545" y="-27714"/>
            <a:ext cx="11914909" cy="6224781"/>
          </a:xfrm>
          <a:prstGeom prst="rect">
            <a:avLst/>
          </a:prstGeom>
        </p:spPr>
        <p:txBody>
          <a:bodyPr wrap="square">
            <a:spAutoFit/>
          </a:bodyPr>
          <a:lstStyle/>
          <a:p>
            <a:endParaRPr lang="am-ET" sz="2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ወአዕርፍ ነፍሳተ አበዊነ ወአኃዊነ ወአኃቲነ እለ ኖሙ ወአእረፉ በርትዕት ሃይማኖት </a:t>
            </a:r>
          </a:p>
          <a:p>
            <a:endParaRPr lang="am-ET" sz="105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ሆይ</a:t>
            </a:r>
            <a:r>
              <a:rPr lang="am-ET" sz="4000" b="1" dirty="0">
                <a:solidFill>
                  <a:srgbClr val="00FF00"/>
                </a:solidFill>
                <a:latin typeface="Ebrima"/>
                <a:ea typeface="Ebrima"/>
                <a:cs typeface="Ebrima"/>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በቀናች ሃይማኖት ሆነው ያንቀላፉትንና ያረፉትን የአባቶቻችንንና የወንድሞቻችንን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የእኅቶቻችንንም ነፍስ አሳርፍ፤</a:t>
            </a:r>
            <a:endParaRPr lang="am-ET" sz="1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Rest the souls of our fathers and our brothers and our sisters who have fallen asleep and gained their rest in the right faith. </a:t>
            </a:r>
          </a:p>
        </p:txBody>
      </p:sp>
    </p:spTree>
    <p:extLst>
      <p:ext uri="{BB962C8B-B14F-4D97-AF65-F5344CB8AC3E}">
        <p14:creationId xmlns:p14="http://schemas.microsoft.com/office/powerpoint/2010/main" val="1410647706"/>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837" y="27710"/>
            <a:ext cx="11914909" cy="7140416"/>
          </a:xfrm>
          <a:prstGeom prst="rect">
            <a:avLst/>
          </a:prstGeom>
        </p:spPr>
        <p:txBody>
          <a:bodyPr wrap="square">
            <a:spAutoFit/>
          </a:bodyPr>
          <a:lstStyle/>
          <a:p>
            <a:endParaRPr lang="am-ET"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ወባርክ ዲበ እለ ያስተነትኑ በዕጣን ወ</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ቍ</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ርባን ወወይን ወቅብዕ ወዘይት ወመንጠዋልዕ ወመጻሕፍተ ምንባባት ወንዋያተ መቅደስ ከመ ክርስቶስ አምላክነ ይዕሥዮሙ በኢየሩሳሌም ሰማያዊት </a:t>
            </a:r>
          </a:p>
          <a:p>
            <a:endParaRPr lang="am-ET" sz="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ክርስቶስ በኢየሩሳሌም ሰማያዊት ዋጋቸውን ይከፍላቸው ዘንድ ዕጣንና ቁርባን፣ ወይንና ሜሮን፣ ዘይትም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መጋረጃም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የንባብ መጻሕፍትን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የቤተ መቅደስንም</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ንዋያት</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በመስጠት</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የሚያገለግሉትንም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ባርክ፤</a:t>
            </a:r>
            <a:endParaRPr lang="am-ET"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bless those who give gifts of incense, and bread and wine, and ointment and lamp oil, and hangings and reading books and vessels for the sanctuary, that Christ our God may give them their reward in the heavenly Jerusalem. </a:t>
            </a:r>
          </a:p>
        </p:txBody>
      </p:sp>
    </p:spTree>
    <p:extLst>
      <p:ext uri="{BB962C8B-B14F-4D97-AF65-F5344CB8AC3E}">
        <p14:creationId xmlns:p14="http://schemas.microsoft.com/office/powerpoint/2010/main" val="906531499"/>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255" y="89771"/>
            <a:ext cx="11887200" cy="6709529"/>
          </a:xfrm>
          <a:prstGeom prst="rect">
            <a:avLst/>
          </a:prstGeom>
        </p:spPr>
        <p:txBody>
          <a:bodyPr wrap="square">
            <a:spAutoFit/>
          </a:bodyPr>
          <a:lstStyle/>
          <a:p>
            <a:endParaRPr lang="am-ET"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ወለኵሎሙ እለ ተጋብኡ ምስሌነ ይኅሥሡ ምሕረተ ክርስቶስ አምላክነ ተሣ</a:t>
            </a:r>
            <a:r>
              <a:rPr lang="en-US"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 ላዕሌሆሙ ወለኵሎሙ እለ አምጽኡ ምጽዋተ በቅድመ መንበርከ መፍርህ ወመደንገጽ ተወከፎሙ </a:t>
            </a:r>
          </a:p>
          <a:p>
            <a:endParaRPr lang="am-ET" sz="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ይቅርታን ያገኙ ዘንድ ከእኛ ጋራ የተሰበሰቡትንም ሁሉ አምላክችን ክርስቶስ ሆይ ይቅር በላቸው፤ በሚያስፈራና በሚያስደነግጥ በመንበርህ ፊት ምጽዋት ያመጡትንም ሁሉ ተቀበላቸው፤</a:t>
            </a:r>
          </a:p>
          <a:p>
            <a:endParaRPr lang="am-ET" sz="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all them that are assembled with us to entreat for mercy; Christ our God have mercy upon them; and all them that give alms before Your awful and terrifying throne, receive.</a:t>
            </a:r>
            <a:r>
              <a:rPr lang="en-US" sz="2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Tree>
    <p:extLst>
      <p:ext uri="{BB962C8B-B14F-4D97-AF65-F5344CB8AC3E}">
        <p14:creationId xmlns:p14="http://schemas.microsoft.com/office/powerpoint/2010/main" val="4205945041"/>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255" y="185896"/>
            <a:ext cx="11887200" cy="6632585"/>
          </a:xfrm>
          <a:prstGeom prst="rect">
            <a:avLst/>
          </a:prstGeom>
        </p:spPr>
        <p:txBody>
          <a:bodyPr wrap="square">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ወአንኂ ለኵላ ነፍስ ዕፅብት ወእለ እሡራን በመዋቅሕት</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ወእለ</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ሀለዉ</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ውስተ</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ስደት</a:t>
            </a:r>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ወፄዋዌ</a:t>
            </a:r>
          </a:p>
          <a:p>
            <a:endParaRPr lang="am-ET" sz="7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የተጨነቀችዪቱን ነፍስ ሁሉ አሳርፍ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በሰንሰለት የታሠሩትን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በስደትና በምርኮ ያሉትንም፤</a:t>
            </a:r>
          </a:p>
          <a:p>
            <a:endParaRPr lang="am-ET" sz="1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comfort every straitened soul, and them that are in chains and them that are in </a:t>
            </a:r>
            <a:r>
              <a:rPr lang="en-US" sz="4000" b="1" spc="-35"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exileor</a:t>
            </a:r>
            <a:r>
              <a:rPr lang="en-US" sz="40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captivity. </a:t>
            </a:r>
          </a:p>
        </p:txBody>
      </p:sp>
    </p:spTree>
    <p:extLst>
      <p:ext uri="{BB962C8B-B14F-4D97-AF65-F5344CB8AC3E}">
        <p14:creationId xmlns:p14="http://schemas.microsoft.com/office/powerpoint/2010/main" val="367182822"/>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255" y="100675"/>
            <a:ext cx="11887199" cy="6986528"/>
          </a:xfrm>
          <a:prstGeom prst="rect">
            <a:avLst/>
          </a:prstGeom>
        </p:spPr>
        <p:txBody>
          <a:bodyPr wrap="square">
            <a:spAutoFit/>
          </a:bodyPr>
          <a:lstStyle/>
          <a:p>
            <a:r>
              <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ወእለ እኁዛን በቅኔ መሪር አምላክነ አድኅኖሙ በምሕረትከ ኦ ሊቅነ ኢየሱስ ክርስቶስ ለኵሎሙ እለ አዘዙነ ከመ ንዘከሮሙ በጊዜ አስተብቍዖትነ ኀቤከ ተዘከሮሙ በመንግሥትከ ሰማያዊት ወሊተኒ ለኃጥእ ገብርከ ተዘከረኒ </a:t>
            </a: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መሪር በሆነ አገዛዝ የተያዙትንም አምላካችን ሆይ</a:t>
            </a:r>
            <a:r>
              <a:rPr lang="am-ET" sz="3200" b="1" dirty="0">
                <a:solidFill>
                  <a:srgbClr val="00FF00"/>
                </a:solidFill>
                <a:latin typeface="Ebrima"/>
                <a:ea typeface="Ebrima"/>
                <a:cs typeface="Ebrima"/>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በቸርነትህ አድናቸው</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መምህራችን ኢየሱስ ክርስቶስ ሆይ</a:t>
            </a:r>
            <a:r>
              <a:rPr lang="am-ET" sz="3200" b="1" dirty="0">
                <a:solidFill>
                  <a:srgbClr val="00FF00"/>
                </a:solidFill>
                <a:latin typeface="Ebrima"/>
                <a:ea typeface="Ebrima"/>
                <a:cs typeface="Ebrima"/>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ወዳንተ በምንማልድበት ጊዜ እንድናስባቸው ያዘዙንን ሁሉ በሰማያዊት መንግሥትህ አስባቸው</a:t>
            </a:r>
            <a:r>
              <a:rPr lang="am-ET" sz="3200" b="1" dirty="0">
                <a:solidFill>
                  <a:srgbClr val="00FF00"/>
                </a:solidFill>
                <a:latin typeface="Ebrima"/>
                <a:ea typeface="Ebrima"/>
                <a:cs typeface="Ebrima"/>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ኃጥእ አገልጋይህን እኔንም አስበኝ፤</a:t>
            </a:r>
            <a:endParaRPr lang="am-ET" sz="3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2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them that are held in bitter servitude; our God, deliver them in Your mercy. And all them that have entrusted it to us to remember them in our supplication to You; O our Master Jesus Christ, remember them in Your heavenly kingdom, and remember me, Your sinful servant.  </a:t>
            </a:r>
          </a:p>
        </p:txBody>
      </p:sp>
    </p:spTree>
    <p:extLst>
      <p:ext uri="{BB962C8B-B14F-4D97-AF65-F5344CB8AC3E}">
        <p14:creationId xmlns:p14="http://schemas.microsoft.com/office/powerpoint/2010/main" val="3265135890"/>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882" y="145317"/>
            <a:ext cx="12095018" cy="6278642"/>
          </a:xfrm>
          <a:prstGeom prst="rect">
            <a:avLst/>
          </a:prstGeom>
        </p:spPr>
        <p:txBody>
          <a:bodyPr wrap="square">
            <a:spAutoFit/>
          </a:bodyPr>
          <a:lstStyle/>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 እግዚኦ አድኅን ሕዝበከ ወባርክ ርስተከ ረዓዮሙ ወአልዕሎሙ እስከ ለዓለም </a:t>
            </a:r>
          </a:p>
          <a:p>
            <a:endParaRPr lang="am-ET"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ሕዝብህን አድን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ርስትህንም ባርክ</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ጠብቃቸው</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እስከ ዘለዓለምም ከፍ ከፍ አድርጋቸው፤</a:t>
            </a:r>
            <a:endParaRPr lang="am-ET"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save Your people and bless Your inheritance, feed them and lift them up forever.</a:t>
            </a:r>
            <a:endParaRPr lang="en-US" sz="4800" b="1" spc="-3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949265639"/>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299</a:t>
            </a:fld>
            <a:endParaRPr lang="en-US" dirty="0"/>
          </a:p>
        </p:txBody>
      </p:sp>
      <p:sp>
        <p:nvSpPr>
          <p:cNvPr id="3" name="Rectangle 2"/>
          <p:cNvSpPr/>
          <p:nvPr/>
        </p:nvSpPr>
        <p:spPr>
          <a:xfrm>
            <a:off x="180125" y="89979"/>
            <a:ext cx="11831751" cy="6247864"/>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 Deacon</a:t>
            </a:r>
            <a:endParaRPr lang="am-ET"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መሐሮሙ እግዚኦ ወተሣ</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ሎሙ ለሊቃነ ጳጳሳት ጳጳሳት ኤጲስ ቆጶሳት ቀሳውስት ወዲያቆናት ወ</a:t>
            </a:r>
            <a:r>
              <a:rPr lang="am-ET" sz="4400" b="1" dirty="0">
                <a:solidFill>
                  <a:prstClr val="white"/>
                </a:solidFill>
                <a:latin typeface="Nyala" panose="02000504070300020003" pitchFamily="2" charset="0"/>
                <a:ea typeface="Abyssinica SIL (Connected)" panose="02000000000000000000" pitchFamily="2" charset="0"/>
                <a:cs typeface="Abyssinica SIL (Connected)" panose="02000000000000000000" pitchFamily="2" charset="0"/>
              </a:rPr>
              <a:t>ኵ</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ሎሙ ሕዝበ ክርስቲያን።</a:t>
            </a:r>
            <a:endParaRPr lang="am-ET" sz="12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የጳጳሳቱን አለቃ</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ጳጳሳቱን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ኤጲስ ቆጶሳቱን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ቀሳውስቱንና ዲያቆናቱን፤ የክርስቲያን</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ወገኖች</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 ማራቸው፤ ይቅርም በላቸው።</a:t>
            </a:r>
            <a:endParaRPr lang="am-ET" sz="1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pity and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have mercy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 the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patriarchs, archbishops, bishops, </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priests, </a:t>
            </a:r>
            <a:r>
              <a:rPr lang="en-US" sz="3600" b="1" spc="-88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deacons</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all</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Christian</a:t>
            </a:r>
            <a:r>
              <a:rPr lang="en-US" sz="3600" b="1" spc="-1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people.</a:t>
            </a:r>
            <a:endParaRPr lang="en-US" sz="36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687929492"/>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38545" y="152400"/>
            <a:ext cx="11956473" cy="6986528"/>
          </a:xfrm>
          <a:prstGeom prst="rect">
            <a:avLst/>
          </a:prstGeom>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defRPr/>
            </a:pPr>
            <a:endParaRPr lang="am-ET" sz="3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3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እወ እግዚኦ ኪያከ ነአ</a:t>
            </a:r>
            <a:r>
              <a:rPr lang="am-ET" sz="44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 ወኪያከ ንባርክ ወዘልፈ ንስእለከ እግዚኦ አበ ልዑላን ዘይነግሥ ለመዛግብተ ብርሃን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እውነት ነው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አንተን እናመሰግናለን ፤ አንተን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እናከብራለን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የልዑላን አባት፣ ለብርሃን መዝገቦች የምትነግሥ አቤቱ ዘወትር እንለምንሃለን፤</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Yes, Lord, we thank you and bless you, God the Father of the exalted ones, who reignest over the treasuries of light</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Tree>
    <p:extLst>
      <p:ext uri="{BB962C8B-B14F-4D97-AF65-F5344CB8AC3E}">
        <p14:creationId xmlns:p14="http://schemas.microsoft.com/office/powerpoint/2010/main" val="1683939709"/>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52400" y="97440"/>
            <a:ext cx="12039600" cy="6509474"/>
          </a:xfrm>
          <a:prstGeom prst="rect">
            <a:avLst/>
          </a:prstGeom>
        </p:spPr>
        <p:txBody>
          <a:bodyPr wrap="square">
            <a:spAutoFit/>
          </a:bodyPr>
          <a:lstStyle/>
          <a:p>
            <a:pPr defTabSz="914400">
              <a:defRPr/>
            </a:pPr>
            <a:endParaRPr lang="en-AE" sz="3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ሐውጻ ለኢየሩሳሌም እምሰማያት እግዚኦሙ ለሥልጣናት አርእስ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መላእክት ወኃይለ አጋዕዝት ወስብሐተ መናብርት ዐፀፍተ ብርሃናት ትፍሥሕተ ፍግዕ ወንጉሠ ነገሥት አብ ዘይእኅዝ </a:t>
            </a:r>
            <a:r>
              <a:rPr lang="am-ET" sz="40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ሎ በእድ ወይመልክ</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6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በሰማያት ሆነህ ኢየሩሳሌምን </a:t>
            </a:r>
            <a:r>
              <a:rPr lang="am-ET" sz="3200" b="1" dirty="0">
                <a:solidFill>
                  <a:srgbClr val="00FF00"/>
                </a:solidFill>
                <a:latin typeface="Nyala" panose="02000504070300020003" pitchFamily="2" charset="0"/>
                <a:ea typeface="Abyssinica SIL (Connected)" panose="02000000000000000000" pitchFamily="2" charset="0"/>
                <a:cs typeface="Abyssinica SIL (Connected)" panose="02000000000000000000" pitchFamily="2" charset="0"/>
              </a:rPr>
              <a:t>ጐ</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ብኛት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የመላእክት አለቆች የሚሆኑ የሥልጣናት ጌታቸው፣ የአጋዕዝትም ኃይል፣ ብርሃንን የተጐናጸፉ የመናብርትም ክብራቸው፣ የደስታ ደስታ፣ የነገሥታት ንጉሥ ሁሉን በእጅ ይዞ የሚገዛ አብ</a:t>
            </a:r>
            <a:endPar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2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Visit Jerusalem from heaven, O Lord of the authorities, the archangels, the power of the lords, the glory of the thrones, dressed in lights, the highest happiness, King of kings, Father who takes hold of al with His hand, and reigns.</a:t>
            </a:r>
          </a:p>
        </p:txBody>
      </p:sp>
    </p:spTree>
    <p:extLst>
      <p:ext uri="{BB962C8B-B14F-4D97-AF65-F5344CB8AC3E}">
        <p14:creationId xmlns:p14="http://schemas.microsoft.com/office/powerpoint/2010/main" val="3222042010"/>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52399" y="228600"/>
            <a:ext cx="11901055" cy="5863144"/>
          </a:xfrm>
          <a:prstGeom prst="rect">
            <a:avLst/>
          </a:prstGeom>
        </p:spPr>
        <p:txBody>
          <a:bodyPr wrap="square">
            <a:spAutoFit/>
          </a:bodyPr>
          <a:lstStyle/>
          <a:p>
            <a:pPr defTabSz="914400">
              <a:defRPr/>
            </a:pPr>
            <a:endParaRPr lang="am-ET"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ወበምክረ ዚ</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 ወልድከ ኢየሱስ ዋሕድ ዘተሰቅለ በእንተ መድኃኒትነ  </a:t>
            </a:r>
            <a:endPar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አንድ ልጅህ ኢየሱስ </a:t>
            </a:r>
            <a:r>
              <a:rPr lang="en-US" sz="5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ንተ ምክር እኛን ለማዳን የተሰቀለ </a:t>
            </a:r>
            <a:endPar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Through Your will Your only-begotten Son Jesus was crucified for our salvation. </a:t>
            </a:r>
          </a:p>
        </p:txBody>
      </p:sp>
    </p:spTree>
    <p:extLst>
      <p:ext uri="{BB962C8B-B14F-4D97-AF65-F5344CB8AC3E}">
        <p14:creationId xmlns:p14="http://schemas.microsoft.com/office/powerpoint/2010/main" val="2040598417"/>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B6249B-11D2-3D3E-5D18-DEB56846635F}"/>
              </a:ext>
            </a:extLst>
          </p:cNvPr>
          <p:cNvSpPr>
            <a:spLocks noGrp="1"/>
          </p:cNvSpPr>
          <p:nvPr>
            <p:ph type="sldNum" sz="quarter" idx="12"/>
          </p:nvPr>
        </p:nvSpPr>
        <p:spPr/>
        <p:txBody>
          <a:bodyPr/>
          <a:lstStyle/>
          <a:p>
            <a:fld id="{699901B4-B23A-4C08-AC45-D9E49F2C10AE}" type="slidenum">
              <a:rPr lang="en-US" smtClean="0"/>
              <a:t>303</a:t>
            </a:fld>
            <a:endParaRPr lang="en-US" dirty="0"/>
          </a:p>
        </p:txBody>
      </p:sp>
      <p:sp>
        <p:nvSpPr>
          <p:cNvPr id="4" name="TextBox 3">
            <a:extLst>
              <a:ext uri="{FF2B5EF4-FFF2-40B4-BE49-F238E27FC236}">
                <a16:creationId xmlns:a16="http://schemas.microsoft.com/office/drawing/2014/main" id="{D7061A52-C26D-A561-2719-C0EC8317A8DE}"/>
              </a:ext>
            </a:extLst>
          </p:cNvPr>
          <p:cNvSpPr txBox="1"/>
          <p:nvPr/>
        </p:nvSpPr>
        <p:spPr>
          <a:xfrm>
            <a:off x="166255" y="154426"/>
            <a:ext cx="10141197" cy="3108543"/>
          </a:xfrm>
          <a:prstGeom prst="rect">
            <a:avLst/>
          </a:prstGeom>
          <a:noFill/>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defTabSz="914400">
              <a:defRPr/>
            </a:pPr>
            <a:endParaRPr lang="en-AE" sz="1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defRPr/>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እለ ትነብሩ ተንሥኡ</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defRPr/>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የተቀመጣችሁ ተነሱ</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defRPr/>
            </a:pP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that are sitting, stand up.</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61B12639-DBC4-F9B5-F1A6-AB4776282387}"/>
              </a:ext>
            </a:extLst>
          </p:cNvPr>
          <p:cNvSpPr txBox="1"/>
          <p:nvPr/>
        </p:nvSpPr>
        <p:spPr>
          <a:xfrm>
            <a:off x="166255" y="3437873"/>
            <a:ext cx="11914909" cy="2970044"/>
          </a:xfrm>
          <a:prstGeom prst="rect">
            <a:avLst/>
          </a:prstGeom>
          <a:noFill/>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defRPr/>
            </a:pP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ዘበቃለ ኪዳንከ ቦቱ </a:t>
            </a:r>
            <a:r>
              <a:rPr lang="am-ET" sz="4000" b="1" dirty="0">
                <a:latin typeface="Nyala" panose="02000504070300020003" pitchFamily="2" charset="0"/>
                <a:ea typeface="Abyssinica SIL (Connected)" panose="02000000000000000000" pitchFamily="2" charset="0"/>
                <a:cs typeface="Abyssinica SIL (Connected)" panose="02000000000000000000" pitchFamily="2" charset="0"/>
              </a:rPr>
              <a:t>ኵሎ ገበርከ ሠሚረከ ቦቱ</a:t>
            </a:r>
            <a:r>
              <a:rPr lang="en-US" sz="4000" b="1" dirty="0">
                <a:latin typeface="Nyala" panose="02000504070300020003" pitchFamily="2" charset="0"/>
                <a:ea typeface="Abyssinica SIL (Connected)" panose="02000000000000000000" pitchFamily="2" charset="0"/>
                <a:cs typeface="Abyssinica SIL (Connected)" panose="02000000000000000000" pitchFamily="2" charset="0"/>
              </a:rPr>
              <a:t>።</a:t>
            </a:r>
            <a:endPar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በቃል ኪዳን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ደህ ሁሉን በ</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ርሱ ያደረግህ፤</a:t>
            </a:r>
          </a:p>
          <a:p>
            <a:endParaRPr lang="am-ET" sz="3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25"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Through the </a:t>
            </a:r>
            <a:r>
              <a:rPr lang="am-ET" sz="3200" b="1" spc="-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a:t>
            </a:r>
            <a:r>
              <a:rPr lang="en-US" sz="3200" b="1" spc="-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ord of Your covenant, You 	did all that You desired according to 	Your will.</a:t>
            </a:r>
            <a:endParaRPr lang="en-US" sz="3200" dirty="0">
              <a:solidFill>
                <a:srgbClr val="FFFF00"/>
              </a:solidFill>
            </a:endParaRPr>
          </a:p>
        </p:txBody>
      </p:sp>
    </p:spTree>
    <p:extLst>
      <p:ext uri="{BB962C8B-B14F-4D97-AF65-F5344CB8AC3E}">
        <p14:creationId xmlns:p14="http://schemas.microsoft.com/office/powerpoint/2010/main" val="3739513988"/>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4250" y="0"/>
            <a:ext cx="10162309" cy="2646878"/>
          </a:xfrm>
          <a:prstGeom prst="rect">
            <a:avLst/>
          </a:prstGeom>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ውስተ ጽባሕ ነጽሩ</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ወደ ምሥራቅ ተመልከቱ</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Look to the East.</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4" name="TextBox 3">
            <a:extLst>
              <a:ext uri="{FF2B5EF4-FFF2-40B4-BE49-F238E27FC236}">
                <a16:creationId xmlns:a16="http://schemas.microsoft.com/office/drawing/2014/main" id="{FDBE911C-0AA9-3FD2-C3DA-466143C52C93}"/>
              </a:ext>
            </a:extLst>
          </p:cNvPr>
          <p:cNvSpPr txBox="1"/>
          <p:nvPr/>
        </p:nvSpPr>
        <p:spPr>
          <a:xfrm>
            <a:off x="138545" y="2509853"/>
            <a:ext cx="11901055" cy="4324261"/>
          </a:xfrm>
          <a:prstGeom prst="rect">
            <a:avLst/>
          </a:prstGeom>
          <a:noFill/>
        </p:spPr>
        <p:txBody>
          <a:bodyPr wrap="square">
            <a:spAutoFit/>
          </a:bodyPr>
          <a:lstStyle/>
          <a:p>
            <a:pPr defTabSz="914400">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defRPr/>
            </a:pPr>
            <a:endParaRPr lang="am-ET"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ወፈነውኮ ውስተ ማ</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ፀነ ድንግል ተፀንሰ በከርሥ ሥጋ ኮነ ወልደቱ ተዐውቀ እመንፈስ ቅዱስ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ፀንም</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ሰደድ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ኸ</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በማ</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ፀን</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ተፀነሰ፤ ሥጋም ሆነ፤</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መወለዱም በመንፈስ ቅዱስ ታወቀ፤</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2800" b="1" spc="-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You did send Him into the womb of a virgin; He was conceived inside the womb, was made flesh, and His birth was made known by the Holy Spirit.</a:t>
            </a:r>
            <a:endPar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209799833"/>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85EE3E-E3B6-3F75-4CA8-5E2FC0C3B2D1}"/>
              </a:ext>
            </a:extLst>
          </p:cNvPr>
          <p:cNvSpPr>
            <a:spLocks noGrp="1"/>
          </p:cNvSpPr>
          <p:nvPr>
            <p:ph type="sldNum" sz="quarter" idx="12"/>
          </p:nvPr>
        </p:nvSpPr>
        <p:spPr/>
        <p:txBody>
          <a:bodyPr/>
          <a:lstStyle/>
          <a:p>
            <a:fld id="{699901B4-B23A-4C08-AC45-D9E49F2C10AE}" type="slidenum">
              <a:rPr lang="en-US" smtClean="0"/>
              <a:t>305</a:t>
            </a:fld>
            <a:endParaRPr lang="en-US" dirty="0"/>
          </a:p>
        </p:txBody>
      </p:sp>
      <p:sp>
        <p:nvSpPr>
          <p:cNvPr id="6" name="TextBox 5">
            <a:extLst>
              <a:ext uri="{FF2B5EF4-FFF2-40B4-BE49-F238E27FC236}">
                <a16:creationId xmlns:a16="http://schemas.microsoft.com/office/drawing/2014/main" id="{6F2051A6-DD7F-68F2-59AB-21DFA22CC941}"/>
              </a:ext>
            </a:extLst>
          </p:cNvPr>
          <p:cNvSpPr txBox="1"/>
          <p:nvPr/>
        </p:nvSpPr>
        <p:spPr>
          <a:xfrm>
            <a:off x="124691" y="147242"/>
            <a:ext cx="10352809" cy="2769989"/>
          </a:xfrm>
          <a:prstGeom prst="rect">
            <a:avLst/>
          </a:prstGeom>
          <a:noFill/>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defTabSz="914400">
              <a:defRPr/>
            </a:pPr>
            <a:endParaRPr lang="am-ET" sz="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ንነጽር</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00">
              <a:defRPr/>
            </a:pPr>
            <a:r>
              <a:rPr lang="am-ET" sz="40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እናስተውል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give head.</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TextBox 3">
            <a:extLst>
              <a:ext uri="{FF2B5EF4-FFF2-40B4-BE49-F238E27FC236}">
                <a16:creationId xmlns:a16="http://schemas.microsoft.com/office/drawing/2014/main" id="{C5EA59EC-2528-D5E4-C94F-1D7505F68693}"/>
              </a:ext>
            </a:extLst>
          </p:cNvPr>
          <p:cNvSpPr txBox="1"/>
          <p:nvPr/>
        </p:nvSpPr>
        <p:spPr>
          <a:xfrm>
            <a:off x="124691" y="2742029"/>
            <a:ext cx="11928763" cy="4131900"/>
          </a:xfrm>
          <a:prstGeom prst="rect">
            <a:avLst/>
          </a:prstGeom>
          <a:noFill/>
        </p:spPr>
        <p:txBody>
          <a:bodyPr wrap="square">
            <a:spAutoFit/>
          </a:bodyPr>
          <a:lstStyle/>
          <a:p>
            <a:pPr defTabSz="914400">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defRPr/>
            </a:pPr>
            <a:endParaRPr lang="am-ET" sz="105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እምድንግል ተወሊዶ ከመ ፈቃደከ ይፈጽም ወሕዝበ ለከ ይሥራዕ ቅዱ</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a:t>
            </a:r>
          </a:p>
          <a:p>
            <a:pPr>
              <a:defRPr/>
            </a:pPr>
            <a:endParaRPr lang="en-US" sz="6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ከድንግል ተወልዶ ፈቃድህን ይፈጽም ዘንድ ሕዝቡንም ንጹሕ አድርጎ ያከናውንልህ ዘንድ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spc="-25"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Being born from the Virgin, so that He might fulfill Your will and hallow a people to You.</a:t>
            </a:r>
          </a:p>
        </p:txBody>
      </p:sp>
    </p:spTree>
    <p:extLst>
      <p:ext uri="{BB962C8B-B14F-4D97-AF65-F5344CB8AC3E}">
        <p14:creationId xmlns:p14="http://schemas.microsoft.com/office/powerpoint/2010/main" val="2612131369"/>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958" y="0"/>
            <a:ext cx="11686576" cy="6717850"/>
          </a:xfrm>
          <a:prstGeom prst="rect">
            <a:avLst/>
          </a:prstGeom>
        </p:spPr>
        <p:txBody>
          <a:bodyPr wrap="square">
            <a:spAutoFit/>
          </a:bodyPr>
          <a:lstStyle>
            <a:defPPr>
              <a:defRPr lang="en-US"/>
            </a:defPPr>
            <a:lvl1pPr marL="0" algn="l" defTabSz="439872" rtl="0" eaLnBrk="1" latinLnBrk="0" hangingPunct="1">
              <a:defRPr sz="1732" kern="1200">
                <a:solidFill>
                  <a:schemeClr val="tx1"/>
                </a:solidFill>
                <a:latin typeface="+mn-lt"/>
                <a:ea typeface="+mn-ea"/>
                <a:cs typeface="+mn-cs"/>
              </a:defRPr>
            </a:lvl1pPr>
            <a:lvl2pPr marL="439872" algn="l" defTabSz="439872" rtl="0" eaLnBrk="1" latinLnBrk="0" hangingPunct="1">
              <a:defRPr sz="1732" kern="1200">
                <a:solidFill>
                  <a:schemeClr val="tx1"/>
                </a:solidFill>
                <a:latin typeface="+mn-lt"/>
                <a:ea typeface="+mn-ea"/>
                <a:cs typeface="+mn-cs"/>
              </a:defRPr>
            </a:lvl2pPr>
            <a:lvl3pPr marL="879744" algn="l" defTabSz="439872" rtl="0" eaLnBrk="1" latinLnBrk="0" hangingPunct="1">
              <a:defRPr sz="1732" kern="1200">
                <a:solidFill>
                  <a:schemeClr val="tx1"/>
                </a:solidFill>
                <a:latin typeface="+mn-lt"/>
                <a:ea typeface="+mn-ea"/>
                <a:cs typeface="+mn-cs"/>
              </a:defRPr>
            </a:lvl3pPr>
            <a:lvl4pPr marL="1319616" algn="l" defTabSz="439872" rtl="0" eaLnBrk="1" latinLnBrk="0" hangingPunct="1">
              <a:defRPr sz="1732" kern="1200">
                <a:solidFill>
                  <a:schemeClr val="tx1"/>
                </a:solidFill>
                <a:latin typeface="+mn-lt"/>
                <a:ea typeface="+mn-ea"/>
                <a:cs typeface="+mn-cs"/>
              </a:defRPr>
            </a:lvl4pPr>
            <a:lvl5pPr marL="1759488" algn="l" defTabSz="439872" rtl="0" eaLnBrk="1" latinLnBrk="0" hangingPunct="1">
              <a:defRPr sz="1732" kern="1200">
                <a:solidFill>
                  <a:schemeClr val="tx1"/>
                </a:solidFill>
                <a:latin typeface="+mn-lt"/>
                <a:ea typeface="+mn-ea"/>
                <a:cs typeface="+mn-cs"/>
              </a:defRPr>
            </a:lvl5pPr>
            <a:lvl6pPr marL="2199361" algn="l" defTabSz="439872" rtl="0" eaLnBrk="1" latinLnBrk="0" hangingPunct="1">
              <a:defRPr sz="1732" kern="1200">
                <a:solidFill>
                  <a:schemeClr val="tx1"/>
                </a:solidFill>
                <a:latin typeface="+mn-lt"/>
                <a:ea typeface="+mn-ea"/>
                <a:cs typeface="+mn-cs"/>
              </a:defRPr>
            </a:lvl6pPr>
            <a:lvl7pPr marL="2639233" algn="l" defTabSz="439872" rtl="0" eaLnBrk="1" latinLnBrk="0" hangingPunct="1">
              <a:defRPr sz="1732" kern="1200">
                <a:solidFill>
                  <a:schemeClr val="tx1"/>
                </a:solidFill>
                <a:latin typeface="+mn-lt"/>
                <a:ea typeface="+mn-ea"/>
                <a:cs typeface="+mn-cs"/>
              </a:defRPr>
            </a:lvl7pPr>
            <a:lvl8pPr marL="3079105" algn="l" defTabSz="439872" rtl="0" eaLnBrk="1" latinLnBrk="0" hangingPunct="1">
              <a:defRPr sz="1732" kern="1200">
                <a:solidFill>
                  <a:schemeClr val="tx1"/>
                </a:solidFill>
                <a:latin typeface="+mn-lt"/>
                <a:ea typeface="+mn-ea"/>
                <a:cs typeface="+mn-cs"/>
              </a:defRPr>
            </a:lvl8pPr>
            <a:lvl9pPr marL="3518977" algn="l" defTabSz="439872" rtl="0" eaLnBrk="1" latinLnBrk="0" hangingPunct="1">
              <a:defRPr sz="1732" kern="1200">
                <a:solidFill>
                  <a:schemeClr val="tx1"/>
                </a:solidFill>
                <a:latin typeface="+mn-lt"/>
                <a:ea typeface="+mn-ea"/>
                <a:cs typeface="+mn-cs"/>
              </a:defRPr>
            </a:lvl9pPr>
          </a:lstStyle>
          <a:p>
            <a:pPr defTabSz="914436">
              <a:defRPr/>
            </a:pPr>
            <a:r>
              <a:rPr lang="am-ET"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191"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191"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አውሥኡ</a:t>
            </a:r>
            <a:r>
              <a:rPr lang="en-US" sz="4191"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191"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defRPr/>
            </a:pPr>
            <a:r>
              <a:rPr lang="am-ET" sz="4191"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191"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ተሰጥዎውን መልሱ</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defRPr/>
            </a:pPr>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Answer.</a:t>
            </a:r>
            <a:r>
              <a:rPr lang="am-ET" sz="3429"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defRPr/>
            </a:pPr>
            <a:r>
              <a:rPr lang="am-ET"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ቅዱስ ቅዱስ እግዚአብሔር ጸባ</a:t>
            </a:r>
            <a:r>
              <a:rPr lang="en-US" sz="381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ኦ</a:t>
            </a:r>
            <a:r>
              <a:rPr lang="am-ET" sz="381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 ፍጹም ምሉዕ ሰማያተ ወምድረ ቅድሳተ ስብሐቲከ።</a:t>
            </a:r>
          </a:p>
          <a:p>
            <a:endParaRPr lang="am-ET" sz="286"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ቅዱስ ቅዱስ ፍጹም አሸናፊ እግዚአብሔር የጌትነትህ ምስጋና በሰማይና በምድር የመላ ነው።</a:t>
            </a:r>
          </a:p>
          <a:p>
            <a:endParaRPr lang="en-AE" sz="38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048"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Holy, Holy, perfect Lord of hosts, heaven &amp; earth are full of the holiness of Your Glory.</a:t>
            </a:r>
          </a:p>
        </p:txBody>
      </p:sp>
    </p:spTree>
    <p:extLst>
      <p:ext uri="{BB962C8B-B14F-4D97-AF65-F5344CB8AC3E}">
        <p14:creationId xmlns:p14="http://schemas.microsoft.com/office/powerpoint/2010/main" val="1641900056"/>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80109" y="70278"/>
            <a:ext cx="11873346" cy="6894195"/>
          </a:xfrm>
          <a:prstGeom prst="rect">
            <a:avLst/>
          </a:prstGeom>
        </p:spPr>
        <p:txBody>
          <a:bodyPr wrap="square">
            <a:spAutoFit/>
          </a:bodyPr>
          <a:lstStyle/>
          <a:p>
            <a:pPr defTabSz="914400">
              <a:defRPr/>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ሰፍሐ እደዊሁ ለሕማም ሐመ ከመ ሕሙማነ ያድኅን እለ ተወከሉ በላዕሌሁ</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እጆቹን ለሕማም ዘረጋ</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በእርሱ ያመኑ ሕሙማንን ያድን ዘንድ ታመመ</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stretched forth His hands to suffer. He suffered to cure the sick who have trusted in Him. </a:t>
            </a:r>
          </a:p>
        </p:txBody>
      </p:sp>
    </p:spTree>
    <p:extLst>
      <p:ext uri="{BB962C8B-B14F-4D97-AF65-F5344CB8AC3E}">
        <p14:creationId xmlns:p14="http://schemas.microsoft.com/office/powerpoint/2010/main" val="3424817832"/>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0323" y="0"/>
            <a:ext cx="12026074" cy="7139006"/>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ተዘከረነ እግዚኦ በውስተ መንግሥትከ ተዘከረነ እግዚኦ ኦ ሊቅነ ተዘከረነ እግዚኦ በውስተ መንግሥትከ</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በከመ ተዘከርኮ ለፈያታዊ ዘየማን እንዘ ሀሎከ ዲበ ዕፀ መስቀል ቅዱስ</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በመንግሥትህ አስበን፤ አቤቱ ሊቅ ሆይ</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በመንግሥትህ አስበን፤ አቤቱ በጌትነትህ አስበን፤ ቅዱስ በሚሆን በዕፀ መስቀል ላይ ሳለህ ፊያታዊ ዘየማ</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እንዳሰብ</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ኸ</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us, Lord, in Your kingdom; Remember us, Lord  Master, in Your kingdom;  Remember us, Lord, in Your kingdom, as You did remember the thief on the right hand when You were on the Holy Cross which was made of wood.</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444457493"/>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96978" y="46310"/>
            <a:ext cx="12039601" cy="7078861"/>
          </a:xfrm>
          <a:prstGeom prst="rect">
            <a:avLst/>
          </a:prstGeom>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en-AE" sz="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ዘተውህበ በፈቃዱ ለሕማም ሐመ ከመ ሕሙማ</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ያድኅን ወያጽንዖሙ ለእለ ተንተኑ ግዱፋነ ይርከብ ወሙታነ ያሕዩ ከመ</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ሞተ ይሥዐር ወማእ</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ረ ሰይጣን ይብትከ</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በፈቃዱ ለሕማም ተሰጠ</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ሕሙማንን ይድን ዘንድ ታመመ</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የተፍገመገሙትንም ያጸናቸው ዘንድ፣ የሞቱትንም ያድን ዘንድ፣ ሞትንም ይሽር ዘንድ የሰይጣንን ማሠርያ ይ</a:t>
            </a:r>
            <a:r>
              <a:rPr lang="am-ET" sz="3600" b="1" dirty="0">
                <a:solidFill>
                  <a:srgbClr val="00FF00"/>
                </a:solidFill>
                <a:latin typeface="Nyala" panose="02000504070300020003" pitchFamily="2" charset="0"/>
                <a:ea typeface="Abyssinica SIL (Connected)" panose="02000000000000000000" pitchFamily="2" charset="0"/>
                <a:cs typeface="Abyssinica SIL (Connected)" panose="02000000000000000000" pitchFamily="2" charset="0"/>
              </a:rPr>
              <a:t>ቈ</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ርጥ ዘንድ</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who has been given to suffering by His own will, suffered in order that He might heal the sick, strengthen those who were about to fall; find those wo were outcast; give life to the dead; destroy death; break the bond of Satan;</a:t>
            </a:r>
          </a:p>
        </p:txBody>
      </p:sp>
    </p:spTree>
    <p:extLst>
      <p:ext uri="{BB962C8B-B14F-4D97-AF65-F5344CB8AC3E}">
        <p14:creationId xmlns:p14="http://schemas.microsoft.com/office/powerpoint/2010/main" val="521734873"/>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235528" y="76196"/>
            <a:ext cx="11762508" cy="6124754"/>
          </a:xfrm>
          <a:prstGeom prst="rect">
            <a:avLst/>
          </a:prstGeom>
        </p:spPr>
        <p:txBody>
          <a:bodyPr wrap="square">
            <a:spAutoFit/>
          </a:bodyPr>
          <a:lstStyle/>
          <a:p>
            <a:endParaRPr lang="en-US"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ፈቃደ አቡሁ ይፈጽም ወይኪድ ሲኦለ ወያርኁ አናቅጸ ሕይወት  </a:t>
            </a:r>
            <a:endPar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6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የአባቱን ፈቃድ ይፈጽም ዘንድ፣ ሲኦልንም ይረግጥ</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የሕይወትንም ደጅ ይከፍት ዘንድ፤</a:t>
            </a:r>
            <a:endPar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Fulfill His Father’s will; tread down Hell; open the gates of life;</a:t>
            </a:r>
          </a:p>
        </p:txBody>
      </p:sp>
    </p:spTree>
    <p:extLst>
      <p:ext uri="{BB962C8B-B14F-4D97-AF65-F5344CB8AC3E}">
        <p14:creationId xmlns:p14="http://schemas.microsoft.com/office/powerpoint/2010/main" val="35122587"/>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66255" y="100675"/>
            <a:ext cx="11859490" cy="7094250"/>
          </a:xfrm>
          <a:prstGeom prst="rect">
            <a:avLst/>
          </a:prstGeom>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ለጻድቃን ያብርህ ሥር</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 ይትክል ጽልመተ ያእትት ወሕፃናተ ያልህቅ ወትንሣኤሁ ያግህድ በይእቲ ሌሊት እንተ ባቲ አመ ያገብእዎ  </a:t>
            </a:r>
            <a:endParaRPr lang="en-US" sz="16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ለጻድቃን ያበራ ዘንድ፣ ሥር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ትንም ይተክል ዘንድ፣ ጨለማን ያርቅ ዘንድ፣ ሕፃናትንም ያሳድግ ዘንድ፣ ትንሣኤውንም ይገልጥ ዘንድ፣ እርሱን አሳልፈው በሰጡበት በዚያች ሌሊት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endParaRPr lang="en-US" sz="3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Enlighten the righteous; establish the law; remove the darkness; cause the children to grow and make known His resurrection. In the same night in which they betrayed Him.</a:t>
            </a:r>
          </a:p>
        </p:txBody>
      </p:sp>
    </p:spTree>
    <p:extLst>
      <p:ext uri="{BB962C8B-B14F-4D97-AF65-F5344CB8AC3E}">
        <p14:creationId xmlns:p14="http://schemas.microsoft.com/office/powerpoint/2010/main" val="153507874"/>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545" y="152401"/>
            <a:ext cx="11928764" cy="7248138"/>
          </a:xfrm>
          <a:prstGeom prst="rect">
            <a:avLst/>
          </a:prstGeom>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አንሥኡ እደዊክሙ ቀሳውስት</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ቀሳውስት እጆቻችሁን አንሱ</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Priests, raise up your hands.</a:t>
            </a:r>
          </a:p>
          <a:p>
            <a:endParaRPr lang="am-ET" sz="900" b="1" i="1" dirty="0">
              <a:solidFill>
                <a:srgbClr val="00B0F0"/>
              </a:solidFill>
              <a:latin typeface="Arial" panose="020B0604020202020204" pitchFamily="34" charset="0"/>
            </a:endParaRPr>
          </a:p>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ነሥአ ኅብስተ በእደዊሁ ቅዱሳት ወብፁዓት እለ እንበለ ነውር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1"/>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ነውር በሌለባቸው ቅዱሳት ብፁዓት በሚሆኑ እጆቹ ኅብስቱን አንሥቶ </a:t>
            </a:r>
            <a:r>
              <a:rPr lang="en-US" sz="36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ያዘ</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1"/>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He took bread in His holy, blessed and spotless hands.</a:t>
            </a:r>
            <a:r>
              <a:rPr lang="am-ET" sz="4400" b="1" dirty="0">
                <a:solidFill>
                  <a:srgbClr val="FFFF00"/>
                </a:solidFill>
              </a:rPr>
              <a:t> </a:t>
            </a:r>
            <a:endParaRPr lang="am-ET" sz="4400" b="1" i="1" dirty="0">
              <a:solidFill>
                <a:srgbClr val="FFFF00"/>
              </a:solidFill>
              <a:latin typeface="Arial" panose="020B0604020202020204" pitchFamily="34" charset="0"/>
            </a:endParaRPr>
          </a:p>
        </p:txBody>
      </p:sp>
    </p:spTree>
    <p:extLst>
      <p:ext uri="{BB962C8B-B14F-4D97-AF65-F5344CB8AC3E}">
        <p14:creationId xmlns:p14="http://schemas.microsoft.com/office/powerpoint/2010/main" val="3775359814"/>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235154"/>
            <a:ext cx="11759164" cy="6709081"/>
          </a:xfrm>
          <a:prstGeom prst="rect">
            <a:avLst/>
          </a:prstGeom>
        </p:spPr>
        <p:txBody>
          <a:bodyPr wrap="square">
            <a:spAutoFit/>
          </a:bodyPr>
          <a:lstStyle/>
          <a:p>
            <a:pPr defTabSz="914436">
              <a:defRPr/>
            </a:pPr>
            <a:r>
              <a:rPr lang="am-ET" sz="5716"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5716"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5716"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2286"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6287"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ነአምን ከመ ዝንቱ ውእቱ በአማን ነአምን </a:t>
            </a:r>
          </a:p>
          <a:p>
            <a:pPr lvl="1"/>
            <a:endParaRPr lang="am-ET" sz="133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እናምናለን</a:t>
            </a:r>
            <a:r>
              <a:rPr lang="en-US"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ይህ እርሱ እንደሆነ በእውነት እናምናለን</a:t>
            </a:r>
            <a:r>
              <a:rPr lang="en-US"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287"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lvl="1"/>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believe that this is He, truly we believe.</a:t>
            </a:r>
          </a:p>
        </p:txBody>
      </p:sp>
    </p:spTree>
    <p:extLst>
      <p:ext uri="{BB962C8B-B14F-4D97-AF65-F5344CB8AC3E}">
        <p14:creationId xmlns:p14="http://schemas.microsoft.com/office/powerpoint/2010/main" val="1597105832"/>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80109" y="152401"/>
            <a:ext cx="11887200" cy="6786473"/>
          </a:xfrm>
          <a:prstGeom prst="rect">
            <a:avLst/>
          </a:prstGeom>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አእ</a:t>
            </a:r>
            <a:r>
              <a:rPr lang="am-ET" sz="4000" b="1" dirty="0">
                <a:latin typeface="Nyala" panose="02000504070300020003" pitchFamily="2" charset="0"/>
                <a:ea typeface="Abyssinica SIL (Connected)" panose="02000000000000000000" pitchFamily="2" charset="0"/>
                <a:cs typeface="Abyssinica SIL (Connected)" panose="02000000000000000000" pitchFamily="2" charset="0"/>
              </a:rPr>
              <a:t>ኰ</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 ባረከ ወፈተተ ወመጠወ ለአርዳኢሁ ነጊሮ እንዘ ይብል ንሥኡ ብልዑ ዝ ኅብስት ሥጋዬ ውእቱ ለዘበእንቲ</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ክሙ ይትፌተት ለኅድገተ ኃጢአት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7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አመሰገነ</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ባረከ</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ቆረሰ</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 ኅብስት ለኃጢአት ማስተሥረያ ስለ</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ናንተ የሚፈተት ሥጋዬ ነው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ንሡ</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ብሉ</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ብሎ ነግሮ ለደቀ መዛሙርቱ ሰጣቸው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endParaRPr lang="en-US" sz="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Gave thanks, blessed, and broke and gave it to His disciples saying unto them; Take, eat, this bread is my body which will be broken for you for the forgiveness of sin.</a:t>
            </a:r>
          </a:p>
        </p:txBody>
      </p:sp>
    </p:spTree>
    <p:extLst>
      <p:ext uri="{BB962C8B-B14F-4D97-AF65-F5344CB8AC3E}">
        <p14:creationId xmlns:p14="http://schemas.microsoft.com/office/powerpoint/2010/main" val="3959146143"/>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1844" y="21790"/>
            <a:ext cx="11808312" cy="6618735"/>
          </a:xfrm>
          <a:prstGeom prst="rect">
            <a:avLst/>
          </a:prstGeom>
        </p:spPr>
        <p:txBody>
          <a:bodyPr wrap="square">
            <a:spAutoFit/>
          </a:bodyPr>
          <a:lstStyle/>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am-ET" sz="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አሜን አሜን ነአምን ወንትአምን ንሴብሐከ ኦ እግዚእነ ወአምላክነ ከመ ዝንቱ ውእቱ በአማን ነአምን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defTabSz="914436">
              <a:defRPr/>
            </a:pPr>
            <a:endParaRPr lang="en-US" sz="85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አሜን አሜን እናምናለን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እንታመናለን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ጌታችንና አምላካችን ሆይ</a:t>
            </a:r>
            <a:r>
              <a:rPr lang="am-ET" sz="4000" b="1" dirty="0">
                <a:solidFill>
                  <a:srgbClr val="00FF00"/>
                </a:solidFill>
                <a:latin typeface="Ebrima"/>
                <a:ea typeface="Ebrima"/>
                <a:cs typeface="Ebrima"/>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እናመሰግንሃለን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ይህ እርሱ እንደሆነ በእውነት እናምናለን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US" sz="953"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Amen amen amen, we believe and confess, we praise You, O our Lord and our God; that this is He truly we believe.</a:t>
            </a:r>
          </a:p>
        </p:txBody>
      </p:sp>
    </p:spTree>
    <p:extLst>
      <p:ext uri="{BB962C8B-B14F-4D97-AF65-F5344CB8AC3E}">
        <p14:creationId xmlns:p14="http://schemas.microsoft.com/office/powerpoint/2010/main" val="2125014731"/>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66255" y="7970"/>
            <a:ext cx="11914909" cy="7109639"/>
          </a:xfrm>
          <a:prstGeom prst="rect">
            <a:avLst/>
          </a:prstGeom>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ወሶበ ዘንተ ትገብሩ ተዝካረ ዚአየ ግበሩ ወከማሁ ጽዋዐ ወይን ቶሲሐከ አእ</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ኲ</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ተከ ባሪከከ ወቀዲሰከ ወወሀብኮሙ በአማን ደምከ ዝንቱ ዘተክዕወ በእንተ ኃጢአትነ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ይህን በምታደርጉበት ጊዜ የእኔን መታሰቢያ አድርጉ</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እንደዚሁም የወይኑን ጽዋ ጨምረ</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ህ፣</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አመስግነህ</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ባርከህ</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አክብረህ ሰጠ</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ኻ</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ቸው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ስለ ኃጢአት በእውነት የፈሰሰ ይህ ደምህ ነው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When you do this do it in remembrance of Me. And likewise, also the cup, putting wine into it, giving thanks, blessing, hallowing, You gave to them. Truly this is Your blood which has been shed for our sins.</a:t>
            </a:r>
          </a:p>
        </p:txBody>
      </p:sp>
    </p:spTree>
    <p:extLst>
      <p:ext uri="{BB962C8B-B14F-4D97-AF65-F5344CB8AC3E}">
        <p14:creationId xmlns:p14="http://schemas.microsoft.com/office/powerpoint/2010/main" val="250107610"/>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89978"/>
            <a:ext cx="11759164" cy="7063472"/>
          </a:xfrm>
          <a:prstGeom prst="rect">
            <a:avLst/>
          </a:prstGeom>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defTabSz="914436">
              <a:defRPr/>
            </a:pPr>
            <a:endParaRPr lang="am-ET" sz="7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አሜን አሜን ነአምን ወንትአምን ንሴብሐከ ኦ እግዚእነ ወአምላክነ ዝንቱ ውእቱ በአማን ነአምን</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defTabSz="914436">
              <a:defRPr/>
            </a:pPr>
            <a:endParaRPr lang="en-US" sz="9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አሜን አሜን እናምናለን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እንታመናለን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ጌታችንና አምላካችን ሆይ</a:t>
            </a:r>
            <a:r>
              <a:rPr lang="am-ET" sz="4000" b="1" dirty="0">
                <a:solidFill>
                  <a:srgbClr val="00FF00"/>
                </a:solidFill>
                <a:latin typeface="Ebrima"/>
                <a:ea typeface="Ebrima"/>
                <a:cs typeface="Ebrima"/>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እናመሰግንሃለን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36">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 እርሱ እንደሆነ በእውነት እናምናለን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US" sz="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Amen amen amen, we believe and confess, we praise You, O our Lord and our God; that this is He truly we believe.</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12969724"/>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1673" y="176272"/>
            <a:ext cx="11804072" cy="6655668"/>
          </a:xfrm>
          <a:prstGeom prst="rect">
            <a:avLst/>
          </a:prstGeom>
        </p:spPr>
        <p:txBody>
          <a:bodyPr wrap="square">
            <a:spAutoFit/>
          </a:bodyPr>
          <a:lstStyle/>
          <a:p>
            <a:pPr defTabSz="914400">
              <a:defRPr/>
            </a:pPr>
            <a:r>
              <a:rPr lang="am-ET"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8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00">
              <a:defRPr/>
            </a:pPr>
            <a:endParaRPr lang="am-ET" sz="105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ይእዜኒ እግዚኦ እንዘ ንዜከር ሞተከ ወትንሣኤከ ንትአመነከ።</a:t>
            </a:r>
            <a:endPar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endParaRPr lang="am-ET" sz="20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አሁንም ሞትህንና ትንሣኤህን እያሰብን እናምንሃለን።</a:t>
            </a:r>
            <a:endPar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Now, Lord, remembering Your death and resurrection, we believe in You.</a:t>
            </a:r>
          </a:p>
        </p:txBody>
      </p:sp>
    </p:spTree>
    <p:extLst>
      <p:ext uri="{BB962C8B-B14F-4D97-AF65-F5344CB8AC3E}">
        <p14:creationId xmlns:p14="http://schemas.microsoft.com/office/powerpoint/2010/main" val="2676264549"/>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620" y="41458"/>
            <a:ext cx="12128379" cy="6586418"/>
          </a:xfrm>
          <a:prstGeom prst="rect">
            <a:avLst/>
          </a:prstGeom>
        </p:spPr>
        <p:txBody>
          <a:bodyPr wrap="square">
            <a:spAutoFit/>
          </a:bodyPr>
          <a:lstStyle/>
          <a:p>
            <a:pPr defTabSz="914436">
              <a:defRPr/>
            </a:pPr>
            <a:r>
              <a:rPr lang="am-ET" sz="32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ንዜኑ ሞተከ እግዚኦ ወትንሣኤከ ቅድስተ ነአምን ዕርገተከ ወዳግመ ምጽአተከ</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ንሴብሐከ ወንትአመነከ ንስእለከ ወናስተበቊዐከ ኦ እግዚእነ ወአምላክነ።</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ሞትህን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ቅድስት ትንሣኤህን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እንነግራለን፤ ዕርገትህን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ዳግመኛ መምጣትህን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እናምናለን፤ እናመሰግንሃለን፤ እናምንሃለንም፤ ጌታችንና አምላክችን ሆይ</a:t>
            </a:r>
            <a:r>
              <a:rPr lang="am-ET" sz="3600" b="1" dirty="0">
                <a:solidFill>
                  <a:srgbClr val="00FF00"/>
                </a:solidFill>
                <a:latin typeface="Ebrima"/>
                <a:ea typeface="Ebrima"/>
                <a:cs typeface="Ebrima"/>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እንለምንሃለን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እንማልድሃለንም።</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a:t>
            </a:r>
            <a:r>
              <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proclaim</a:t>
            </a:r>
            <a:r>
              <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Your death, Lord, and Your holy resurrection; we believe in Your ascension and Your second advent. We glorify You and confess You, we offer our prayer unto You and supplicate You, O our Lord and our God.</a:t>
            </a:r>
          </a:p>
        </p:txBody>
      </p:sp>
    </p:spTree>
    <p:extLst>
      <p:ext uri="{BB962C8B-B14F-4D97-AF65-F5344CB8AC3E}">
        <p14:creationId xmlns:p14="http://schemas.microsoft.com/office/powerpoint/2010/main" val="683821004"/>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32084" y="38985"/>
            <a:ext cx="12079705" cy="6909584"/>
          </a:xfrm>
          <a:prstGeom prst="rect">
            <a:avLst/>
          </a:prstGeom>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 </a:t>
            </a:r>
            <a:r>
              <a:rPr lang="en-AE" sz="4000" b="1" i="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00">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ወናቄርብ ለከ ዘንተ ኅብስተ ወዘንተ ጽዋዐ እንዘ ነአኩተከ ለከ ለዘባሕቲትከ ዘእምዓለም መድኅን አምላክ እስመ አንተ አዘዝከነ ንቁም ቅድሜከ ወለከ ንትከሀን በእንተ ዝንቱ ንሕነ አግብርቲከ ንሴብሐከ እግዚኦ</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ከዓለም መድኅን አምላክ የሆንህ አንተን ብቻ እያመሰገንህ ይህን ኅብስትና ይህን ጽዋ እናቀርብልሃለን፣ በፊትህ ቆመን አንተን እናገለግል ዘንድ አዘኸናልና፣ ስለዚህ እኛ አገልጋዮችህ አቤቱ እናመሰግንሃለን፤</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3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we offer You this bread and this cup giving thanks unto You alone, O God the Saviour of the world, because you did order us the strand before You and to serve You. For this reason, we, Your servants, glorify you, O Lord.</a:t>
            </a:r>
          </a:p>
        </p:txBody>
      </p:sp>
    </p:spTree>
    <p:extLst>
      <p:ext uri="{BB962C8B-B14F-4D97-AF65-F5344CB8AC3E}">
        <p14:creationId xmlns:p14="http://schemas.microsoft.com/office/powerpoint/2010/main" val="381294968"/>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66255" y="152401"/>
            <a:ext cx="11873345" cy="7001917"/>
          </a:xfrm>
          <a:prstGeom prst="rect">
            <a:avLst/>
          </a:prstGeom>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 </a:t>
            </a:r>
            <a:r>
              <a:rPr lang="en-AE" sz="4400" b="1" i="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00">
              <a:defRPr/>
            </a:pPr>
            <a:endParaRPr lang="am-ET" sz="1200" b="1" i="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ንስእለከ እግዚኦ ወናስተበቊዐከ ከመ ትፈኑ መንፈሰ ቅዱ</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ወኃይለ ዲበ ዝንቱ ኅብስት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ወላዕለ ዝ ጽዋዕ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9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በዚህ ኅብስትና በዚህ ጽዋ ላይ መንፈስ ቅዱስን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ኃይልንም ትልክ ዘንድ እንለምንሃለን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እንማልድሃለን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Lord, we pray and beseech you to send the Holy Spirit and power upon this bread and upon this cup</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Tree>
    <p:extLst>
      <p:ext uri="{BB962C8B-B14F-4D97-AF65-F5344CB8AC3E}">
        <p14:creationId xmlns:p14="http://schemas.microsoft.com/office/powerpoint/2010/main" val="2669707749"/>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207817" y="189979"/>
            <a:ext cx="11817927" cy="6370975"/>
          </a:xfrm>
          <a:prstGeom prst="rect">
            <a:avLst/>
          </a:prstGeom>
        </p:spPr>
        <p:txBody>
          <a:bodyPr wrap="square">
            <a:spAutoFit/>
          </a:bodyPr>
          <a:lstStyle/>
          <a:p>
            <a:pPr defTabSz="91440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 </a:t>
            </a:r>
            <a:r>
              <a:rPr lang="en-AE" sz="4400" b="1" i="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ይረስዮ ሥጋሁ ወደሞ ለእግዚእነ ወመድኃኒነ ኢየሱስ ክርስቶስ ለዓለመ ዓለም</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የጌታችንና የመድኃኒታችን የኢየሱስ ክርስቶስ ሥጋውን ደሙንም ያደርገው ዘንድ ለዘላለሙ</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make them the body and the blood of our Lord and our Saviour Jesus Christ forever.</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942124"/>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ቅድስት አርሴማ ደጓ እናቴ - የክርስቶስ ስቅለት በመጋቢት 27 በመጋቤ ሐዲስ ሮዳስ ታደሰ ነገረ ክርስቶስ ክፍል አንድ  ከሚለው 622 ገጽ ካለው መጽሐፌ በጥቂቱ የተወሰደ የነገሥታት ንጉሥ የሕይወት ራስ ኢየሱስ ክርስቶስን ጭፍሮች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31" y="17391"/>
            <a:ext cx="3859757" cy="684061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BE99255-D565-4B00-89E7-2323244DE09C}"/>
              </a:ext>
            </a:extLst>
          </p:cNvPr>
          <p:cNvSpPr/>
          <p:nvPr/>
        </p:nvSpPr>
        <p:spPr>
          <a:xfrm>
            <a:off x="4142385" y="25456"/>
            <a:ext cx="8093730" cy="5715924"/>
          </a:xfrm>
          <a:prstGeom prst="rect">
            <a:avLst/>
          </a:prstGeom>
        </p:spPr>
        <p:txBody>
          <a:bodyPr wrap="square">
            <a:spAutoFit/>
          </a:bodyPr>
          <a:lstStyle/>
          <a:p>
            <a:pPr algn="ctr">
              <a:lnSpc>
                <a:spcPct val="107000"/>
              </a:lnSpc>
            </a:pP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እግዚኦ መሐረነ እግዚኦ መሐከነ እግዚኦ ተሣሃለነ</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lnSpc>
                <a:spcPct val="107000"/>
              </a:lnSpc>
            </a:pPr>
            <a:r>
              <a:rPr lang="am-ET" sz="4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ማረን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ራራልን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a:t>
            </a:r>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people: </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t>
            </a:r>
            <a:r>
              <a:rPr lang="en-US"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ord</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have pity upon us, </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a:t>
            </a:r>
            <a:r>
              <a:rPr lang="en-US" sz="40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ord</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spare us Lord have mercy upon us.</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B3AED021-1B19-ADAA-7B4A-EC71DBB6A8A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323</a:t>
            </a:fld>
            <a:endParaRPr lang="en-US" dirty="0"/>
          </a:p>
        </p:txBody>
      </p:sp>
    </p:spTree>
    <p:extLst>
      <p:ext uri="{BB962C8B-B14F-4D97-AF65-F5344CB8AC3E}">
        <p14:creationId xmlns:p14="http://schemas.microsoft.com/office/powerpoint/2010/main" val="3921829723"/>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80110" y="156821"/>
            <a:ext cx="11914908" cy="7201972"/>
          </a:xfrm>
          <a:prstGeom prst="rect">
            <a:avLst/>
          </a:prstGeom>
        </p:spPr>
        <p:txBody>
          <a:bodyPr wrap="square">
            <a:spAutoFit/>
          </a:bodyPr>
          <a:lstStyle/>
          <a:p>
            <a:pPr defTabSz="914400">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 </a:t>
            </a:r>
            <a:r>
              <a:rPr lang="en-AE" sz="3600" b="1" i="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2400" b="1" i="1" dirty="0">
              <a:solidFill>
                <a:srgbClr val="00FF00"/>
              </a:solidFill>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ዓዲ ናቄርብ ለከ ዘንተ አ</a:t>
            </a:r>
            <a:r>
              <a:rPr lang="am-ET" sz="4000" b="1" dirty="0">
                <a:latin typeface="Nyala" panose="02000504070300020003" pitchFamily="2" charset="0"/>
                <a:ea typeface="Abyssinica SIL (Connected)" panose="02000000000000000000" pitchFamily="2" charset="0"/>
                <a:cs typeface="Abyssinica SIL (Connected)" panose="02000000000000000000" pitchFamily="2" charset="0"/>
              </a:rPr>
              <a:t>ኰ</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ቴተ ዘለዓለም ሥላሴ እግዚኦ አበ ኢየሱስ ክርስቶስ ዘ</a:t>
            </a:r>
            <a:r>
              <a:rPr lang="am-ET" sz="40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 ፍጥረት ወነፍስ ትርዕድ ወይሠወጥ ባቲ ለከ ዝንቱ አምኃ</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 ዘለዓለም ሦስት ለምትሆን ለአንተ ይህንን ምስጋና እናቀርብልሃለን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የኢየሱስ ክርስቶስ አባት አቤቱ ፍጥረት ሁሉ ነፍስም የምትንቀጠቀጥልህና ፍርሃቱ</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አድሮባት</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የሚኖር</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ምስጋና</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ለአንተ</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1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Again, we offer unto You this thanksgiving, eternal Trinity, Lord the Father of Jesus Christ, whom every creature and soul fear, and the fear enters into the soul. This thanksgiving is fitting unto You.</a:t>
            </a:r>
          </a:p>
        </p:txBody>
      </p:sp>
    </p:spTree>
    <p:extLst>
      <p:ext uri="{BB962C8B-B14F-4D97-AF65-F5344CB8AC3E}">
        <p14:creationId xmlns:p14="http://schemas.microsoft.com/office/powerpoint/2010/main" val="3693131454"/>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38545" y="-32400"/>
            <a:ext cx="11914909" cy="6894195"/>
          </a:xfrm>
          <a:prstGeom prst="rect">
            <a:avLst/>
          </a:prstGeom>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አኮ መብልዐ</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ወመስቴ</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ዘአቅረብነ</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ለቅድሳቲከ</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ግበር</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 ኢይኩነነ ለ</a:t>
            </a:r>
            <a:r>
              <a:rPr lang="am-ET" sz="40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ነኔ ወኢ ለዘርክዮ ጸላኢ ወኢለኀ</a:t>
            </a:r>
            <a:r>
              <a:rPr lang="en-US" sz="4000" b="1" dirty="0">
                <a:latin typeface="Nyala" panose="02000504070300020003" pitchFamily="2" charset="0"/>
                <a:ea typeface="Abyssinica SIL (Connected)" panose="02000000000000000000" pitchFamily="2" charset="0"/>
                <a:cs typeface="Abyssinica SIL (Connected)" panose="02000000000000000000" pitchFamily="2" charset="0"/>
              </a:rPr>
              <a:t>ጕ</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 አላ ፈውሰ ለሥጋነ ወለጽንዐ መንፈስነ</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endParaRPr lang="en-US"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ለቅድሳትህ መብልንና መጠጥን ያቀረብን አይደለም</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ለመፈራረጃ</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ለጠላትም መሳደቢያ</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ለጥፋትም እንዳይሆንብን አድርግልን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ለሥጋችን ደኅንነት ለነፍሳችንም ጽንዕ ይሁንልን እንጂ</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have not offered unto Your holiness meat or drink. Suffer them not to be for our judgement or an occasion of reproach by the enemy or for our destruction, but health to our flesh and strength of our spirit.</a:t>
            </a:r>
          </a:p>
        </p:txBody>
      </p:sp>
    </p:spTree>
    <p:extLst>
      <p:ext uri="{BB962C8B-B14F-4D97-AF65-F5344CB8AC3E}">
        <p14:creationId xmlns:p14="http://schemas.microsoft.com/office/powerpoint/2010/main" val="2698627088"/>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38545" y="41565"/>
            <a:ext cx="11928764" cy="6740307"/>
          </a:xfrm>
          <a:prstGeom prst="rect">
            <a:avLst/>
          </a:prstGeom>
        </p:spPr>
        <p:txBody>
          <a:bodyPr wrap="square">
            <a:spAutoFit/>
          </a:bodyPr>
          <a:lstStyle/>
          <a:p>
            <a:endParaRPr lang="am-ET" sz="16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እወ እግዚኦ አምላክነ ሀበነ በእንተ ስምከ ን</a:t>
            </a:r>
            <a:r>
              <a:rPr lang="en-US" sz="4800" b="1" dirty="0">
                <a:latin typeface="Nyala" panose="02000504070300020003" pitchFamily="2" charset="0"/>
                <a:ea typeface="Abyssinica SIL (Connected)" panose="02000000000000000000" pitchFamily="2" charset="0"/>
                <a:cs typeface="Abyssinica SIL (Connected)" panose="02000000000000000000" pitchFamily="2" charset="0"/>
              </a:rPr>
              <a:t>ጕ</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የይ እም</a:t>
            </a:r>
            <a:r>
              <a:rPr lang="am-ET" sz="48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 ሕሊና ዘኢያሠምረከ</a:t>
            </a:r>
            <a:endParaRPr lang="en-US" sz="20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አዎን አቤቱ አምላካችን ስለ ስምህ አንተን ደስ ከማያሰኝ </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ሳብ እንለይ ዘንድ መለየቱን ስጠን፤</a:t>
            </a:r>
            <a:endParaRPr lang="en-US"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Yes, Lord our God, grant us, for the sake of Your great name, to flee from all thoughts which displease You. </a:t>
            </a:r>
          </a:p>
        </p:txBody>
      </p:sp>
    </p:spTree>
    <p:extLst>
      <p:ext uri="{BB962C8B-B14F-4D97-AF65-F5344CB8AC3E}">
        <p14:creationId xmlns:p14="http://schemas.microsoft.com/office/powerpoint/2010/main" val="3867750430"/>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207817" y="67941"/>
            <a:ext cx="11804073" cy="7109639"/>
          </a:xfrm>
          <a:prstGeom prst="rect">
            <a:avLst/>
          </a:prstGeom>
        </p:spPr>
        <p:txBody>
          <a:bodyPr wrap="square">
            <a:spAutoFit/>
          </a:bodyPr>
          <a:lstStyle/>
          <a:p>
            <a:endParaRPr lang="am-ET" sz="9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ሀበነ ይሰደድ እምኔነ </a:t>
            </a:r>
            <a:r>
              <a:rPr lang="am-ET" sz="48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 ምክረ ሞት ለዘበስምከ ተጽሕፈ በውሳጢተ መንጦላዕት በመቅደስከ ዘአርያም</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በአርያም ባለች በመቅደስህ መጋረጃ ውስጥ በስምህ ከተጻፍን ከእኛ የሞት ምክር ሁሉ ይርቅ ዘንድ መራቁን ስጠን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endParaRPr lang="am-ET" sz="1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grant us that the counsel of death may depart from us, we who are written, through Your name, within the veil of Your sanctuary in the highest heaven. </a:t>
            </a:r>
          </a:p>
        </p:txBody>
      </p:sp>
    </p:spTree>
    <p:extLst>
      <p:ext uri="{BB962C8B-B14F-4D97-AF65-F5344CB8AC3E}">
        <p14:creationId xmlns:p14="http://schemas.microsoft.com/office/powerpoint/2010/main" val="373298384"/>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80109" y="-114673"/>
            <a:ext cx="11859491" cy="6801862"/>
          </a:xfrm>
          <a:prstGeom prst="rect">
            <a:avLst/>
          </a:prstGeom>
        </p:spPr>
        <p:txBody>
          <a:bodyPr wrap="square">
            <a:spAutoFit/>
          </a:bodyPr>
          <a:lstStyle/>
          <a:p>
            <a:pPr defTabSz="914400">
              <a:defRPr/>
            </a:pPr>
            <a:endParaRPr lang="am-ET" sz="1600" b="1" i="1" dirty="0">
              <a:solidFill>
                <a:srgbClr val="00FF00"/>
              </a:solidFill>
            </a:endParaRPr>
          </a:p>
          <a:p>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ስመ ዚአከ ይስማዕ ሞት ወይደንግፅ ወቀላያት ይሠጠቃ ወጸላ</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ኢ</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ይትከየድ </a:t>
            </a:r>
            <a:endPar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2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ንተን ስም ሰምቶ ሞት ይደንግጥ</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ቀላያትም ይሠንጠቁ</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ጠላትም ይረገጥ</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Yes, Let death hear Your name and be troubled. Let the depths be cut asunder and the enemy be trodden down. </a:t>
            </a:r>
          </a:p>
        </p:txBody>
      </p:sp>
    </p:spTree>
    <p:extLst>
      <p:ext uri="{BB962C8B-B14F-4D97-AF65-F5344CB8AC3E}">
        <p14:creationId xmlns:p14="http://schemas.microsoft.com/office/powerpoint/2010/main" val="152592654"/>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63731" y="0"/>
            <a:ext cx="12199389" cy="7209666"/>
          </a:xfrm>
          <a:prstGeom prst="rect">
            <a:avLst/>
          </a:prstGeom>
        </p:spPr>
        <p:txBody>
          <a:bodyPr wrap="square">
            <a:spAutoFit/>
          </a:bodyPr>
          <a:lstStyle/>
          <a:p>
            <a:endParaRPr lang="en-US" sz="105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መንፈሰ ኀጉል ይርዐድ ወከይሲ ይትገኀሥ ወኢአሚን ይርሐቅ ወዐላዊ ይትመንደብ መዓት ይኅሣዕ ቅንዓት ኢይብቋዕ ዝሉፍ</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ለይትገሠጽ</a:t>
            </a:r>
            <a:endParaRPr lang="en-US" sz="1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የጥፋት መንፈስም ይንቀጥቀጥ</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ከይሲም ይወገድ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አለማመንም ይራቅ</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ወንጀለኛ ይቸገር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ቁጣ ጸጥ ይበል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ቅናት ጥቅም አያግኝ</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ኃጢአትን የሚያዘወትር ይገሠጽ</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the spirit of destruction tremble, and the serpent be removed, let unbelief depart, and the criminal be destroyed, let anger be still, let envy come to nothing,</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him</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who</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continually</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sins</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rebuked. </a:t>
            </a:r>
          </a:p>
        </p:txBody>
      </p:sp>
    </p:spTree>
    <p:extLst>
      <p:ext uri="{BB962C8B-B14F-4D97-AF65-F5344CB8AC3E}">
        <p14:creationId xmlns:p14="http://schemas.microsoft.com/office/powerpoint/2010/main" val="3655274303"/>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38545" y="152400"/>
            <a:ext cx="11845637" cy="6124754"/>
          </a:xfrm>
          <a:prstGeom prst="rect">
            <a:avLst/>
          </a:prstGeom>
        </p:spPr>
        <p:txBody>
          <a:bodyPr wrap="square">
            <a:spAutoFit/>
          </a:bodyPr>
          <a:lstStyle/>
          <a:p>
            <a:pPr defTabSz="914400">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 </a:t>
            </a:r>
            <a:r>
              <a:rPr lang="en-AE" sz="3600" b="1" i="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b="1" i="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00">
              <a:defRPr/>
            </a:pPr>
            <a:r>
              <a:rPr lang="en-AE" sz="800" b="1" i="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500" b="1" i="1" dirty="0">
              <a:solidFill>
                <a:srgbClr val="00FF00"/>
              </a:solidFill>
            </a:endParaRPr>
          </a:p>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ወይሠረዉ መፍቀርያነ ወርቅ </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ጻ</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ማ ለይሰስል ሐባሊ ለይትነፃሕ ወይዘርዘር </a:t>
            </a:r>
            <a:r>
              <a:rPr lang="am-ET" sz="40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 ዘፍጥረታተ ኅምዝ </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ወርቅን የሚወዱ ይነቀሉ</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ድካም ይወገድ</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ሐሰተኛ ይጣል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መርዝ ያላቸው የፍጥረቶች ወገን ሁሉ ይበተን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those who love money be cast out, let infirmity be removed, let the liar be cast out, and let all poisonous creatures be scattered. </a:t>
            </a:r>
          </a:p>
        </p:txBody>
      </p:sp>
    </p:spTree>
    <p:extLst>
      <p:ext uri="{BB962C8B-B14F-4D97-AF65-F5344CB8AC3E}">
        <p14:creationId xmlns:p14="http://schemas.microsoft.com/office/powerpoint/2010/main" val="1165878575"/>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66255" y="64719"/>
            <a:ext cx="11928763" cy="7278916"/>
          </a:xfrm>
          <a:prstGeom prst="rect">
            <a:avLst/>
          </a:prstGeom>
        </p:spPr>
        <p:txBody>
          <a:bodyPr wrap="square">
            <a:spAutoFit/>
          </a:bodyPr>
          <a:lstStyle/>
          <a:p>
            <a:endParaRPr lang="en-US" sz="3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ሀብ እግዚኦ ለአዕይንተ ልብነ ውሳጥያተ ከመ  ኪያከ ይርአያ ወይሰብሐከ ወይወድሳከ እንዘ ይዜከራከ ወይትቀነያ ለከ እስመ አንተ ባሕቲትከ መክፈልቶን</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ልቡናችን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ዐይኖች</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ውሳጣዊ ብርሃንን ስጥ</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እያሰቡህና ላንተ እየተገዙ አንተን ለይተው ያከብሩህና ያመሰግኑህ ዘንድ ዕድላቸው አንተ ብቻ ነህና</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grant inner light to the eyes of our heart, so that they may see, thank and glorify You, remembering You and serving You, because You only are their portion. </a:t>
            </a:r>
          </a:p>
        </p:txBody>
      </p:sp>
    </p:spTree>
    <p:extLst>
      <p:ext uri="{BB962C8B-B14F-4D97-AF65-F5344CB8AC3E}">
        <p14:creationId xmlns:p14="http://schemas.microsoft.com/office/powerpoint/2010/main" val="3260529207"/>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47106" y="58071"/>
            <a:ext cx="12043294" cy="6817251"/>
          </a:xfrm>
          <a:prstGeom prst="rect">
            <a:avLst/>
          </a:prstGeom>
        </p:spPr>
        <p:txBody>
          <a:bodyPr wrap="square">
            <a:spAutoFit/>
          </a:bodyPr>
          <a:lstStyle/>
          <a:p>
            <a:pPr defTabSz="914400">
              <a:defRPr/>
            </a:pPr>
            <a:r>
              <a:rPr lang="en-AE" sz="500" b="1" i="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300" b="1" i="1" dirty="0">
              <a:solidFill>
                <a:srgbClr val="00FF00"/>
              </a:solidFill>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ወልዱ</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ወቃሉ ለእግዚአብሔር ዘ</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 ለከ ይትቀነይ ለእለ በጸጋ ከሠትከ ፈጽም ወአጽንዕ እለ በጸጋ ፈውስ ዕቀብ</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 የሚገዛልህ የእግዚአብሔር ቃሉና ልጁ ሆይ የገለጽህላቸውን ጸጋ ፈጽም</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አጽናም</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በደኅንነት ጸጋ ያሉትንም ጠብቅ</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Son and Word of God, served by all creatures, make perfect and strengthen the grace which You have revealed to them, and keep those who have the grace of health.</a:t>
            </a:r>
          </a:p>
        </p:txBody>
      </p:sp>
    </p:spTree>
    <p:extLst>
      <p:ext uri="{BB962C8B-B14F-4D97-AF65-F5344CB8AC3E}">
        <p14:creationId xmlns:p14="http://schemas.microsoft.com/office/powerpoint/2010/main" val="1471103095"/>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24691" y="152400"/>
            <a:ext cx="11928763" cy="6555641"/>
          </a:xfrm>
          <a:prstGeom prst="rect">
            <a:avLst/>
          </a:prstGeom>
        </p:spPr>
        <p:txBody>
          <a:bodyPr wrap="square">
            <a:spAutoFit/>
          </a:bodyPr>
          <a:lstStyle/>
          <a:p>
            <a:endParaRPr lang="en-US"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ለእለ በኃይለ ልሳን ይሴብሑ አሚነ ዘበቃለ ልሳን ተምህሩ አርትዕ</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1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በአንደበት ኃይል ለሚያመሰግኑ በአንደበት ቃል የተናገሩትን ሃይማኖት አቅና</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Make straight that faith, which those who praise You with the strength of the tongue, learnt by the exercise of the tongue. </a:t>
            </a:r>
          </a:p>
        </p:txBody>
      </p:sp>
    </p:spTree>
    <p:extLst>
      <p:ext uri="{BB962C8B-B14F-4D97-AF65-F5344CB8AC3E}">
        <p14:creationId xmlns:p14="http://schemas.microsoft.com/office/powerpoint/2010/main" val="1224763912"/>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10836" y="41561"/>
            <a:ext cx="11928764" cy="6848029"/>
          </a:xfrm>
          <a:prstGeom prst="rect">
            <a:avLst/>
          </a:prstGeom>
        </p:spPr>
        <p:txBody>
          <a:bodyPr wrap="square">
            <a:spAutoFit/>
          </a:bodyPr>
          <a:lstStyle/>
          <a:p>
            <a:pPr defTabSz="914400">
              <a:defRPr/>
            </a:pPr>
            <a:endParaRPr lang="am-ET" sz="600" b="1" i="1" dirty="0">
              <a:solidFill>
                <a:srgbClr val="00FF00"/>
              </a:solidFill>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እለ ይገብሩ ፈቃደከ ለዝሉፉ አድኅን </a:t>
            </a: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መዓስበ ሐውፅ እጓለማውታ ተወከፍ እለ በሃይማኖት አዕረፉ ተወከፍ</a:t>
            </a:r>
          </a:p>
          <a:p>
            <a:endParaRPr lang="en-US"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ሁልጊዜ ፈቃድህን የሚሠሩትን አድን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ባል የሌላትን ጎብኝ</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እናት አባት የሌለውን ተቀበል</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በሃይማኖት ያረፉትንም ተቀበል፤</a:t>
            </a:r>
            <a:endPar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7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Save those who always fulfil Your will.</a:t>
            </a:r>
            <a:r>
              <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Visit the widow. Accept the orphans. Accept those who have gone to their rest in faith. </a:t>
            </a:r>
          </a:p>
        </p:txBody>
      </p:sp>
    </p:spTree>
    <p:extLst>
      <p:ext uri="{BB962C8B-B14F-4D97-AF65-F5344CB8AC3E}">
        <p14:creationId xmlns:p14="http://schemas.microsoft.com/office/powerpoint/2010/main" val="387485370"/>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F8965-BF6E-4307-AE87-6567F42E6F74}"/>
              </a:ext>
            </a:extLst>
          </p:cNvPr>
          <p:cNvSpPr/>
          <p:nvPr/>
        </p:nvSpPr>
        <p:spPr>
          <a:xfrm>
            <a:off x="152399" y="159333"/>
            <a:ext cx="11901055" cy="6370975"/>
          </a:xfrm>
          <a:prstGeom prst="rect">
            <a:avLst/>
          </a:prstGeom>
        </p:spPr>
        <p:txBody>
          <a:bodyPr wrap="square">
            <a:spAutoFit/>
          </a:bodyPr>
          <a:lstStyle/>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ሀበነ ለነኒ ክፍለ እግዚኦ ምስለ </a:t>
            </a:r>
            <a:r>
              <a:rPr lang="am-ET" sz="48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ሎሙ ቅዱሳኒከ ሀበነ ኃይለ ናሥምርከ በከመ እሙንቱ አሥመሩከ</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ለእኛም ከቅ</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ዱ</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ሳንህ ሁሉ ጋራ ዕድልን ስጠን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እነርሱ ደስ እንዳሰኙህ ደስ እናሰኝህ ዘንድ ኃይልን ስጠን።</a:t>
            </a:r>
            <a:endParaRPr lang="en-US" sz="4800" b="1" dirty="0">
              <a:solidFill>
                <a:srgbClr val="00FF00"/>
              </a:solidFill>
            </a:endParaRP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us, Lord, a portion with all Your saints. Grant us power to please You as they have pleased You.  </a:t>
            </a:r>
          </a:p>
        </p:txBody>
      </p:sp>
    </p:spTree>
    <p:extLst>
      <p:ext uri="{BB962C8B-B14F-4D97-AF65-F5344CB8AC3E}">
        <p14:creationId xmlns:p14="http://schemas.microsoft.com/office/powerpoint/2010/main" val="898529823"/>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336</a:t>
            </a:fld>
            <a:endParaRPr lang="en-US"/>
          </a:p>
        </p:txBody>
      </p:sp>
      <p:sp>
        <p:nvSpPr>
          <p:cNvPr id="3" name="Rectangle 2"/>
          <p:cNvSpPr/>
          <p:nvPr/>
        </p:nvSpPr>
        <p:spPr>
          <a:xfrm>
            <a:off x="120952" y="228600"/>
            <a:ext cx="11829143" cy="661719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m-ET" sz="40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kumimoji="0" lang="en-AE" sz="4000" b="1" i="0" u="sng" strike="noStrike" kern="1200" cap="none" spc="0" normalizeH="0" baseline="0" noProof="0" dirty="0">
                <a:ln>
                  <a:noFill/>
                </a:ln>
                <a:solidFill>
                  <a:prstClr val="white"/>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kumimoji="0" lang="en-AE"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kumimoji="0" lang="am-ET" sz="4000" b="1" i="0" u="sng" strike="noStrike" kern="1200" cap="none" spc="0" normalizeH="0" baseline="0" noProof="0" dirty="0">
              <a:ln>
                <a:noFill/>
              </a:ln>
              <a:solidFill>
                <a:srgbClr val="00B0F0"/>
              </a:solidFill>
              <a:effectLst/>
              <a:uLnTx/>
              <a:uFillTx/>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 ልብ ናስተበ</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ቍ</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ዖ ለእግዚአብሔር አምላክነ ኅብረተ መንፈስ ቅዱስ ሠና</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ከመ ይጸግወነ።</a:t>
            </a:r>
            <a:endParaRPr lang="am-ET" sz="3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በፍጹም ልብ አምላካችንን እግዚአብሔርን እንለምነው፤ ያማረ የመንፈስ ቅዱስ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አንድነትን ይሰጠ ዘነድ።</a:t>
            </a:r>
            <a:endPar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 all the heart let us beseech the Lord  our God that He grant unto us the good  communion of the Holy Spirit.</a:t>
            </a:r>
          </a:p>
        </p:txBody>
      </p:sp>
    </p:spTree>
    <p:extLst>
      <p:ext uri="{BB962C8B-B14F-4D97-AF65-F5344CB8AC3E}">
        <p14:creationId xmlns:p14="http://schemas.microsoft.com/office/powerpoint/2010/main" val="3300959785"/>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175157"/>
            <a:ext cx="11686576" cy="6494085"/>
          </a:xfrm>
          <a:prstGeom prst="rect">
            <a:avLst/>
          </a:prstGeom>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5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በከመ ሀሎ ህልወ ወይሄሉ ለትውልደ ትውልድ ለዓለመ ዓለም።</a:t>
            </a:r>
            <a:endParaRPr lang="am-ET" sz="2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በፊት እንደነበረ ለዘለዓለሙ ለልጅ ልጅ ይኖራል።</a:t>
            </a:r>
            <a:endPar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 it was, is and shall be unto generations of generations, world without end.</a:t>
            </a:r>
          </a:p>
        </p:txBody>
      </p:sp>
      <p:sp>
        <p:nvSpPr>
          <p:cNvPr id="3" name="Slide Number Placeholder 1">
            <a:extLst>
              <a:ext uri="{FF2B5EF4-FFF2-40B4-BE49-F238E27FC236}">
                <a16:creationId xmlns:a16="http://schemas.microsoft.com/office/drawing/2014/main" id="{234C04A3-4A64-82FC-E072-C1D08296E0B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337</a:t>
            </a:fld>
            <a:endParaRPr lang="en-US" dirty="0"/>
          </a:p>
        </p:txBody>
      </p:sp>
    </p:spTree>
    <p:extLst>
      <p:ext uri="{BB962C8B-B14F-4D97-AF65-F5344CB8AC3E}">
        <p14:creationId xmlns:p14="http://schemas.microsoft.com/office/powerpoint/2010/main" val="2103402043"/>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982" y="76201"/>
            <a:ext cx="11970327" cy="7602081"/>
          </a:xfrm>
          <a:prstGeom prst="rect">
            <a:avLst/>
          </a:prstGeom>
        </p:spPr>
        <p:txBody>
          <a:bodyPr wrap="square">
            <a:spAutoFit/>
          </a:bodyPr>
          <a:lstStyle/>
          <a:p>
            <a:pPr defTabSz="914400">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defTabSz="914400">
              <a:defRPr/>
            </a:pPr>
            <a:endParaRPr lang="en-AE" sz="8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ሕዝበከ ረ</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 በርትዕ ወ</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ቅድሳት እግዚኦ ሀበነ ለ</a:t>
            </a:r>
            <a:r>
              <a:rPr lang="am-ET" sz="4000" b="1" dirty="0">
                <a:solidFill>
                  <a:prstClr val="white"/>
                </a:solidFill>
                <a:latin typeface="Nyala" panose="02000504070300020003" pitchFamily="2" charset="0"/>
                <a:ea typeface="Abyssinica SIL (Connected)" panose="02000000000000000000" pitchFamily="2" charset="0"/>
                <a:cs typeface="Abyssinica SIL (Connected)" panose="02000000000000000000" pitchFamily="2" charset="0"/>
              </a:rPr>
              <a:t>ኵ</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ልነ ድማሬ ለእለ ንትሜጦ እምቅድሳቲከ ንጽገብ መንፈሰ ቅዱ</a:t>
            </a:r>
            <a:r>
              <a:rPr lang="en-US"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ወኃይለ ወጽንዐ ሃይማኖት በጽድቅ።</a:t>
            </a: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በቅንነትና በንጽሕና ወገኖችህን ጠብቅ</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እንጠግብ ዘንድ ከሥጋህ ከደምህ ለምንቀበል ለሁላችንም አቤቱ አንድነትን ስጠን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መንፈስ ቅዱስን፣ ኃይልንም በእውነት የሃይማኖት ጽናት ስጠን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Feed Your people in truth and holiness. Grant, Lord, unity unto us who receive of Your mystery that we may be truly satisfied with the Holy Spirit, grant power and strengthen of faith in righteousness. </a:t>
            </a:r>
          </a:p>
        </p:txBody>
      </p:sp>
      <p:sp>
        <p:nvSpPr>
          <p:cNvPr id="3" name="Slide Number Placeholder 1">
            <a:extLst>
              <a:ext uri="{FF2B5EF4-FFF2-40B4-BE49-F238E27FC236}">
                <a16:creationId xmlns:a16="http://schemas.microsoft.com/office/drawing/2014/main" id="{65F13ED8-BB56-1A13-09FA-BB4E369432E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338</a:t>
            </a:fld>
            <a:endParaRPr lang="en-US" dirty="0"/>
          </a:p>
        </p:txBody>
      </p:sp>
    </p:spTree>
    <p:extLst>
      <p:ext uri="{BB962C8B-B14F-4D97-AF65-F5344CB8AC3E}">
        <p14:creationId xmlns:p14="http://schemas.microsoft.com/office/powerpoint/2010/main" val="4024326848"/>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836" y="415642"/>
            <a:ext cx="11914909" cy="6386364"/>
          </a:xfrm>
          <a:prstGeom prst="rect">
            <a:avLst/>
          </a:prstGeom>
        </p:spPr>
        <p:txBody>
          <a:bodyPr wrap="square">
            <a:spAutoFit/>
          </a:bodyPr>
          <a:lstStyle/>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 ለዝሉፋ ኪያከ ናእ</a:t>
            </a:r>
            <a:r>
              <a:rPr lang="am-ET" sz="4400" b="1" dirty="0">
                <a:solidFill>
                  <a:prstClr val="white"/>
                </a:solidFill>
                <a:latin typeface="Nyala" panose="02000504070300020003" pitchFamily="2" charset="0"/>
                <a:ea typeface="Abyssinica SIL (Connected)" panose="02000000000000000000" pitchFamily="2" charset="0"/>
                <a:cs typeface="Abyssinica SIL (Connected)" panose="02000000000000000000" pitchFamily="2" charset="0"/>
              </a:rPr>
              <a:t>ኵ</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ወ</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ወልድከ ፍቁ</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 ኢየሱስ ክርስቶስ ዘምስለ መንፈስ ቅዱስ ለዓለመ ዓለም</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1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ሁልጊዜ አንተን እናመሰግን ዘንድ፣ ልጅህንና ወዳጅህን ኢየሱስ ክርስቶስንም</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ከመንፈስ ቅዱስ ጋራ ለዘላለሙ</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endParaRPr lang="am-ET" sz="1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to thank You always and Your beloved Son Jesus Christ with the Holy Spirit forever.</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65F13ED8-BB56-1A13-09FA-BB4E369432E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339</a:t>
            </a:fld>
            <a:endParaRPr lang="en-US" dirty="0"/>
          </a:p>
        </p:txBody>
      </p:sp>
    </p:spTree>
    <p:extLst>
      <p:ext uri="{BB962C8B-B14F-4D97-AF65-F5344CB8AC3E}">
        <p14:creationId xmlns:p14="http://schemas.microsoft.com/office/powerpoint/2010/main" val="238744679"/>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340</a:t>
            </a:fld>
            <a:endParaRPr lang="en-US" dirty="0"/>
          </a:p>
        </p:txBody>
      </p:sp>
      <p:sp>
        <p:nvSpPr>
          <p:cNvPr id="3" name="Rectangle 2"/>
          <p:cNvSpPr/>
          <p:nvPr/>
        </p:nvSpPr>
        <p:spPr>
          <a:xfrm>
            <a:off x="216418" y="152400"/>
            <a:ext cx="11759164" cy="7001917"/>
          </a:xfrm>
          <a:prstGeom prst="rect">
            <a:avLst/>
          </a:prstGeom>
        </p:spPr>
        <p:txBody>
          <a:bodyPr wrap="square">
            <a:spAutoFit/>
          </a:bodyPr>
          <a:lstStyle/>
          <a:p>
            <a:pPr defTabSz="914436">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en-US"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i="1" u="sng" dirty="0"/>
              <a:t>(ሕዝቡም እንደ</a:t>
            </a:r>
            <a:r>
              <a:rPr lang="en-US" sz="3600" b="1" i="1" u="sng" dirty="0"/>
              <a:t> </a:t>
            </a:r>
            <a:r>
              <a:rPr lang="am-ET" sz="3600" b="1" i="1" u="sng" dirty="0"/>
              <a:t>ካህኑ ይበ</a:t>
            </a:r>
            <a:r>
              <a:rPr lang="en-US" sz="3600" b="1" i="1" u="sng" dirty="0"/>
              <a:t>ሉ፤</a:t>
            </a:r>
            <a:r>
              <a:rPr lang="am-ET" sz="3600" b="1" i="1" u="sng" dirty="0"/>
              <a:t>/ </a:t>
            </a:r>
            <a:r>
              <a:rPr lang="en-US" sz="3600" b="1" i="1" u="sng" dirty="0">
                <a:solidFill>
                  <a:srgbClr val="00B0F0"/>
                </a:solidFill>
              </a:rPr>
              <a:t>People shall repeat</a:t>
            </a:r>
            <a:r>
              <a:rPr lang="am-ET" sz="3600" b="1" i="1" u="sng" dirty="0">
                <a:solidFill>
                  <a:srgbClr val="00B0F0"/>
                </a:solidFill>
              </a:rPr>
              <a:t>)</a:t>
            </a:r>
          </a:p>
          <a:p>
            <a:endParaRPr lang="en-AE" sz="9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ሀበነ ንኅበር በዘዚአከ መንፈስ ቅዱስ ወፈውሰነ</a:t>
            </a:r>
            <a:r>
              <a:rPr lang="en-AE"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በዝንቱ ጵርስፎራ ከመ ብከ ንሕየው ዘለ</a:t>
            </a:r>
            <a:r>
              <a:rPr lang="am-ET" sz="4000" b="1" dirty="0">
                <a:solidFill>
                  <a:prstClr val="white"/>
                </a:solidFill>
                <a:latin typeface="Nyala" panose="02000504070300020003" pitchFamily="2" charset="0"/>
                <a:ea typeface="Abyssinica SIL (Connected)" panose="02000000000000000000" pitchFamily="2" charset="0"/>
                <a:cs typeface="Abyssinica SIL (Connected)" panose="02000000000000000000" pitchFamily="2" charset="0"/>
              </a:rPr>
              <a:t>ኵ</a:t>
            </a:r>
            <a:r>
              <a:rPr lang="am-ET" sz="40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ሉ ዓለም ወለዓለመ ዓለም። </a:t>
            </a:r>
            <a:endParaRPr lang="am-ET"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የአንተ በሚሆን በመንፈስ ቅዱስ አንድ እንሆን ዘንድ መሆንን ስጠን፤ በዚህም ጵርስፎራ (በሥጋው በደሙ) አድነን፤ ለዓለሙ ሁሉ በምትሆን በአንተ ለዘለዓለሙ ሕያዋን እንሆን ዘንድ።</a:t>
            </a:r>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us to be untied through Your Holy  Spirit and heal us by this oblation that we may live in You for ever.</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667776394"/>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17391"/>
            <a:ext cx="11759164" cy="7201972"/>
          </a:xfrm>
          <a:prstGeom prst="rect">
            <a:avLst/>
          </a:prstGeom>
        </p:spPr>
        <p:txBody>
          <a:bodyPr wrap="square">
            <a:spAutoFit/>
          </a:bodyPr>
          <a:lstStyle/>
          <a:p>
            <a:pPr lvl="0">
              <a:defRPr/>
            </a:pPr>
            <a:r>
              <a:rPr lang="am-ET"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 </a:t>
            </a:r>
            <a:r>
              <a:rPr lang="am-ET" sz="3600" b="1" i="1" u="sng" dirty="0">
                <a:solidFill>
                  <a:schemeClr val="bg1"/>
                </a:solidFill>
              </a:rPr>
              <a:t>(</a:t>
            </a:r>
            <a:r>
              <a:rPr lang="en-US" sz="3600" b="1" i="1" u="sng" dirty="0">
                <a:solidFill>
                  <a:schemeClr val="bg1"/>
                </a:solidFill>
              </a:rPr>
              <a:t>(</a:t>
            </a:r>
            <a:r>
              <a:rPr lang="en-US" sz="3600" b="1" i="1" u="sng" dirty="0"/>
              <a:t>(ሕ</a:t>
            </a:r>
            <a:r>
              <a:rPr lang="am-ET" sz="3600" b="1" i="1" u="sng" dirty="0"/>
              <a:t>ዝቡም እንደ</a:t>
            </a:r>
            <a:r>
              <a:rPr lang="en-US" sz="3600" b="1" i="1" u="sng" dirty="0"/>
              <a:t> </a:t>
            </a:r>
            <a:r>
              <a:rPr lang="am-ET" sz="3600" b="1" i="1" u="sng" dirty="0"/>
              <a:t>ካህኑ ይበ</a:t>
            </a:r>
            <a:r>
              <a:rPr lang="en-US" sz="3600" b="1" i="1" u="sng" dirty="0"/>
              <a:t>ሉ፤</a:t>
            </a:r>
            <a:r>
              <a:rPr lang="am-ET" sz="3600" b="1" i="1" u="sng" dirty="0"/>
              <a:t>/ </a:t>
            </a:r>
            <a:r>
              <a:rPr lang="en-US" sz="3600" b="1" i="1" u="sng" dirty="0">
                <a:solidFill>
                  <a:srgbClr val="00B0F0"/>
                </a:solidFill>
              </a:rPr>
              <a:t>People shall repeat</a:t>
            </a:r>
            <a:r>
              <a:rPr lang="am-ET" sz="3600" b="1" i="1" u="sng" dirty="0">
                <a:solidFill>
                  <a:srgbClr val="00B0F0"/>
                </a:solidFill>
              </a:rPr>
              <a:t>)</a:t>
            </a:r>
          </a:p>
          <a:p>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ቡሩክ ስሙ ለእግዚአብሔር ወቡሩክ</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ዘይመጽእ በስመ እግዚአብሔር ወይትባረክ ስመ ስ</a:t>
            </a:r>
            <a:r>
              <a:rPr lang="en-US"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a:t>
            </a:r>
            <a:r>
              <a:rPr lang="am-ET" sz="4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ሐቲሁ ለይኩን ለይኩን ቡሩከ ለይኩን።</a:t>
            </a:r>
            <a:endParaRPr lang="am-ET"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የእግዚአብሔር ስሙ ምስጉን ነው፤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በእግዚአብሔር ስም የሚመጣውም ምስጉን ነው፤ የጌትነቱም ስም ይመስገን፤ ይሁን ይሁን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የተመሰገነ ይሁን።</a:t>
            </a:r>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Blessed be the name of the Lord</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blessed be he that comes in the name of the Lord; and Let the name of His  Glory be blessed. So be it, so be it, so be</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it blessed.</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DE3329E6-B776-A95A-ED78-E6187500D8C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341</a:t>
            </a:fld>
            <a:endParaRPr lang="en-US" dirty="0"/>
          </a:p>
        </p:txBody>
      </p:sp>
    </p:spTree>
    <p:extLst>
      <p:ext uri="{BB962C8B-B14F-4D97-AF65-F5344CB8AC3E}">
        <p14:creationId xmlns:p14="http://schemas.microsoft.com/office/powerpoint/2010/main" val="130126518"/>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4A6E736-E9ED-4322-9175-987C8D0F4C2A}"/>
              </a:ext>
            </a:extLst>
          </p:cNvPr>
          <p:cNvSpPr/>
          <p:nvPr/>
        </p:nvSpPr>
        <p:spPr>
          <a:xfrm>
            <a:off x="294161" y="3118515"/>
            <a:ext cx="11348336" cy="3739485"/>
          </a:xfrm>
          <a:prstGeom prst="rect">
            <a:avLst/>
          </a:prstGeom>
        </p:spPr>
        <p:txBody>
          <a:bodyPr wrap="square">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a:t>
            </a:r>
            <a:r>
              <a:rPr lang="en-US" sz="3600" b="1" u="sng" dirty="0" err="1">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eople</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US" sz="14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ፈኑ ጸጋ መንፈስ ቅዱስ ላዕሌነ</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endParaRPr lang="am-ET" sz="6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የመንፈስ ቅዱስን ጸጋ ላክልን።</a:t>
            </a:r>
            <a:endPar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Send the grace of the Holy Spirit 	upon us</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3" name="Slide Number Placeholder 1">
            <a:extLst>
              <a:ext uri="{FF2B5EF4-FFF2-40B4-BE49-F238E27FC236}">
                <a16:creationId xmlns:a16="http://schemas.microsoft.com/office/drawing/2014/main" id="{EAD03E77-5BF0-2173-6CA7-0CD2644432E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342</a:t>
            </a:fld>
            <a:endParaRPr lang="en-US" dirty="0"/>
          </a:p>
        </p:txBody>
      </p:sp>
      <p:sp>
        <p:nvSpPr>
          <p:cNvPr id="4" name="Rectangle 3">
            <a:extLst>
              <a:ext uri="{FF2B5EF4-FFF2-40B4-BE49-F238E27FC236}">
                <a16:creationId xmlns:a16="http://schemas.microsoft.com/office/drawing/2014/main" id="{04A6E736-E9ED-4322-9175-987C8D0F4C2A}"/>
              </a:ext>
            </a:extLst>
          </p:cNvPr>
          <p:cNvSpPr/>
          <p:nvPr/>
        </p:nvSpPr>
        <p:spPr>
          <a:xfrm>
            <a:off x="294161" y="7019"/>
            <a:ext cx="11686576" cy="3077766"/>
          </a:xfrm>
          <a:prstGeom prst="rect">
            <a:avLst/>
          </a:prstGeom>
        </p:spPr>
        <p:txBody>
          <a:bodyPr wrap="square">
            <a:spAutoFit/>
          </a:bodyPr>
          <a:lstStyle/>
          <a:p>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ፈኑ ጸጋ መንፈስ ቅዱስ ላዕሌነ</a:t>
            </a:r>
            <a:r>
              <a:rPr lang="en-US" sz="48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endParaRPr lang="am-ET" sz="700"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የመንፈስ ቅዱስን ጸጋ ላክልን።</a:t>
            </a:r>
            <a:endPar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Send the grace of the Holy Spirit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 us</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590433506"/>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dirty="0">
                <a:solidFill>
                  <a:srgbClr val="FFFF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dirty="0">
                <a:solidFill>
                  <a:srgbClr val="FF00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6287"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343</a:t>
            </a:fld>
            <a:endParaRPr lang="en-US" dirty="0"/>
          </a:p>
        </p:txBody>
      </p:sp>
    </p:spTree>
    <p:extLst>
      <p:ext uri="{BB962C8B-B14F-4D97-AF65-F5344CB8AC3E}">
        <p14:creationId xmlns:p14="http://schemas.microsoft.com/office/powerpoint/2010/main" val="2646680154"/>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ለኩልክሙ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 </a:t>
            </a: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344</a:t>
            </a:fld>
            <a:endParaRPr lang="en-US" dirty="0"/>
          </a:p>
        </p:txBody>
      </p:sp>
    </p:spTree>
    <p:extLst>
      <p:ext uri="{BB962C8B-B14F-4D97-AF65-F5344CB8AC3E}">
        <p14:creationId xmlns:p14="http://schemas.microsoft.com/office/powerpoint/2010/main" val="409188856"/>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891E04-0B1E-4FC5-19E2-9B78B65140A3}"/>
              </a:ext>
            </a:extLst>
          </p:cNvPr>
          <p:cNvSpPr>
            <a:spLocks noGrp="1"/>
          </p:cNvSpPr>
          <p:nvPr>
            <p:ph type="sldNum" sz="quarter" idx="12"/>
          </p:nvPr>
        </p:nvSpPr>
        <p:spPr>
          <a:xfrm>
            <a:off x="8077200" y="6248401"/>
            <a:ext cx="2057400" cy="365125"/>
          </a:xfrm>
          <a:prstGeom prst="rect">
            <a:avLst/>
          </a:prstGeom>
        </p:spPr>
        <p:txBody>
          <a:bodyPr/>
          <a:lstStyle/>
          <a:p>
            <a:fld id="{D1A93F9C-F3AE-4C08-8BCA-376713F07AA1}" type="slidenum">
              <a:rPr lang="en-US" smtClean="0"/>
              <a:pPr/>
              <a:t>345</a:t>
            </a:fld>
            <a:endParaRPr lang="en-US" dirty="0"/>
          </a:p>
        </p:txBody>
      </p:sp>
      <p:sp>
        <p:nvSpPr>
          <p:cNvPr id="3" name="TextBox 2">
            <a:extLst>
              <a:ext uri="{FF2B5EF4-FFF2-40B4-BE49-F238E27FC236}">
                <a16:creationId xmlns:a16="http://schemas.microsoft.com/office/drawing/2014/main" id="{2B9141B7-4C6E-8942-49B3-B756ABEFE13A}"/>
              </a:ext>
            </a:extLst>
          </p:cNvPr>
          <p:cNvSpPr txBox="1"/>
          <p:nvPr/>
        </p:nvSpPr>
        <p:spPr>
          <a:xfrm>
            <a:off x="704722" y="878321"/>
            <a:ext cx="9781308" cy="4247317"/>
          </a:xfrm>
          <a:prstGeom prst="rect">
            <a:avLst/>
          </a:prstGeom>
          <a:noFill/>
        </p:spPr>
        <p:txBody>
          <a:bodyPr wrap="square" rtlCol="0">
            <a:spAutoFit/>
          </a:bodyPr>
          <a:lstStyle/>
          <a:p>
            <a:pPr algn="ctr"/>
            <a:r>
              <a:rPr lang="am-ET" sz="6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ጸሎተ ፈትቶ</a:t>
            </a:r>
            <a:endParaRPr lang="en-US" sz="6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endParaRPr lang="am-ET"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am-ET"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የመፈተት ጸሎት</a:t>
            </a:r>
            <a:endParaRPr lang="en-US" sz="6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endParaRPr lang="am-ET" sz="36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r>
              <a:rPr lang="en-US" sz="6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Prayer of Fraction</a:t>
            </a:r>
          </a:p>
        </p:txBody>
      </p:sp>
    </p:spTree>
    <p:extLst>
      <p:ext uri="{BB962C8B-B14F-4D97-AF65-F5344CB8AC3E}">
        <p14:creationId xmlns:p14="http://schemas.microsoft.com/office/powerpoint/2010/main" val="1903469347"/>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5527" y="315186"/>
            <a:ext cx="11762509" cy="6809556"/>
          </a:xfrm>
          <a:prstGeom prst="rect">
            <a:avLst/>
          </a:prstGeom>
        </p:spPr>
        <p:txBody>
          <a:bodyPr wrap="square">
            <a:spAutoFit/>
          </a:bodyPr>
          <a:lstStyle/>
          <a:p>
            <a:pPr algn="ctr" defTabSz="914400">
              <a:defRPr/>
            </a:pPr>
            <a:endParaRPr lang="am-ET" sz="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en-AE" sz="105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ወካዕበ ናስተበቍዕ ዘኵሎ </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እኅዝ እግዚአብሔር አብ ለእግዚእ ወመድኃኒነ ኢየሱስ ክርስቶስ</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l"/>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ዳግመኛ ሁሉን የሚይዝ የጌታችንና የመድኃኒታችን የኢየሱስ ክርስቶስን አባት እግዚአብሔርን እንማልዳለን፤</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again, we supplicate the Almighty God, the Father of the Lord and our Saviour</a:t>
            </a:r>
            <a:r>
              <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Jesus Christ. </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8ABE8C37-AEAA-C159-B2D1-2099AFC3BD1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346</a:t>
            </a:fld>
            <a:endParaRPr lang="en-US" dirty="0"/>
          </a:p>
        </p:txBody>
      </p:sp>
    </p:spTree>
    <p:extLst>
      <p:ext uri="{BB962C8B-B14F-4D97-AF65-F5344CB8AC3E}">
        <p14:creationId xmlns:p14="http://schemas.microsoft.com/office/powerpoint/2010/main" val="705918257"/>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255" y="-13926"/>
            <a:ext cx="11901054" cy="7355860"/>
          </a:xfrm>
          <a:prstGeom prst="rect">
            <a:avLst/>
          </a:prstGeom>
        </p:spPr>
        <p:txBody>
          <a:bodyPr wrap="square">
            <a:spAutoFit/>
          </a:bodyPr>
          <a:lstStyle/>
          <a:p>
            <a:pPr>
              <a:defRPr/>
            </a:pPr>
            <a:endParaRPr lang="en-AE" sz="2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እገኒ ለከ እግዚኦ አምላኪየ ዘት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ብር ዲበ ሠረገላ</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ኪሩቤል</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ወሱራፌል</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ወተዐርፍ</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በልዑላን</a:t>
            </a:r>
          </a:p>
          <a:p>
            <a:pPr>
              <a:defRPr/>
            </a:pPr>
            <a:endParaRPr lang="am-ET" sz="1600" b="1" spc="-18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l"/>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አምላኬ በኪሩቤል የምትኖር፣ በልዑላንም የምታርፍ ለአንተ እገዛለሁ</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 praise You, Lord my God, who sit upon the Cherubim and do rest in the high ones. </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8ABE8C37-AEAA-C159-B2D1-2099AFC3BD1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347</a:t>
            </a:fld>
            <a:endParaRPr lang="en-US" dirty="0"/>
          </a:p>
        </p:txBody>
      </p:sp>
    </p:spTree>
    <p:extLst>
      <p:ext uri="{BB962C8B-B14F-4D97-AF65-F5344CB8AC3E}">
        <p14:creationId xmlns:p14="http://schemas.microsoft.com/office/powerpoint/2010/main" val="2747866756"/>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0110" y="150254"/>
            <a:ext cx="11859490" cy="6370975"/>
          </a:xfrm>
          <a:prstGeom prst="rect">
            <a:avLst/>
          </a:prstGeom>
        </p:spPr>
        <p:txBody>
          <a:bodyPr wrap="square">
            <a:spAutoFit/>
          </a:bodyPr>
          <a:lstStyle/>
          <a:p>
            <a:pPr>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ትሑታነ ተአምር እስመ ዘውስተ ብርሃን ሀሎከ ኦ ዘታዐርፎ ለዓለም ምሥጢረ ኅቡአ በዲበ መስቀል ዘአንተ አርአይከ ለነ ወመኑ መ</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ሪ ወቅዱስ ዘከማከ  </a:t>
            </a:r>
          </a:p>
          <a:p>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ትሑታንን ታውቃለህ</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በብርሃን አለህና፤ ዓለሙን የምታሳርፈው ሆይ</a:t>
            </a:r>
            <a:r>
              <a:rPr lang="am-ET" sz="4000" b="1" dirty="0">
                <a:solidFill>
                  <a:srgbClr val="00FF00"/>
                </a:solidFill>
                <a:latin typeface="Ebrima"/>
                <a:ea typeface="Ebrima"/>
                <a:cs typeface="Ebrima"/>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በመስቀል ላይ የተሠወረ ምሥጢርን ያሳየህ አንተ ነህ</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እንዳንተ ያለ ይቅር ባይና ቅዱስ ማነው?</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know the humble because You are in the light. O You who do cause the world to rest, You did show the hidden mystery on the cross. Who is merciful and Holy like You?</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8ABE8C37-AEAA-C159-B2D1-2099AFC3BD1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348</a:t>
            </a:fld>
            <a:endParaRPr lang="en-US" dirty="0"/>
          </a:p>
        </p:txBody>
      </p:sp>
    </p:spTree>
    <p:extLst>
      <p:ext uri="{BB962C8B-B14F-4D97-AF65-F5344CB8AC3E}">
        <p14:creationId xmlns:p14="http://schemas.microsoft.com/office/powerpoint/2010/main" val="2563673056"/>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255" y="219612"/>
            <a:ext cx="11928763" cy="6801862"/>
          </a:xfrm>
          <a:prstGeom prst="rect">
            <a:avLst/>
          </a:prstGeom>
        </p:spPr>
        <p:txBody>
          <a:bodyPr wrap="square">
            <a:spAutoFit/>
          </a:bodyPr>
          <a:lstStyle/>
          <a:p>
            <a:pPr>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እንቲ</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 ሥልጣነ ዘወሀብኮሙ ለሐዋርያቲከ እለ ይትቀነዩ ለከ በየውሃተ ልብ ወእለ ያቄርቡ ለከ መ</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ዛ ሠናየ ወበእንተ እግዚእነ ወአምላክነ ወመድኃኒነ ኢየሱስ ክርስቶስ ዘ</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ሎ ትእኅዝ እግዚአብሔር አምላክነ </a:t>
            </a:r>
            <a:endParaRPr lang="am-ET" sz="3600" b="1" spc="-18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በልቡና ቅንነት ለሚያገለግሉህ፣ በጎ መ</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ዛንም ለሚያቀርቡልህ ለሐዋርያትህ ያንተን ሥልጣን የሰጠሃቸው፣ ስለ ጌታችን ስለ አምላካችንና ስለ መድኃኒታችን ስለ ኢየሱስ ክርስቶስ፣ ይኸውም ሁሉን የሚገዛ አምላካችን እግዚአብሔር ነው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did give Your power to Your Apostles who served you with meekness of heart and offered to You a sweet savory.</a:t>
            </a:r>
            <a:r>
              <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For the sake of our Lord and our God and our Saviour Jesus Christ. The Almighty God is our Lord.</a:t>
            </a:r>
            <a:endPar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8ABE8C37-AEAA-C159-B2D1-2099AFC3BD1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349</a:t>
            </a:fld>
            <a:endParaRPr lang="en-US" dirty="0"/>
          </a:p>
        </p:txBody>
      </p:sp>
    </p:spTree>
    <p:extLst>
      <p:ext uri="{BB962C8B-B14F-4D97-AF65-F5344CB8AC3E}">
        <p14:creationId xmlns:p14="http://schemas.microsoft.com/office/powerpoint/2010/main" val="1481272264"/>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418" y="105013"/>
            <a:ext cx="11686576" cy="6839565"/>
          </a:xfrm>
          <a:prstGeom prst="rect">
            <a:avLst/>
          </a:prstGeom>
        </p:spPr>
        <p:txBody>
          <a:bodyPr wrap="square">
            <a:spAutoFit/>
          </a:bodyPr>
          <a:lstStyle/>
          <a:p>
            <a:pPr defTabSz="914436">
              <a:defRPr/>
            </a:pPr>
            <a:r>
              <a:rPr lang="am-ET"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r>
              <a:rPr lang="en-US" sz="5144" b="1" dirty="0">
                <a:latin typeface="Arial" panose="020B0604020202020204" pitchFamily="34" charset="0"/>
              </a:rPr>
              <a:t> </a:t>
            </a:r>
            <a:r>
              <a:rPr lang="am-ET" sz="4572"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ጸልዩ</a:t>
            </a:r>
            <a:r>
              <a:rPr lang="en-US" sz="4572"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572"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572"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pray.</a:t>
            </a:r>
            <a:endParaRPr lang="am-ET" sz="4191"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አቡነ ዘበሰማያት ይትቀደስ ስምከ ትም</a:t>
            </a:r>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ጻ</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 መንግሥትከ ወይኩን ፈቃድከ በከመ በሰማይ ከማሁ በምድር ሲሳየነ ዘለለ ዕለትነ ሀበነ ዮም</a:t>
            </a:r>
          </a:p>
          <a:p>
            <a:endParaRPr lang="am-ET" sz="7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Father who art in heaven, hallowed  be Thy name, Thy kingdom come, Thy  will be done on earth as it is in heaven;  give us this day our daily bread,</a:t>
            </a:r>
            <a:endParaRPr lang="am-ET"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4AE8D2BC-19FA-2027-FDAE-93C36C58786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350</a:t>
            </a:fld>
            <a:endParaRPr lang="en-US" dirty="0"/>
          </a:p>
        </p:txBody>
      </p:sp>
    </p:spTree>
    <p:extLst>
      <p:ext uri="{BB962C8B-B14F-4D97-AF65-F5344CB8AC3E}">
        <p14:creationId xmlns:p14="http://schemas.microsoft.com/office/powerpoint/2010/main" val="2341137349"/>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563322-3176-4311-E7D5-194F16798C3F}"/>
              </a:ext>
            </a:extLst>
          </p:cNvPr>
          <p:cNvSpPr>
            <a:spLocks noGrp="1"/>
          </p:cNvSpPr>
          <p:nvPr>
            <p:ph type="sldNum" sz="quarter" idx="12"/>
          </p:nvPr>
        </p:nvSpPr>
        <p:spPr/>
        <p:txBody>
          <a:bodyPr/>
          <a:lstStyle/>
          <a:p>
            <a:fld id="{699901B4-B23A-4C08-AC45-D9E49F2C10AE}" type="slidenum">
              <a:rPr lang="en-US" smtClean="0"/>
              <a:t>351</a:t>
            </a:fld>
            <a:endParaRPr lang="en-US" dirty="0"/>
          </a:p>
        </p:txBody>
      </p:sp>
      <p:sp>
        <p:nvSpPr>
          <p:cNvPr id="4" name="TextBox 3">
            <a:extLst>
              <a:ext uri="{FF2B5EF4-FFF2-40B4-BE49-F238E27FC236}">
                <a16:creationId xmlns:a16="http://schemas.microsoft.com/office/drawing/2014/main" id="{44B6AF54-5DC4-66A5-884E-11539C8B869E}"/>
              </a:ext>
            </a:extLst>
          </p:cNvPr>
          <p:cNvSpPr txBox="1"/>
          <p:nvPr/>
        </p:nvSpPr>
        <p:spPr>
          <a:xfrm>
            <a:off x="143831" y="17391"/>
            <a:ext cx="11831751" cy="6401753"/>
          </a:xfrm>
          <a:prstGeom prst="rect">
            <a:avLst/>
          </a:prstGeom>
          <a:noFill/>
        </p:spPr>
        <p:txBody>
          <a:bodyPr wrap="square">
            <a:spAutoFit/>
          </a:bodyPr>
          <a:lstStyle/>
          <a:p>
            <a:endParaRPr lang="am-ET" sz="10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ኅድግ ለነ አበሳነ ወጌጋየነ ከመ ንሕነኒ ንኅድግ ለዘአበሰ ለነ ኢታብአነ እግዚኦ ውስተ መንሱት አላ</a:t>
            </a:r>
            <a:r>
              <a:rPr lang="am-ET" sz="2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አድኅነነ</a:t>
            </a:r>
            <a:r>
              <a:rPr lang="am-ET"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ወባልሐነ</a:t>
            </a:r>
            <a:r>
              <a:rPr lang="am-ET"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እም</a:t>
            </a:r>
            <a:r>
              <a:rPr lang="am-ET" sz="4400" b="1" spc="-100" dirty="0">
                <a:latin typeface="Nyala" panose="02000504070300020003" pitchFamily="2" charset="0"/>
                <a:ea typeface="Abyssinica SIL (Connected)" panose="02000000000000000000" pitchFamily="2" charset="0"/>
                <a:cs typeface="Abyssinica SIL (Connected)" panose="02000000000000000000" pitchFamily="2" charset="0"/>
              </a:rPr>
              <a:t>ኵሉ</a:t>
            </a:r>
            <a:r>
              <a:rPr lang="am-ET"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እኩይ</a:t>
            </a:r>
            <a:r>
              <a:rPr lang="am-ET"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a:t>
            </a:r>
            <a:r>
              <a:rPr lang="am-ET"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ዚያከ ይእቲ መንግሥት</a:t>
            </a:r>
            <a:r>
              <a:rPr lang="am-ET" sz="4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ኃይል ወስብሐት ለዓለመ ዓለም።</a:t>
            </a:r>
            <a:endParaRPr lang="am-ET" sz="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forgive us our trespasses as we forgive them</a:t>
            </a:r>
            <a:r>
              <a:rPr lang="am-ET"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that trespass against us and lead us not into temptation but deliver us and rescue us from all evil; for Thine is the kingdom, the power and the glory for ever and ever.</a:t>
            </a:r>
          </a:p>
        </p:txBody>
      </p:sp>
    </p:spTree>
    <p:extLst>
      <p:ext uri="{BB962C8B-B14F-4D97-AF65-F5344CB8AC3E}">
        <p14:creationId xmlns:p14="http://schemas.microsoft.com/office/powerpoint/2010/main" val="1575969858"/>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563322-3176-4311-E7D5-194F16798C3F}"/>
              </a:ext>
            </a:extLst>
          </p:cNvPr>
          <p:cNvSpPr>
            <a:spLocks noGrp="1"/>
          </p:cNvSpPr>
          <p:nvPr>
            <p:ph type="sldNum" sz="quarter" idx="4294967295"/>
          </p:nvPr>
        </p:nvSpPr>
        <p:spPr>
          <a:xfrm>
            <a:off x="8305800" y="6340475"/>
            <a:ext cx="2057400" cy="215444"/>
          </a:xfrm>
          <a:prstGeom prst="rect">
            <a:avLst/>
          </a:prstGeom>
        </p:spPr>
        <p:txBody>
          <a:bodyPr/>
          <a:lstStyle/>
          <a:p>
            <a:pPr algn="r"/>
            <a:fld id="{699901B4-B23A-4C08-AC45-D9E49F2C10AE}" type="slidenum">
              <a:rPr lang="en-US" smtClean="0"/>
              <a:pPr algn="r"/>
              <a:t>352</a:t>
            </a:fld>
            <a:endParaRPr lang="en-US" dirty="0"/>
          </a:p>
        </p:txBody>
      </p:sp>
      <p:sp>
        <p:nvSpPr>
          <p:cNvPr id="4" name="TextBox 3">
            <a:extLst>
              <a:ext uri="{FF2B5EF4-FFF2-40B4-BE49-F238E27FC236}">
                <a16:creationId xmlns:a16="http://schemas.microsoft.com/office/drawing/2014/main" id="{44B6AF54-5DC4-66A5-884E-11539C8B869E}"/>
              </a:ext>
            </a:extLst>
          </p:cNvPr>
          <p:cNvSpPr txBox="1"/>
          <p:nvPr/>
        </p:nvSpPr>
        <p:spPr>
          <a:xfrm>
            <a:off x="110835" y="178904"/>
            <a:ext cx="11942619" cy="6924973"/>
          </a:xfrm>
          <a:prstGeom prst="rect">
            <a:avLst/>
          </a:prstGeom>
          <a:noFill/>
        </p:spPr>
        <p:txBody>
          <a:bodyPr wrap="square">
            <a:spAutoFit/>
          </a:bodyPr>
          <a:lstStyle/>
          <a:p>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ሁሉን የምትይዝ አምላካችን እግዚአብሔር</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የቅዱስ ምሥጢርህን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መቀበል ለኛ</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ጽንዕ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አድርገህ ትሰጠን ዘንድ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እንማልድሃለን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ከእኛ ወገን ማንንም አታጕስቍል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በክርስቶስ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ሁሉን ባርክ እንጂ</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ርሱ ያለ ክብር</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ጽንዕ</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ለአንተ ይገባል</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ርሱ</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ጋራ፣ ከመንፈስ ቅዱስም</a:t>
            </a:r>
            <a:r>
              <a:rPr lang="en-US"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ጋራ፣</a:t>
            </a:r>
            <a:r>
              <a:rPr lang="am-ET" sz="2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ዛሬም</a:t>
            </a: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ዘወትርም</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our almighty God, grant us that we partake effectually of the holy mystery, and condemn none of us, but bless all in Christ, through whom to you with him and with the Holy Spirit be glory and dominion, both now and ever and world without end. Amen.</a:t>
            </a:r>
            <a:endParaRPr lang="en-US" sz="4000" dirty="0">
              <a:solidFill>
                <a:srgbClr val="FFFF00"/>
              </a:solidFill>
            </a:endParaRPr>
          </a:p>
        </p:txBody>
      </p:sp>
    </p:spTree>
    <p:extLst>
      <p:ext uri="{BB962C8B-B14F-4D97-AF65-F5344CB8AC3E}">
        <p14:creationId xmlns:p14="http://schemas.microsoft.com/office/powerpoint/2010/main" val="1457111047"/>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3965" y="359787"/>
            <a:ext cx="11859490" cy="6832640"/>
          </a:xfrm>
          <a:prstGeom prst="rect">
            <a:avLst/>
          </a:prstGeom>
        </p:spPr>
        <p:txBody>
          <a:bodyPr wrap="square">
            <a:spAutoFit/>
          </a:bodyPr>
          <a:lstStyle/>
          <a:p>
            <a:pPr>
              <a:defRPr/>
            </a:pP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(ካህናት ከመቅደስ በኅብረት)</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am-ET"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92075" lvl="1"/>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ሠራዊተ መላእክቲሁ ለመድኃኔ ዓለም ዬ ዬ ዬ ይቀውሙ ቅድሜሁ ለመድኃኔ ዓለም</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92075"/>
            <a:endParaRPr lang="en-AE" sz="1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92075" lvl="1"/>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የመድኃኔ ዓለም አገልጋዮች የሚሆኑ የመላእክት ሠራዊት ወዮ</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ወዮ</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ወዮ</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በመድኃኔ ዓለም ፊት ይቆማሉ</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92075" lvl="1"/>
            <a:endParaRPr lang="en-AE" sz="1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92075" lvl="1"/>
            <a:r>
              <a:rPr lang="en-US" sz="40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angelic hosts of the Savior of the world, stand before the Savior of the world.</a:t>
            </a:r>
          </a:p>
        </p:txBody>
      </p:sp>
      <p:sp>
        <p:nvSpPr>
          <p:cNvPr id="3" name="Slide Number Placeholder 1">
            <a:extLst>
              <a:ext uri="{FF2B5EF4-FFF2-40B4-BE49-F238E27FC236}">
                <a16:creationId xmlns:a16="http://schemas.microsoft.com/office/drawing/2014/main" id="{440E4A51-A25D-6E5A-6C55-C10DDBA99FE4}"/>
              </a:ext>
            </a:extLst>
          </p:cNvPr>
          <p:cNvSpPr>
            <a:spLocks noGrp="1"/>
          </p:cNvSpPr>
          <p:nvPr>
            <p:ph type="sldNum" sz="quarter" idx="4294967295"/>
          </p:nvPr>
        </p:nvSpPr>
        <p:spPr>
          <a:xfrm>
            <a:off x="8305800" y="6340476"/>
            <a:ext cx="2057400" cy="365125"/>
          </a:xfrm>
          <a:prstGeom prst="rect">
            <a:avLst/>
          </a:prstGeom>
        </p:spPr>
        <p:txBody>
          <a:bodyPr/>
          <a:lstStyle/>
          <a:p>
            <a:fld id="{699901B4-B23A-4C08-AC45-D9E49F2C10AE}" type="slidenum">
              <a:rPr lang="en-US" smtClean="0"/>
              <a:t>353</a:t>
            </a:fld>
            <a:endParaRPr lang="en-US" dirty="0"/>
          </a:p>
        </p:txBody>
      </p:sp>
    </p:spTree>
    <p:extLst>
      <p:ext uri="{BB962C8B-B14F-4D97-AF65-F5344CB8AC3E}">
        <p14:creationId xmlns:p14="http://schemas.microsoft.com/office/powerpoint/2010/main" val="2760875571"/>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818" y="96980"/>
            <a:ext cx="11845637" cy="6694140"/>
          </a:xfrm>
          <a:prstGeom prst="rect">
            <a:avLst/>
          </a:prstGeom>
        </p:spPr>
        <p:txBody>
          <a:bodyPr wrap="square">
            <a:spAutoFit/>
          </a:bodyPr>
          <a:lstStyle/>
          <a:p>
            <a:pPr>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defRPr/>
            </a:pPr>
            <a:endParaRPr lang="en-AE" sz="11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lvl="1"/>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ወይኬልልዎ ለመድኃኔ ዓለም ዬ ዬ ዬ </a:t>
            </a:r>
          </a:p>
          <a:p>
            <a:pPr marL="0" lvl="1"/>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ሥጋሁ ወደሙ ለመድኃኔ ዓለም</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lvl="1"/>
            <a:endParaRPr lang="am-ET" sz="7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lvl="1"/>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መድኃኔ ዓለምን ያመሰግኑታል፤</a:t>
            </a:r>
            <a:r>
              <a:rPr lang="am-ET" sz="36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ወዮ</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ወዮ</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ወዮ</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የመድኃኔ ዓለም ሥጋውና ደሙ</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ይህ ነው</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lvl="1"/>
            <a:endParaRPr lang="am-ET" sz="105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0" lvl="1"/>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they encircle the Savior of the world ye </a:t>
            </a:r>
            <a:r>
              <a:rPr lang="en-US" sz="3600" b="1" spc="-100"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a:t>
            </a:r>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600" b="1" spc="-100"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a:t>
            </a:r>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even this body and blood of the Savior of the world.</a:t>
            </a:r>
            <a:endParaRPr lang="am-ET"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1A61C049-EC6E-159E-A8DE-CEB85E446229}"/>
              </a:ext>
            </a:extLst>
          </p:cNvPr>
          <p:cNvSpPr>
            <a:spLocks noGrp="1"/>
          </p:cNvSpPr>
          <p:nvPr>
            <p:ph type="sldNum" sz="quarter" idx="4294967295"/>
          </p:nvPr>
        </p:nvSpPr>
        <p:spPr>
          <a:xfrm>
            <a:off x="8305800" y="6340475"/>
            <a:ext cx="2057400" cy="215444"/>
          </a:xfrm>
          <a:prstGeom prst="rect">
            <a:avLst/>
          </a:prstGeom>
        </p:spPr>
        <p:txBody>
          <a:bodyPr/>
          <a:lstStyle/>
          <a:p>
            <a:pPr algn="r"/>
            <a:fld id="{699901B4-B23A-4C08-AC45-D9E49F2C10AE}" type="slidenum">
              <a:rPr lang="en-US" smtClean="0"/>
              <a:pPr algn="r"/>
              <a:t>354</a:t>
            </a:fld>
            <a:endParaRPr lang="en-US" dirty="0"/>
          </a:p>
        </p:txBody>
      </p:sp>
    </p:spTree>
    <p:extLst>
      <p:ext uri="{BB962C8B-B14F-4D97-AF65-F5344CB8AC3E}">
        <p14:creationId xmlns:p14="http://schemas.microsoft.com/office/powerpoint/2010/main" val="289399964"/>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7981950" y="6248401"/>
            <a:ext cx="2057400" cy="365125"/>
          </a:xfrm>
          <a:prstGeom prst="rect">
            <a:avLst/>
          </a:prstGeom>
        </p:spPr>
        <p:txBody>
          <a:bodyPr/>
          <a:lstStyle/>
          <a:p>
            <a:fld id="{D1A93F9C-F3AE-4C08-8BCA-376713F07AA1}" type="slidenum">
              <a:rPr lang="en-US" smtClean="0"/>
              <a:pPr/>
              <a:t>355</a:t>
            </a:fld>
            <a:endParaRPr lang="en-US"/>
          </a:p>
        </p:txBody>
      </p:sp>
      <p:sp>
        <p:nvSpPr>
          <p:cNvPr id="3" name="Rectangle 2"/>
          <p:cNvSpPr/>
          <p:nvPr/>
        </p:nvSpPr>
        <p:spPr>
          <a:xfrm>
            <a:off x="166255" y="210206"/>
            <a:ext cx="11887200" cy="6494085"/>
          </a:xfrm>
          <a:prstGeom prst="rect">
            <a:avLst/>
          </a:prstGeom>
        </p:spPr>
        <p:txBody>
          <a:bodyPr wrap="square">
            <a:spAutoFit/>
          </a:bodyPr>
          <a:lstStyle/>
          <a:p>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ብረት/</a:t>
            </a:r>
            <a:r>
              <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Congregation</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ወንብጻሕ ቅድመ ገጹ ለመድኃኔ ዓለም ዬ ዬ ዬ በአሚነ ዚ</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ለክርስቶስ</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ንገኒ</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lvl="1"/>
            <a:endParaRPr lang="am-ET" sz="1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መድኃኔ</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ዓለም</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ፊት</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እንቅረብ</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እርሱን በማመን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ለክርስቶስ</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እንገዛለን</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lvl="1"/>
            <a:endParaRPr lang="am-ET" sz="1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40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us draw near the face of the  Savior of the world. In the faith which is of Him we believe in the birth of Christ.</a:t>
            </a:r>
          </a:p>
        </p:txBody>
      </p:sp>
    </p:spTree>
    <p:extLst>
      <p:ext uri="{BB962C8B-B14F-4D97-AF65-F5344CB8AC3E}">
        <p14:creationId xmlns:p14="http://schemas.microsoft.com/office/powerpoint/2010/main" val="2378621353"/>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DE335F-E840-4BCC-BE18-0DD9FDBCF40B}"/>
              </a:ext>
            </a:extLst>
          </p:cNvPr>
          <p:cNvSpPr/>
          <p:nvPr/>
        </p:nvSpPr>
        <p:spPr>
          <a:xfrm>
            <a:off x="216418" y="1"/>
            <a:ext cx="10488224" cy="6780189"/>
          </a:xfrm>
          <a:prstGeom prst="rect">
            <a:avLst/>
          </a:prstGeom>
        </p:spPr>
        <p:txBody>
          <a:bodyPr wrap="square">
            <a:spAutoFit/>
          </a:bodyPr>
          <a:lstStyle/>
          <a:p>
            <a:pPr defTabSz="914436">
              <a:defRPr/>
            </a:pP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ንፍቅ ዲያቆን</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Ass’t Deacon</a:t>
            </a:r>
            <a:endPar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152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noProof="1">
                <a:solidFill>
                  <a:srgbClr val="00B050"/>
                </a:solidFill>
              </a:rPr>
              <a:t>  </a:t>
            </a:r>
            <a:r>
              <a:rPr lang="am-ET" sz="4800" b="1" spc="-100" noProof="1">
                <a:latin typeface="Abyssinica SIL (Connected)" panose="02000000000000000000" pitchFamily="2" charset="0"/>
                <a:ea typeface="Abyssinica SIL (Connected)" panose="02000000000000000000" pitchFamily="2" charset="0"/>
                <a:cs typeface="Abyssinica SIL (Connected)" panose="02000000000000000000" pitchFamily="2" charset="0"/>
              </a:rPr>
              <a:t>አርኅዉ</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noProof="1">
                <a:latin typeface="Abyssinica SIL (Connected)" panose="02000000000000000000" pitchFamily="2" charset="0"/>
                <a:ea typeface="Abyssinica SIL (Connected)" panose="02000000000000000000" pitchFamily="2" charset="0"/>
                <a:cs typeface="Abyssinica SIL (Connected)" panose="02000000000000000000" pitchFamily="2" charset="0"/>
              </a:rPr>
              <a:t>ኆኃተ</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መኳንንት</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መኳንንት</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ደጆችን ክፈቱ</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4800"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8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princes, open the gates.</a:t>
            </a:r>
            <a:endParaRPr lang="en-US" sz="1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5400" dirty="0">
                <a:solidFill>
                  <a:srgbClr val="FFFF00"/>
                </a:solidFill>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AE"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እለ</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ትቀውሙ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አትሕቱ</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ርእሰክሙ</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የቆማችሁ</a:t>
            </a:r>
            <a:r>
              <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ሰዎች</a:t>
            </a:r>
            <a:r>
              <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ራሳችሁን</a:t>
            </a:r>
            <a:r>
              <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ዝቅ</a:t>
            </a:r>
            <a:r>
              <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ዝቅ</a:t>
            </a:r>
            <a:r>
              <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አድርጉ</a:t>
            </a:r>
            <a:r>
              <a:rPr lang="am-ET"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0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who are standing, bow your heads.</a:t>
            </a:r>
          </a:p>
        </p:txBody>
      </p:sp>
      <p:sp>
        <p:nvSpPr>
          <p:cNvPr id="2" name="Slide Number Placeholder 1">
            <a:extLst>
              <a:ext uri="{FF2B5EF4-FFF2-40B4-BE49-F238E27FC236}">
                <a16:creationId xmlns:a16="http://schemas.microsoft.com/office/drawing/2014/main" id="{043689CD-E58F-ACB8-C2A7-EBE8F272C01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356</a:t>
            </a:fld>
            <a:endParaRPr lang="en-US" dirty="0"/>
          </a:p>
        </p:txBody>
      </p:sp>
    </p:spTree>
    <p:extLst>
      <p:ext uri="{BB962C8B-B14F-4D97-AF65-F5344CB8AC3E}">
        <p14:creationId xmlns:p14="http://schemas.microsoft.com/office/powerpoint/2010/main" val="3358819344"/>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18" y="160266"/>
            <a:ext cx="11759164" cy="6814045"/>
          </a:xfrm>
          <a:prstGeom prst="rect">
            <a:avLst/>
          </a:prstGeom>
          <a:noFill/>
        </p:spPr>
        <p:txBody>
          <a:bodyPr wrap="square" rtlCol="0">
            <a:spAutoFit/>
          </a:bodyPr>
          <a:lstStyle/>
          <a:p>
            <a:pPr defTabSz="914436">
              <a:defRPr/>
            </a:pPr>
            <a:r>
              <a:rPr lang="en-US" sz="4191" b="1"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191"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ስግዱ ለእግዚአብሔር በፍር</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ት። </a:t>
            </a:r>
          </a:p>
          <a:p>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በፍር</a:t>
            </a:r>
            <a:r>
              <a:rPr lang="en-US"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ሁናችሁ ለእግዚአብሔር ስገዱ። </a:t>
            </a:r>
          </a:p>
          <a:p>
            <a:r>
              <a:rPr lang="am-ET" sz="4800"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Worship the Lord with fear.</a:t>
            </a:r>
          </a:p>
          <a:p>
            <a:pPr defTabSz="914436">
              <a:defRPr/>
            </a:pP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ቅድሜከ እግዚኦ ንሰግድ ወንሴብሐከ</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በፊትህ</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እንሰግዳለን</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እናመሰግናለን</a:t>
            </a:r>
            <a:r>
              <a:rPr lang="en-US"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Before You, Lord, we worship, 	and we do glorify</a:t>
            </a:r>
            <a:r>
              <a:rPr lang="en-US" sz="4572"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3" name="Slide Number Placeholder 1">
            <a:extLst>
              <a:ext uri="{FF2B5EF4-FFF2-40B4-BE49-F238E27FC236}">
                <a16:creationId xmlns:a16="http://schemas.microsoft.com/office/drawing/2014/main" id="{551B9347-E82E-A519-9A8F-AA2AA3ABEB6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357</a:t>
            </a:fld>
            <a:endParaRPr lang="en-US" dirty="0"/>
          </a:p>
        </p:txBody>
      </p:sp>
    </p:spTree>
    <p:extLst>
      <p:ext uri="{BB962C8B-B14F-4D97-AF65-F5344CB8AC3E}">
        <p14:creationId xmlns:p14="http://schemas.microsoft.com/office/powerpoint/2010/main" val="4250208276"/>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D00877-6BB4-41CF-9EB7-69C8FCF563E6}"/>
              </a:ext>
            </a:extLst>
          </p:cNvPr>
          <p:cNvSpPr/>
          <p:nvPr/>
        </p:nvSpPr>
        <p:spPr>
          <a:xfrm>
            <a:off x="193964" y="46877"/>
            <a:ext cx="11845636" cy="6878806"/>
          </a:xfrm>
          <a:prstGeom prst="rect">
            <a:avLst/>
          </a:prstGeom>
        </p:spPr>
        <p:txBody>
          <a:bodyPr wrap="square">
            <a:spAutoFit/>
          </a:bodyPr>
          <a:lstStyle/>
          <a:p>
            <a:r>
              <a:rPr lang="en-US" sz="4400" b="1" u="sng"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ጸሎተ ንስ</a:t>
            </a:r>
            <a:r>
              <a:rPr lang="am-ET" sz="4400" b="1" u="sng"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en-US"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Prayer of Penitence</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en-AE" sz="1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እግዚእ እግዚኦ እግዚአብሔር አብ አኃዜ </a:t>
            </a:r>
            <a:r>
              <a:rPr lang="am-ET" sz="4000" b="1" spc="-100"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ሉ ዓለም አንተ ውእቱ ዘትፌውስ </a:t>
            </a:r>
            <a:r>
              <a:rPr lang="am-ET" sz="4000" b="1" spc="-100" dirty="0">
                <a:latin typeface="Nyala" panose="02000504070300020003" pitchFamily="2" charset="0"/>
                <a:ea typeface="Abyssinica SIL (Connected)" panose="02000000000000000000" pitchFamily="2" charset="0"/>
                <a:cs typeface="Abyssinica SIL (Connected)" panose="02000000000000000000" pitchFamily="2" charset="0"/>
              </a:rPr>
              <a:t>ቍ</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ስለ ነፍስነ ወሥጋነ ወመንፈስነ</a:t>
            </a:r>
          </a:p>
          <a:p>
            <a:endParaRPr lang="en-US" sz="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ዓለሙን ሁሉ የያዝህ ጌታችን እግዚአብሔር አብ የነፍሳችንንና የሥጋችንን</a:t>
            </a:r>
            <a:r>
              <a:rPr lang="en-US" sz="36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የደመ ነፍሳችንንም ቁስል የምታድን አንተ ነህ።</a:t>
            </a:r>
          </a:p>
          <a:p>
            <a:endParaRPr lang="am-ET" sz="1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God, the Father Almighty, it is You that heal the wounds of our soul and our  body and our spirit.</a:t>
            </a:r>
          </a:p>
        </p:txBody>
      </p:sp>
      <p:sp>
        <p:nvSpPr>
          <p:cNvPr id="3" name="Slide Number Placeholder 1">
            <a:extLst>
              <a:ext uri="{FF2B5EF4-FFF2-40B4-BE49-F238E27FC236}">
                <a16:creationId xmlns:a16="http://schemas.microsoft.com/office/drawing/2014/main" id="{21911EF7-B6D1-D18D-3C57-3F6C9F658BE7}"/>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358</a:t>
            </a:fld>
            <a:endParaRPr lang="en-US" dirty="0"/>
          </a:p>
        </p:txBody>
      </p:sp>
    </p:spTree>
    <p:extLst>
      <p:ext uri="{BB962C8B-B14F-4D97-AF65-F5344CB8AC3E}">
        <p14:creationId xmlns:p14="http://schemas.microsoft.com/office/powerpoint/2010/main" val="3637292821"/>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9FC967-D658-977B-8CF2-08FF67980B9E}"/>
              </a:ext>
            </a:extLst>
          </p:cNvPr>
          <p:cNvSpPr>
            <a:spLocks noGrp="1"/>
          </p:cNvSpPr>
          <p:nvPr>
            <p:ph type="sldNum" sz="quarter" idx="12"/>
          </p:nvPr>
        </p:nvSpPr>
        <p:spPr/>
        <p:txBody>
          <a:bodyPr/>
          <a:lstStyle/>
          <a:p>
            <a:fld id="{699901B4-B23A-4C08-AC45-D9E49F2C10AE}" type="slidenum">
              <a:rPr lang="en-US" smtClean="0"/>
              <a:t>359</a:t>
            </a:fld>
            <a:endParaRPr lang="en-US" dirty="0"/>
          </a:p>
        </p:txBody>
      </p:sp>
      <p:sp>
        <p:nvSpPr>
          <p:cNvPr id="4" name="TextBox 3">
            <a:extLst>
              <a:ext uri="{FF2B5EF4-FFF2-40B4-BE49-F238E27FC236}">
                <a16:creationId xmlns:a16="http://schemas.microsoft.com/office/drawing/2014/main" id="{73F824DB-FDC3-F315-BCB9-E50302ED5C25}"/>
              </a:ext>
            </a:extLst>
          </p:cNvPr>
          <p:cNvSpPr txBox="1"/>
          <p:nvPr/>
        </p:nvSpPr>
        <p:spPr>
          <a:xfrm>
            <a:off x="138545" y="98528"/>
            <a:ext cx="11942619" cy="6905993"/>
          </a:xfrm>
          <a:prstGeom prst="rect">
            <a:avLst/>
          </a:prstGeom>
          <a:noFill/>
        </p:spPr>
        <p:txBody>
          <a:bodyPr wrap="square">
            <a:spAutoFit/>
          </a:bodyPr>
          <a:lstStyle/>
          <a:p>
            <a:pPr marR="5080">
              <a:lnSpc>
                <a:spcPct val="90000"/>
              </a:lnSpc>
              <a:spcBef>
                <a:spcPts val="819"/>
              </a:spcBef>
            </a:pPr>
            <a:r>
              <a:rPr lang="am-ET"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 አንተ ትቤ በአፈ ዋሕድ ወልድከ እግዚእነ ወአምላክነ ወመድኃኒነ ኢየሱስ ክርስቶስ ዘይቤሎ ለአቡነ ጴጥሮስ አንተ </a:t>
            </a:r>
            <a:r>
              <a:rPr lang="am-ET" sz="3200" b="1" spc="-100" dirty="0">
                <a:latin typeface="Nyala" panose="02000504070300020003" pitchFamily="2" charset="0"/>
                <a:ea typeface="Abyssinica SIL (Connected)" panose="02000000000000000000" pitchFamily="2" charset="0"/>
                <a:cs typeface="Abyssinica SIL (Connected)" panose="02000000000000000000" pitchFamily="2" charset="0"/>
              </a:rPr>
              <a:t>ኰኵ</a:t>
            </a:r>
            <a:r>
              <a:rPr lang="am-ET"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ሕ </a:t>
            </a:r>
            <a:r>
              <a:rPr lang="en-US" sz="32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ወዲበ</a:t>
            </a:r>
            <a:r>
              <a:rPr lang="en-US"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spc="-100"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ዛቲ</a:t>
            </a:r>
            <a:r>
              <a:rPr lang="en-US"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spc="-100" dirty="0">
                <a:latin typeface="Nyala" panose="02000504070300020003" pitchFamily="2" charset="0"/>
                <a:ea typeface="Abyssinica SIL (Connected)" panose="02000000000000000000" pitchFamily="2" charset="0"/>
                <a:cs typeface="Abyssinica SIL (Connected)" panose="02000000000000000000" pitchFamily="2" charset="0"/>
              </a:rPr>
              <a:t>ኰኵ</a:t>
            </a:r>
            <a:r>
              <a:rPr lang="am-ET"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ሕ አሐን</a:t>
            </a:r>
            <a:r>
              <a:rPr lang="en-US"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ጻ</a:t>
            </a:r>
            <a:r>
              <a:rPr lang="am-ET"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ለቤተ ክርስቲያንየ ቅድስት ወኢይክልዋ አናቅጸ ሲኦል አማስኖታ ወአንቀልቅሎታ </a:t>
            </a:r>
            <a:endParaRPr lang="en-US" sz="32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R="5080">
              <a:lnSpc>
                <a:spcPct val="90000"/>
              </a:lnSpc>
              <a:spcBef>
                <a:spcPts val="819"/>
              </a:spcBef>
            </a:pPr>
            <a:endParaRPr lang="am-ET" sz="1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R="5080">
              <a:lnSpc>
                <a:spcPct val="90000"/>
              </a:lnSpc>
              <a:spcBef>
                <a:spcPts val="819"/>
              </a:spcBef>
            </a:pPr>
            <a:r>
              <a:rPr lang="en-US" sz="3200" b="1" spc="-100"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ንድ ልጅህ በጌታችን በአምላካችንና በመድኃኒታችን በኢየሱስ ክርስቶስ አፍ ተናግረሃልና፤ ለአባታችን ለጴጥሮስ እንዲህ ብሎ የተናገረውን አንተ መሠረት ነህ</a:t>
            </a:r>
            <a:r>
              <a:rPr lang="en-US"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በዚህችም መሠረት ላይ ክብርት ቤተ ክርስቲያኔን እሠራታለሁ፤ የሲኦልም ደጆች ሊያጠፏት</a:t>
            </a:r>
            <a:r>
              <a:rPr lang="en-US"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a:t>
            </a:r>
            <a:r>
              <a:rPr lang="am-ET" sz="3200" b="1" spc="-1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ሊያነዋውጧት አይችሉም። </a:t>
            </a:r>
            <a:endParaRPr lang="am-ET" sz="3200" b="1" kern="500"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19"/>
              </a:spcBef>
            </a:pPr>
            <a:endParaRPr lang="en-US" sz="3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19"/>
              </a:spcBef>
            </a:pP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Thou hast said, with the mouth of Thy only-begotten Son, our Lord and our God and our Savior Jesus Christ, that which He said to our father Peter, Thou art a rock and upon this rock I will build my holy church, and the gates of hell shall not prevail against it, and unto thee</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975051961"/>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360</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80109" y="189978"/>
            <a:ext cx="11845636" cy="6818277"/>
          </a:xfrm>
          <a:prstGeom prst="rect">
            <a:avLst/>
          </a:prstGeom>
          <a:noFill/>
        </p:spPr>
        <p:txBody>
          <a:bodyPr wrap="square">
            <a:spAutoFit/>
          </a:bodyPr>
          <a:lstStyle/>
          <a:p>
            <a:pPr marL="12700" marR="5080" defTabSz="914400">
              <a:lnSpc>
                <a:spcPct val="80000"/>
              </a:lnSpc>
              <a:spcBef>
                <a:spcPts val="819"/>
              </a:spcBef>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ወለከ እሁበከ መራኁተ ዘመንግሥተ ሰማያት ዘአሠርከ በምድር ይኩን እሡረ በሰማያት ወዘፈታሕከ በምድር ይኩን ፍቱሐ በሰማያት፣</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3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ለአ</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ንተም የመንግሥተ ሰማያትን መክፈቻ  እሰጥሃለሁ፤ በምድር ያሠርኸው በሰማይ የታሠረ ይሆን ዘንድ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በምድርም የፈታኸው በሰማይ የተፈታ ይሆን ዘንድ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am-ET"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19"/>
              </a:spcBef>
              <a:defRPr/>
            </a:pP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unto you I give the keys of the Kingdom of heaven; what you have bound on earth shall be bound in heaven, and what you loosed on earth shall be loosed in heaven.</a:t>
            </a:r>
          </a:p>
        </p:txBody>
      </p:sp>
    </p:spTree>
    <p:extLst>
      <p:ext uri="{BB962C8B-B14F-4D97-AF65-F5344CB8AC3E}">
        <p14:creationId xmlns:p14="http://schemas.microsoft.com/office/powerpoint/2010/main" val="1374269537"/>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361</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93963" y="52489"/>
            <a:ext cx="11859491" cy="6927025"/>
          </a:xfrm>
          <a:prstGeom prst="rect">
            <a:avLst/>
          </a:prstGeom>
          <a:noFill/>
        </p:spPr>
        <p:txBody>
          <a:bodyPr wrap="square">
            <a:spAutoFit/>
          </a:bodyPr>
          <a:lstStyle/>
          <a:p>
            <a:pPr marL="12700" marR="5080" defTabSz="914400">
              <a:lnSpc>
                <a:spcPct val="80000"/>
              </a:lnSpc>
              <a:spcBef>
                <a:spcPts val="819"/>
              </a:spcBef>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ወይኩኑ ፍቱሐነ ወግዑዛነ ኵሎሙ አግብርቲከ ወአእማቲከ በበአስማቲሆሙ በአፉሁ ለመንፈስ ቅዱስ ወበአፈ ዚ</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ኣየ</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ኒ አነ ገበርከ ... ኃጥእ ወአባሲ እመሂ በአእምሮ አው በኢያእምሮ ገብሩ</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105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ወንዶቹም ሴቶቹም አገልጋዮችህ ሁሉ በየስማቸው የተፈቱ ነጻም የወጡ ይሁኑ፤ በመንፈስ ቅዱስ ቃል ኃጥእ በደለኛ በምሆን በ</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ኔም በአገልጋይህ ... ቃል በማወቅ ወይም ባለማወቅ ቢሠሩ፣</a:t>
            </a:r>
            <a:endParaRPr lang="am-ET" sz="1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Let all Your servants and Your handmaids, according to their several names,</a:t>
            </a:r>
            <a:r>
              <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be absolved and set free out of the mouth of the Holy Spirit, and out of the mouth of me also, Your sinful and guilty servant</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 .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whether they have wrought wittingly or unwittingly. </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848019458"/>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362</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93964" y="75513"/>
            <a:ext cx="11817927" cy="6900351"/>
          </a:xfrm>
          <a:prstGeom prst="rect">
            <a:avLst/>
          </a:prstGeom>
          <a:noFill/>
        </p:spPr>
        <p:txBody>
          <a:bodyPr wrap="square">
            <a:spAutoFit/>
          </a:bodyPr>
          <a:lstStyle/>
          <a:p>
            <a:pPr marL="12700" marR="5080" defTabSz="914400">
              <a:lnSpc>
                <a:spcPct val="80000"/>
              </a:lnSpc>
              <a:spcBef>
                <a:spcPts val="819"/>
              </a:spcBef>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ዕቀቦሙ እግዚኦ ወተማ</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ፀኖሙ ለእሉ አግብርቲከ አበውየ ወአኃውየ ወአኃትየ ወዓዲ ለትሕትና ዚ</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የኒ አነ ገበርከ ኃጥእ ወአባሲ ፍትሐኒ</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እሊህን አገልጋዮችህን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አባቶቼንና ወንድሞቼን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እኅቶቼንም አጽንተህ</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ጠብቃቸው</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ዳግመኛም ኃጥእ በደለኛ የምሆን እኔንም ወራዳነቴን አይተህ ፍታኝ፤</a:t>
            </a:r>
          </a:p>
          <a:p>
            <a:pPr marL="12700" marR="5080" defTabSz="914400">
              <a:lnSpc>
                <a:spcPct val="80000"/>
              </a:lnSpc>
              <a:spcBef>
                <a:spcPts val="819"/>
              </a:spcBef>
              <a:defRPr/>
            </a:pPr>
            <a:endParaRPr lang="am-ET"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Keep them, Lord, and defend them, Your servants, my fathers, brothers and sisters. And also, loose me, Your humble and sinful servant.</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02153487"/>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363</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52399" y="56774"/>
            <a:ext cx="11873345" cy="6918817"/>
          </a:xfrm>
          <a:prstGeom prst="rect">
            <a:avLst/>
          </a:prstGeom>
          <a:noFill/>
        </p:spPr>
        <p:txBody>
          <a:bodyPr wrap="square">
            <a:spAutoFit/>
          </a:bodyPr>
          <a:lstStyle/>
          <a:p>
            <a:pPr marL="12700" marR="5080" defTabSz="914400">
              <a:lnSpc>
                <a:spcPct val="80000"/>
              </a:lnSpc>
              <a:spcBef>
                <a:spcPts val="819"/>
              </a:spcBef>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ወይኩኑ ፍቱሐነ ወግዑዛነ እምአፈ ሥሉስ ቅዱስ አብ ወወልድ ወመንፈስ ቅዱስ ወእምአፈ ዚ</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የኒ አነ ገብርከ ኃጥእ ወአባሲ፤</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5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ልዩ ሦስት በሚሆኑ በአብና በወልድ በመንፈስ ቅዱስ</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ቃል የተፈቱ</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ነጻም የወጡ ይሁኑ፤ ኃጥእ</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በደለኛ</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በምሆን</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ኔም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በአገልጋይህ</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ቃል</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700" marR="5080" defTabSz="914400">
              <a:lnSpc>
                <a:spcPct val="80000"/>
              </a:lnSpc>
              <a:spcBef>
                <a:spcPts val="819"/>
              </a:spcBef>
              <a:defRPr/>
            </a:pPr>
            <a:endParaRPr lang="am-ET" sz="105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absolve them and set them free; out of the mouth of the Holy Trinity, the Father and the Son and the Holy Spirit, and out of the mouth of me Your sinful and unrighteous servant.</a:t>
            </a:r>
            <a:endParaRPr lang="am-ET"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51887137"/>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364</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38545" y="249385"/>
            <a:ext cx="11928763" cy="6535122"/>
          </a:xfrm>
          <a:prstGeom prst="rect">
            <a:avLst/>
          </a:prstGeom>
          <a:noFill/>
        </p:spPr>
        <p:txBody>
          <a:bodyPr wrap="square">
            <a:spAutoFit/>
          </a:bodyPr>
          <a:lstStyle/>
          <a:p>
            <a:pPr marL="12700" marR="5080" defTabSz="914400">
              <a:lnSpc>
                <a:spcPct val="80000"/>
              </a:lnSpc>
              <a:spcBef>
                <a:spcPts val="819"/>
              </a:spcBef>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ኦ መሐሪ ወመስተሣህል ወመፍቀሬ ሰብእ እግዚአብሔር አምላክነ ዘታ</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ትት ኃጢአተ ዓለም ተወከፍ ንስ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ሆሙ ለአግብርቲከ ወለአእማቲከ ወአሥርቅ ላዕሌሆሙ ብርሃነ ሕይወት ዘለዓለም ወይሥረይ ሎሙ እግዚኦ 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ሎ</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ኃጢአቶሙ እስመ ኄር አንተ ወመፍቀሬ ሰብእ </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ሪ</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ይቅር ባይ</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ሰውንም የምትወድ አምላካችን እግዚአብሔር ሆይ</a:t>
            </a:r>
            <a:r>
              <a:rPr lang="am-ET" sz="3200" b="1" dirty="0">
                <a:solidFill>
                  <a:srgbClr val="00FF00"/>
                </a:solidFill>
                <a:latin typeface="Ebrima"/>
                <a:ea typeface="Ebrima"/>
                <a:cs typeface="Ebrima"/>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የዓለሙን ኃጢአት የምታርቅ፣ የወንዶቹንና የሴቶቹን አገልጋዮችህን ንስሓቸውን ተቀበል፤ የዘለዓለም ደኅንነት የሚሆን ብርሃንንም ግለጽላቸው፤ አቤቱ ኃጥአታቸውንም ሁሉ ይቅር በላቸው</a:t>
            </a:r>
            <a:r>
              <a:rPr lang="am-ET" sz="3200" b="1" dirty="0">
                <a:solidFill>
                  <a:srgbClr val="00FF00"/>
                </a:solidFill>
                <a:latin typeface="Ebrima"/>
                <a:ea typeface="Ebrima"/>
                <a:cs typeface="Ebrima"/>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ቸር ሰውንም የምትወድ አንተ ነህና፤</a:t>
            </a:r>
          </a:p>
          <a:p>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pitiful, merciful and lover of man, Lord our God, that takes away the sin of the world, accept the penitence of Your servants and handmaids, and shine upon them with the light of everlasting life, and forgive them, Lord, all their sins; for You are good and the lover of man.</a:t>
            </a:r>
            <a:endPar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331415221"/>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365</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270448" y="223286"/>
            <a:ext cx="11769151" cy="6596678"/>
          </a:xfrm>
          <a:prstGeom prst="rect">
            <a:avLst/>
          </a:prstGeom>
          <a:noFill/>
        </p:spPr>
        <p:txBody>
          <a:bodyPr wrap="square">
            <a:spAutoFit/>
          </a:bodyPr>
          <a:lstStyle/>
          <a:p>
            <a:pPr marL="12700" marR="5080" defTabSz="914400">
              <a:lnSpc>
                <a:spcPct val="80000"/>
              </a:lnSpc>
              <a:spcBef>
                <a:spcPts val="819"/>
              </a:spcBef>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ኦ እግዚአብሔር አምላክነ ወመሥተሣህል ርኁቀ መዓት ወብዙኃ ምሕረት ወጻድቅ ሥረይ ሊተ ኃጥአትየ ወለኵሎሙ አግብርቲከ ወአእማቲከ አድኅኖሙ እምኵሉ አበሳ ወመርገም</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ይቅር ባይ አምላካችን እግዚአብሔር ሆይ</a:t>
            </a:r>
            <a:r>
              <a:rPr lang="am-ET" sz="4000" b="1" dirty="0">
                <a:solidFill>
                  <a:srgbClr val="00FF00"/>
                </a:solidFill>
                <a:latin typeface="Ebrima"/>
                <a:ea typeface="Ebrima"/>
                <a:cs typeface="Ebrima"/>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መዓትህ የራቀ ምሕረትህም የበዛ፣ እውነተኛም የምትሆን የ</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ኔን ኃጢአቴን አስተሥርይልኝ፤ ወንዶችንና ሴቶችንም ባሮችህን ሁሉ ከበደልም ከመርገምም ሁሉ አድናቸው፤</a:t>
            </a:r>
            <a:endPar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our God, merciful, slow to anger, plenteous in mercy and righteous, forgive me my sins. And deliver all Your servants and handmaids from all transgression and curse.</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931141881"/>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366</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24692" y="221673"/>
            <a:ext cx="11914909" cy="6851106"/>
          </a:xfrm>
          <a:prstGeom prst="rect">
            <a:avLst/>
          </a:prstGeom>
          <a:noFill/>
        </p:spPr>
        <p:txBody>
          <a:bodyPr wrap="square">
            <a:spAutoFit/>
          </a:bodyPr>
          <a:lstStyle/>
          <a:p>
            <a:pPr marL="12700" marR="5080" defTabSz="914400">
              <a:lnSpc>
                <a:spcPct val="80000"/>
              </a:lnSpc>
              <a:spcBef>
                <a:spcPts val="819"/>
              </a:spcBef>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ለእመ አበስነ ለከ እግዚኦ እመሂ በቃልነ ወእ</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ሂ በምግባርነ ወእመሂ 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ሊናነ ኅድግ ወሥረይ ወአናሕሲ ወተሣ</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 እስመ ኄር አንተ ወመፍቀሬ ሰብእ እግዚአብሔር አምላክነ</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በቃላችንም ቢሆን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በሥራችንም ቢሆን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በአሳባችንም ቢሆን አቤቱ አንተን ብንበድል ተውልን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አስተሥርይልን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አቃልልን፣ ይቅርም በለን፤ አምላካችን እግዚአብሔር ሆይ</a:t>
            </a:r>
            <a:r>
              <a:rPr lang="am-ET" sz="4000" b="1" dirty="0">
                <a:solidFill>
                  <a:srgbClr val="00FF00"/>
                </a:solidFill>
                <a:latin typeface="Ebrima"/>
                <a:ea typeface="Ebrima"/>
                <a:cs typeface="Ebrima"/>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አንተ ቸር ሰውን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ወዳጅ ነህና፤</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am-ET"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If we have transgressed against You, Lord, whether in our word,  deed, or thought, release, remit, pardon and have mercy, for You are good and the lover of man, Lord our God.</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945536389"/>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367</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52400" y="548874"/>
            <a:ext cx="11928764" cy="6161687"/>
          </a:xfrm>
          <a:prstGeom prst="rect">
            <a:avLst/>
          </a:prstGeom>
          <a:noFill/>
        </p:spPr>
        <p:txBody>
          <a:bodyPr wrap="square">
            <a:spAutoFit/>
          </a:bodyPr>
          <a:lstStyle/>
          <a:p>
            <a:pPr marL="12700" marR="5080" defTabSz="914400">
              <a:lnSpc>
                <a:spcPct val="80000"/>
              </a:lnSpc>
              <a:spcBef>
                <a:spcPts val="819"/>
              </a:spcBef>
              <a:defRPr/>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ኦ እግዚኦ ረስየነ ፍቱሓነ ወግዑዛነ ወለኵሎሙ ሕዝብከ ፍትሖሙ ወሊተኒ ለኃጥእ ገብርከ ፍትሓኒ</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3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የተፈታን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ነጻም የወጣን አድርገን፤ ወገኖችህንም ሁሉ ፍታቸው፤ ኃጥእ የምሆን እኔንም አገልጋይህን ፍታኝ፤ </a:t>
            </a:r>
          </a:p>
          <a:p>
            <a:pPr marL="12700" marR="5080" defTabSz="914400">
              <a:lnSpc>
                <a:spcPct val="80000"/>
              </a:lnSpc>
              <a:spcBef>
                <a:spcPts val="819"/>
              </a:spcBef>
              <a:defRPr/>
            </a:pPr>
            <a:endParaRPr lang="am-ET" sz="1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absolve us and set us free, and absolve all </a:t>
            </a:r>
            <a:r>
              <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a:t>
            </a:r>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people, and absolve me Your sinful servant.</a:t>
            </a:r>
            <a:endParaRPr lang="en-US" sz="44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594170963"/>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368</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38BD4425-359F-FFF8-35C1-B741A3AD8611}"/>
              </a:ext>
            </a:extLst>
          </p:cNvPr>
          <p:cNvSpPr txBox="1"/>
          <p:nvPr/>
        </p:nvSpPr>
        <p:spPr>
          <a:xfrm>
            <a:off x="152401" y="190927"/>
            <a:ext cx="11859490" cy="6572056"/>
          </a:xfrm>
          <a:prstGeom prst="rect">
            <a:avLst/>
          </a:prstGeom>
          <a:noFill/>
        </p:spPr>
        <p:txBody>
          <a:bodyPr wrap="square">
            <a:spAutoFit/>
          </a:bodyPr>
          <a:lstStyle/>
          <a:p>
            <a:pPr marL="12700" marR="5080" defTabSz="914400">
              <a:lnSpc>
                <a:spcPct val="80000"/>
              </a:lnSpc>
              <a:spcBef>
                <a:spcPts val="819"/>
              </a:spcBef>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ተዘክሮ እግዚኦ ለአብ ክቡር </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ርእሰ</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ሊቀ ጳጳ</a:t>
            </a:r>
            <a:r>
              <a:rPr lang="en-US" sz="36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ሳቲ</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አባ... ወብፁዕ ጳጳስ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አባ... አምላክነ ዐቂበ ዕቀቦሙ ለነ ዓመታተ ብዙኃ ወመዋዕለ ነዊኀ በጽድቅ ወበሰላም ተዘከራ እግዚኦ ለሀገሪትነ ኢትዮጵያ ወዕቀባ በጽድቅ ወበሰላም አግርር ፀራ ወጸላዕታ ፍጡነ</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ክቡር የሚሆን የጳጳሳቱን አለቃ አባ... አስበው፤ ብፁዕ የሚሆን አባ... አስበው፤ አምላካችን ሆይ ለብዙ ዘመናት ለረጅም ወራት በእውነትና በሰላም መጠበቅን ጠብቅልን፤ አቤቱ ሀገራችንን ኢትዮጵያን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አስባት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የሚጣሏትን ጠላቶቿን ፈጥነህ አስገዛላት፤ </a:t>
            </a:r>
          </a:p>
          <a:p>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Lord, the honorable father, our Patriarch Abba… and the blessed Archbishop</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Abba…</a:t>
            </a:r>
            <a:r>
              <a:rPr lang="en-US" sz="2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God,</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keep</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them</a:t>
            </a:r>
            <a:r>
              <a:rPr lang="en-US" sz="2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a:t>
            </a:r>
            <a:r>
              <a:rPr lang="en-US" sz="2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us for many years and length of days in righteousness and peace. Remember, O Lord, our country Ethiopia. Subdue her adversaries and her enemies under her feet speedily.</a:t>
            </a:r>
            <a:endParaRPr lang="en-US" sz="28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160157583"/>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369</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52401" y="225032"/>
            <a:ext cx="11859490" cy="6473567"/>
          </a:xfrm>
          <a:prstGeom prst="rect">
            <a:avLst/>
          </a:prstGeom>
          <a:noFill/>
        </p:spPr>
        <p:txBody>
          <a:bodyPr wrap="square">
            <a:spAutoFit/>
          </a:bodyPr>
          <a:lstStyle/>
          <a:p>
            <a:pPr marL="12700" marR="5080" defTabSz="914400">
              <a:lnSpc>
                <a:spcPct val="80000"/>
              </a:lnSpc>
              <a:spcBef>
                <a:spcPts val="819"/>
              </a:spcBef>
              <a:defRPr/>
            </a:pPr>
            <a:r>
              <a:rPr lang="am-ET"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ተዘከር እግዚኦ ሊቃነ ጳጳሳት ጳጳሳተ ኤጲስ ቆጶሳት ቀሳውስተ ወዲያቆናተ አናጕንስጢሳውያነ ወመዘምራነ ደናግለ ወመንኰሳተ ዕቤራተ ወዕጓለ ማውታ ዕደ ወአንስተ አዕሩገ ወሕፃናተ ወኵሎሙ ሕዝበ ክርስቲያን እለ ሀለዉ ወቆሙ ውስተ ዛቲ ቤተ ክርስቲያን ቅድስት አጽንዖሙ በሃይማኖተ ክርስቶስ</a:t>
            </a:r>
            <a:endParaRPr lang="en-US" sz="32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የጳጳሳቱን</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አለቆች</a:t>
            </a:r>
            <a:r>
              <a:rPr lang="en-US"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ጳጳሳቱንና</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ኤጲስ</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ቆጶሳቱን፣</a:t>
            </a:r>
            <a:r>
              <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ቀሳውስቱንና ዲያቆናቱን፣ አንባቢዎችንና መዘምራኑን፣ ደናግሉንና መነኮሳቱን፣ ባልቴቶቹንና አባት እናት የሞቱባቸውን፣ ወንዶቹንና </a:t>
            </a:r>
            <a:r>
              <a:rPr lang="en-US" sz="28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ሴቶቹን</a:t>
            </a:r>
            <a:r>
              <a:rPr lang="en-US"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ሽማግሌዎቹንና ልጆቹን፣ ክብርት በምትሆን በዚህች ቤ</a:t>
            </a:r>
            <a:r>
              <a:rPr lang="en-US"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ክርስቲያን ያሉትን፣ የቆሙትንም የክርስቲያን ወገኖች ሁሉ ክርስቶስን በማመን አጽናቸው፤ </a:t>
            </a:r>
          </a:p>
          <a:p>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Lord, the patriarchs, archbishops, bishops, priests and deacons, anagonstis and singers, virgins and monks, widows and orphans, men and women, aged and children; </a:t>
            </a:r>
            <a:endPar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all Christian people that are standing in this holy church; strengthen them in the faith of Christ.</a:t>
            </a:r>
            <a:endParaRPr lang="am-ET"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49658718"/>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370</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52401" y="197513"/>
            <a:ext cx="11873344" cy="6477671"/>
          </a:xfrm>
          <a:prstGeom prst="rect">
            <a:avLst/>
          </a:prstGeom>
          <a:noFill/>
        </p:spPr>
        <p:txBody>
          <a:bodyPr wrap="square">
            <a:spAutoFit/>
          </a:bodyPr>
          <a:lstStyle/>
          <a:p>
            <a:pPr marL="12700" marR="5080" defTabSz="914400">
              <a:lnSpc>
                <a:spcPct val="80000"/>
              </a:lnSpc>
              <a:spcBef>
                <a:spcPts val="819"/>
              </a:spcBef>
              <a:defRPr/>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ተዘከሮሙ እግዚኦ ለኵሎሙ አበዊነ ወአኃዊነ ወአኃቲነ እለ ኖሙ ወአዕረፉ በርትዕት ሃይማኖት ወደምር ነፍሳቲሆሙ ውስተ ሕፅነ አብርሃም ይስሐቅ ወያዕቆብ</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በቀናች ሃይማኖት ሁነው የሞቱትንና ያረፉትን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አባቶቻችንንና ወንድሞቻችንን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እኅቶቻችንንም ሁሉ አስባቸው፤ ነፍሶቻቸውንም በአብርሃምና በይስሐቅ በያዕቆብም አጠገብ አኑር፤ </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am-ET" sz="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Remember, Lord, all our fathers, brothers and sisters that are asleep and resting in the Orthodox faith, and lay their souls in the bosom of  Abraham, Isaac and Jacob.</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994865893"/>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371</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96982" y="225250"/>
            <a:ext cx="11887200" cy="6949595"/>
          </a:xfrm>
          <a:prstGeom prst="rect">
            <a:avLst/>
          </a:prstGeom>
          <a:noFill/>
        </p:spPr>
        <p:txBody>
          <a:bodyPr wrap="square">
            <a:spAutoFit/>
          </a:bodyPr>
          <a:lstStyle/>
          <a:p>
            <a:pPr marL="12700" marR="5080" defTabSz="914400">
              <a:lnSpc>
                <a:spcPct val="80000"/>
              </a:lnSpc>
              <a:spcBef>
                <a:spcPts val="819"/>
              </a:spcBef>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ወለነኒ አድኅነነ እምኵሉ አበሳ ወመርገም ወእምኵሉ ጌጋይ ወእምኵሉ ክሕደት ወእምኵሉ መሐላ በሐሰት ወእምኵሉ ግዘት ወእምተደምሮ በዕልወት ወርኵስ ምስለ ዓላውያን ወአረማውያን</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እኛንም ከኃጢአት ሁሉ፣ ከመርገምም</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ከበደልም ሁሉ፣ ከክህደትም ሁሉ</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በሐሰት ከመማል ሁሉ</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ከመገ</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ትም ሁሉ አድነን፤ በክህደትና በርኩሰት ከዓላውያንና ከአረማውያን ጋራ አንድ ከመሆን አድነን፤ </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as for us, deliver us from every transgression and curse and from all wickedness and from all rebellion and from all false swearing and from all anathemas and from all perjury and from mingling with heretics and gentiles in error and defilement.</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57615647"/>
      </p:ext>
    </p:extLst>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C7BC0-2C4A-805A-92E1-F282EE923DF3}"/>
              </a:ext>
            </a:extLst>
          </p:cNvPr>
          <p:cNvSpPr>
            <a:spLocks noGrp="1"/>
          </p:cNvSpPr>
          <p:nvPr>
            <p:ph type="sldNum" sz="quarter" idx="12"/>
          </p:nvPr>
        </p:nvSpPr>
        <p:spPr/>
        <p:txBody>
          <a:bodyPr/>
          <a:lstStyle/>
          <a:p>
            <a:fld id="{699901B4-B23A-4C08-AC45-D9E49F2C10AE}" type="slidenum">
              <a:rPr lang="en-US" smtClean="0"/>
              <a:t>372</a:t>
            </a:fld>
            <a:endParaRPr lang="en-US" dirty="0"/>
          </a:p>
        </p:txBody>
      </p:sp>
      <p:sp>
        <p:nvSpPr>
          <p:cNvPr id="6" name="TextBox 5">
            <a:extLst>
              <a:ext uri="{FF2B5EF4-FFF2-40B4-BE49-F238E27FC236}">
                <a16:creationId xmlns:a16="http://schemas.microsoft.com/office/drawing/2014/main" id="{38BD4425-359F-FFF8-35C1-B741A3AD8611}"/>
              </a:ext>
            </a:extLst>
          </p:cNvPr>
          <p:cNvSpPr txBox="1"/>
          <p:nvPr/>
        </p:nvSpPr>
        <p:spPr>
          <a:xfrm>
            <a:off x="110837" y="203549"/>
            <a:ext cx="11914908" cy="6871625"/>
          </a:xfrm>
          <a:prstGeom prst="rect">
            <a:avLst/>
          </a:prstGeom>
          <a:noFill/>
        </p:spPr>
        <p:txBody>
          <a:bodyPr wrap="square">
            <a:spAutoFit/>
          </a:bodyPr>
          <a:lstStyle/>
          <a:p>
            <a:pPr marL="12700" marR="5080" defTabSz="914400">
              <a:lnSpc>
                <a:spcPct val="80000"/>
              </a:lnSpc>
              <a:spcBef>
                <a:spcPts val="819"/>
              </a:spcBef>
              <a:defRPr/>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ጸግወነ እግዚኦ ጥበበ ወኃይለ ልበ ወልቡና ወአእምሮ ከመ ንርሐቅ ወንጕየይ እንከ እስከ ለዝሉፉ እምኵሉ ምግባራቲሁ ለሰይጣን ዘያሜክር</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endParaRPr lang="en-US" sz="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defTabSz="914400">
              <a:lnSpc>
                <a:spcPct val="80000"/>
              </a:lnSpc>
              <a:spcBef>
                <a:spcPts val="819"/>
              </a:spcBef>
              <a:defRPr/>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ጥበብንና ኃይልን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ልብንና ልቡናን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ዕውቀትንም ስጠን፤ እንግዲህ ከሚፈታተነን ከሰይጣን ሥራ ሁሉ እስከ ዘለዓለሙ እንርቅ እንሸሽም ዘንድ፤ </a:t>
            </a:r>
            <a:endParaRPr lang="am-ET" sz="3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us, Lord, wisdom, and power, and reason, and  understanding and knowledge, that we may depart and flee for evermore from all works of Satan, the tempter.</a:t>
            </a:r>
            <a:endParaRPr lang="en-US" sz="36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851417513"/>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244DF4-BF1B-860E-614D-C7D163A2F43B}"/>
              </a:ext>
            </a:extLst>
          </p:cNvPr>
          <p:cNvSpPr>
            <a:spLocks noGrp="1"/>
          </p:cNvSpPr>
          <p:nvPr>
            <p:ph type="sldNum" sz="quarter" idx="12"/>
          </p:nvPr>
        </p:nvSpPr>
        <p:spPr/>
        <p:txBody>
          <a:bodyPr/>
          <a:lstStyle/>
          <a:p>
            <a:fld id="{699901B4-B23A-4C08-AC45-D9E49F2C10AE}" type="slidenum">
              <a:rPr lang="en-US" smtClean="0"/>
              <a:t>373</a:t>
            </a:fld>
            <a:endParaRPr lang="en-US" dirty="0"/>
          </a:p>
        </p:txBody>
      </p:sp>
      <p:sp>
        <p:nvSpPr>
          <p:cNvPr id="4" name="TextBox 3">
            <a:extLst>
              <a:ext uri="{FF2B5EF4-FFF2-40B4-BE49-F238E27FC236}">
                <a16:creationId xmlns:a16="http://schemas.microsoft.com/office/drawing/2014/main" id="{57C845D5-5889-5012-8841-C1B8B96BEF2A}"/>
              </a:ext>
            </a:extLst>
          </p:cNvPr>
          <p:cNvSpPr txBox="1"/>
          <p:nvPr/>
        </p:nvSpPr>
        <p:spPr>
          <a:xfrm>
            <a:off x="124691" y="52758"/>
            <a:ext cx="11859491" cy="6994735"/>
          </a:xfrm>
          <a:prstGeom prst="rect">
            <a:avLst/>
          </a:prstGeom>
          <a:noFill/>
        </p:spPr>
        <p:txBody>
          <a:bodyPr wrap="square">
            <a:spAutoFit/>
          </a:bodyPr>
          <a:lstStyle/>
          <a:p>
            <a:pPr marL="12700" marR="5080">
              <a:lnSpc>
                <a:spcPct val="80000"/>
              </a:lnSpc>
              <a:spcBef>
                <a:spcPts val="819"/>
              </a:spcBef>
              <a:defRPr/>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ሀበነ እግዚኦ ንግበር ፈቃደከ ወሥምረተከ በኵሉ ጊዜ ወጸሐፍ አስማቲነ ውስተ መጽሐፈ ሕይወት በመንግሥተ ሰማያት ምስለ ኵሎሙ ቅዱሳን ወሰማዕት በኢየሱስ ክርስቶስ እግዚእነ ዘቦቱ ለከ ምስሌሁ ወምስለ ቅዱስ መንፈስ ስብሐት ወእኂዝ ይእዜኒ ወዘልፈኒ ወለዓለመ ዓለም አሜን </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marL="12700" marR="5080">
              <a:lnSpc>
                <a:spcPct val="80000"/>
              </a:lnSpc>
              <a:spcBef>
                <a:spcPts val="819"/>
              </a:spcBef>
              <a:defRPr/>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ሁልጊዜ ፈቃድህን ውድህንም እንሠራ ዘንድ ስጠን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ስማችንንም በመንግሥተ ሰማያት በሕይወት መጽሐፍ ከቅዱሳንና ከሰማዕታት ሁሉ ጋራ ጻፍ፤ በጌታችን በኢየሱስ ክርስቶስ</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ርሱ ያለ ክብር</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ጽንዕ ለአንተ ይገባል፤ ከ</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ርሱ ጋራ</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ከመንፈስ ቅዱስም ጋራ</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ለዘላለሙ አሜን።</a:t>
            </a:r>
            <a:endParaRPr lang="en-US" sz="3200"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19"/>
              </a:spcBef>
              <a:defRPr/>
            </a:pPr>
            <a:r>
              <a:rPr lang="en-US" sz="28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us, Lord, to do Your will and Your good pleasure at all times, and write our names in the  book of life in the kingdom of heaven with all  saints and martyrs, through Jesus Christ our Lord,  through whom to You with Him and with the  Holy Spirit be glory and dominion, both now and  ever and world without end. Amen</a:t>
            </a:r>
          </a:p>
        </p:txBody>
      </p:sp>
    </p:spTree>
    <p:extLst>
      <p:ext uri="{BB962C8B-B14F-4D97-AF65-F5344CB8AC3E}">
        <p14:creationId xmlns:p14="http://schemas.microsoft.com/office/powerpoint/2010/main" val="1104524362"/>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D493CB-0E0F-4A69-A612-6DBB81E1031D}"/>
              </a:ext>
            </a:extLst>
          </p:cNvPr>
          <p:cNvSpPr/>
          <p:nvPr/>
        </p:nvSpPr>
        <p:spPr>
          <a:xfrm>
            <a:off x="252712" y="89978"/>
            <a:ext cx="11686576" cy="6293133"/>
          </a:xfrm>
          <a:prstGeom prst="rect">
            <a:avLst/>
          </a:prstGeom>
        </p:spPr>
        <p:txBody>
          <a:bodyPr wrap="square">
            <a:spAutoFit/>
          </a:bodyPr>
          <a:lstStyle/>
          <a:p>
            <a:pPr defTabSz="914436">
              <a:defRPr/>
            </a:pPr>
            <a:r>
              <a:rPr lang="am-ET" sz="4572"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572"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ነጽር</a:t>
            </a:r>
            <a:r>
              <a:rPr lang="en-US" sz="5144"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am-ET" sz="5144"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ተመልከት</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spc="-15" dirty="0">
                <a:solidFill>
                  <a:srgbClr val="FFFF00"/>
                </a:solidFill>
                <a:latin typeface="Calibri"/>
                <a:cs typeface="Calibri"/>
              </a:rPr>
              <a:t>        </a:t>
            </a:r>
            <a:r>
              <a:rPr lang="en-US" sz="5144"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Give heed.</a:t>
            </a:r>
          </a:p>
          <a:p>
            <a:endParaRPr lang="am-ET" sz="2667"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572"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572"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1905"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ቅድሳት ለቅዱሳን</a:t>
            </a:r>
            <a:r>
              <a:rPr lang="en-US" sz="5144"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857"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5144"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things for the Holy.</a:t>
            </a:r>
          </a:p>
        </p:txBody>
      </p:sp>
      <p:sp>
        <p:nvSpPr>
          <p:cNvPr id="3" name="Slide Number Placeholder 1">
            <a:extLst>
              <a:ext uri="{FF2B5EF4-FFF2-40B4-BE49-F238E27FC236}">
                <a16:creationId xmlns:a16="http://schemas.microsoft.com/office/drawing/2014/main" id="{C108728A-EE1B-8CBC-4DCC-58B14F566611}"/>
              </a:ext>
            </a:extLst>
          </p:cNvPr>
          <p:cNvSpPr>
            <a:spLocks noGrp="1"/>
          </p:cNvSpPr>
          <p:nvPr>
            <p:ph type="sldNum" sz="quarter" idx="12"/>
          </p:nvPr>
        </p:nvSpPr>
        <p:spPr>
          <a:xfrm>
            <a:off x="8305800" y="6340476"/>
            <a:ext cx="2057400" cy="365125"/>
          </a:xfrm>
        </p:spPr>
        <p:txBody>
          <a:bodyPr/>
          <a:lstStyle/>
          <a:p>
            <a:fld id="{699901B4-B23A-4C08-AC45-D9E49F2C10AE}" type="slidenum">
              <a:rPr lang="en-US" sz="1400"/>
              <a:t>374</a:t>
            </a:fld>
            <a:endParaRPr lang="en-US" sz="1400" dirty="0"/>
          </a:p>
        </p:txBody>
      </p:sp>
    </p:spTree>
    <p:extLst>
      <p:ext uri="{BB962C8B-B14F-4D97-AF65-F5344CB8AC3E}">
        <p14:creationId xmlns:p14="http://schemas.microsoft.com/office/powerpoint/2010/main" val="3903316178"/>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D9B0A8-B1C7-469D-8D3D-87E42E97D924}"/>
              </a:ext>
            </a:extLst>
          </p:cNvPr>
          <p:cNvSpPr/>
          <p:nvPr/>
        </p:nvSpPr>
        <p:spPr>
          <a:xfrm>
            <a:off x="1059332" y="248541"/>
            <a:ext cx="7537129" cy="5032147"/>
          </a:xfrm>
          <a:prstGeom prst="rect">
            <a:avLst/>
          </a:prstGeom>
        </p:spPr>
        <p:txBody>
          <a:bodyPr wrap="square">
            <a:spAutoFit/>
          </a:bodyPr>
          <a:lstStyle/>
          <a:p>
            <a:pPr defTabSz="914436">
              <a:defRPr/>
            </a:pPr>
            <a:r>
              <a:rPr lang="am-ET" sz="6600" dirty="0">
                <a:solidFill>
                  <a:srgbClr val="FF0000"/>
                </a:solidFill>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am-ET" sz="1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አሐዱ አብ ቅዱስ</a:t>
            </a:r>
          </a:p>
          <a:p>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አሐዱ ወልድ ቅዱስ </a:t>
            </a:r>
          </a:p>
          <a:p>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አሐዱ ውእቱ መንፈስ ቅዱስ</a:t>
            </a:r>
            <a:r>
              <a:rPr lang="am-ET" sz="40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3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አብ አንድ ነው፤ </a:t>
            </a:r>
          </a:p>
          <a:p>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ወልድ አንድ ነው፤</a:t>
            </a:r>
          </a:p>
          <a:p>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መንፈስ ቅዱስም አንድ ነው</a:t>
            </a:r>
          </a:p>
        </p:txBody>
      </p:sp>
      <p:sp>
        <p:nvSpPr>
          <p:cNvPr id="3" name="Slide Number Placeholder 1">
            <a:extLst>
              <a:ext uri="{FF2B5EF4-FFF2-40B4-BE49-F238E27FC236}">
                <a16:creationId xmlns:a16="http://schemas.microsoft.com/office/drawing/2014/main" id="{BA4189C6-186E-AECA-5B41-9A0F6E7998CA}"/>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375</a:t>
            </a:fld>
            <a:endParaRPr lang="en-US" dirty="0"/>
          </a:p>
        </p:txBody>
      </p:sp>
      <p:sp>
        <p:nvSpPr>
          <p:cNvPr id="4" name="TextBox 3">
            <a:extLst>
              <a:ext uri="{FF2B5EF4-FFF2-40B4-BE49-F238E27FC236}">
                <a16:creationId xmlns:a16="http://schemas.microsoft.com/office/drawing/2014/main" id="{5817E056-7FC2-49EE-BAB3-7B1DA99748DE}"/>
              </a:ext>
            </a:extLst>
          </p:cNvPr>
          <p:cNvSpPr txBox="1"/>
          <p:nvPr/>
        </p:nvSpPr>
        <p:spPr>
          <a:xfrm flipH="1">
            <a:off x="1942852" y="4795896"/>
            <a:ext cx="5770088" cy="2062103"/>
          </a:xfrm>
          <a:prstGeom prst="rect">
            <a:avLst/>
          </a:prstGeom>
          <a:noFill/>
        </p:spPr>
        <p:txBody>
          <a:bodyPr wrap="square" rtlCol="0">
            <a:spAutoFit/>
          </a:bodyPr>
          <a:lstStyle/>
          <a:p>
            <a:r>
              <a:rPr lang="en-US"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One is the Holy    </a:t>
            </a:r>
            <a:r>
              <a:rPr lang="en-US" sz="3200" b="1" spc="-100"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Father,One</a:t>
            </a:r>
            <a:r>
              <a:rPr lang="en-US"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is the Holy  </a:t>
            </a:r>
            <a:r>
              <a:rPr lang="en-US" sz="3200" b="1" spc="-100"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Son,One</a:t>
            </a:r>
            <a:r>
              <a:rPr lang="en-US"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is the Holy Spirit.</a:t>
            </a:r>
            <a:endParaRPr lang="en-AE" sz="3200" dirty="0"/>
          </a:p>
        </p:txBody>
      </p:sp>
    </p:spTree>
    <p:extLst>
      <p:ext uri="{BB962C8B-B14F-4D97-AF65-F5344CB8AC3E}">
        <p14:creationId xmlns:p14="http://schemas.microsoft.com/office/powerpoint/2010/main" val="2522325512"/>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BDB3DD-F26F-498D-85CF-78214878C48B}"/>
              </a:ext>
            </a:extLst>
          </p:cNvPr>
          <p:cNvSpPr/>
          <p:nvPr/>
        </p:nvSpPr>
        <p:spPr>
          <a:xfrm>
            <a:off x="216418" y="123957"/>
            <a:ext cx="11613989" cy="6648102"/>
          </a:xfrm>
          <a:prstGeom prst="rect">
            <a:avLst/>
          </a:prstGeom>
        </p:spPr>
        <p:txBody>
          <a:bodyPr wrap="square">
            <a:spAutoFit/>
          </a:bodyPr>
          <a:lstStyle/>
          <a:p>
            <a:pPr defTabSz="914436">
              <a:defRPr/>
            </a:pPr>
            <a:r>
              <a:rPr lang="am-ET" sz="6601" b="1" dirty="0">
                <a:solidFill>
                  <a:srgbClr val="7030A0"/>
                </a:solidFill>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ምስለ</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spc="-100"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7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ከ</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ላችሁ ጋር ይሁን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be with you all.</a:t>
            </a:r>
          </a:p>
          <a:p>
            <a:endParaRPr lang="en-US" sz="1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100"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5400" dirty="0">
                <a:solidFill>
                  <a:srgbClr val="FF0000"/>
                </a:solidFill>
                <a:latin typeface="Nyala" panose="02000504070300020003" pitchFamily="2" charset="0"/>
              </a:rPr>
              <a:t> </a:t>
            </a:r>
            <a:r>
              <a:rPr lang="am-ET" sz="40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6000" dirty="0"/>
              <a:t>   </a:t>
            </a:r>
            <a:r>
              <a:rPr lang="en-US" sz="6000" dirty="0"/>
              <a:t>   </a:t>
            </a:r>
            <a:r>
              <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400" b="1" spc="-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FFFF00"/>
                </a:solidFill>
                <a:latin typeface="Calibri"/>
                <a:cs typeface="Calibri"/>
              </a:rPr>
              <a:t>    </a:t>
            </a:r>
            <a:r>
              <a:rPr lang="en-US" sz="44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Your spirit.</a:t>
            </a:r>
          </a:p>
        </p:txBody>
      </p:sp>
      <p:sp>
        <p:nvSpPr>
          <p:cNvPr id="3" name="Slide Number Placeholder 1">
            <a:extLst>
              <a:ext uri="{FF2B5EF4-FFF2-40B4-BE49-F238E27FC236}">
                <a16:creationId xmlns:a16="http://schemas.microsoft.com/office/drawing/2014/main" id="{8B9AD8B3-673C-F9DB-2E5A-24ABF522756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376</a:t>
            </a:fld>
            <a:endParaRPr lang="en-US" dirty="0"/>
          </a:p>
        </p:txBody>
      </p:sp>
    </p:spTree>
    <p:extLst>
      <p:ext uri="{BB962C8B-B14F-4D97-AF65-F5344CB8AC3E}">
        <p14:creationId xmlns:p14="http://schemas.microsoft.com/office/powerpoint/2010/main" val="132512595"/>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ቅድስት አርሴማ ደጓ እናቴ - የክርስቶስ ስቅለት በመጋቢት 27 በመጋቤ ሐዲስ ሮዳስ ታደሰ ነገረ ክርስቶስ ክፍል አንድ  ከሚለው 622 ገጽ ካለው መጽሐፌ በጥቂቱ የተወሰደ የነገሥታት ንጉሥ የሕይወት ራስ ኢየሱስ ክርስቶስን ጭፍሮች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46" y="168720"/>
            <a:ext cx="3546015" cy="6338100"/>
          </a:xfrm>
          <a:prstGeom prst="rect">
            <a:avLst/>
          </a:prstGeom>
          <a:noFill/>
          <a:effectLst>
            <a:softEdge rad="444500"/>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BE99255-D565-4B00-89E7-2323244DE09C}"/>
              </a:ext>
            </a:extLst>
          </p:cNvPr>
          <p:cNvSpPr/>
          <p:nvPr/>
        </p:nvSpPr>
        <p:spPr>
          <a:xfrm>
            <a:off x="3739330" y="1620001"/>
            <a:ext cx="7598999" cy="4044056"/>
          </a:xfrm>
          <a:prstGeom prst="rect">
            <a:avLst/>
          </a:prstGeom>
        </p:spPr>
        <p:txBody>
          <a:bodyPr wrap="square">
            <a:spAutoFit/>
          </a:bodyPr>
          <a:lstStyle/>
          <a:p>
            <a:pPr>
              <a:lnSpc>
                <a:spcPct val="107000"/>
              </a:lnSpc>
            </a:pP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መሐረነ</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a:t>
            </a:r>
            <a:r>
              <a:rPr lang="en-US" sz="48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nSpc>
                <a:spcPct val="107000"/>
              </a:lnSpc>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ክርስቶስ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ማረን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Christ</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have </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compassion</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upon u</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4F9705F8-6828-0311-1A54-2E3823A803A1}"/>
              </a:ext>
            </a:extLst>
          </p:cNvPr>
          <p:cNvSpPr txBox="1"/>
          <p:nvPr/>
        </p:nvSpPr>
        <p:spPr>
          <a:xfrm>
            <a:off x="4365724" y="-1"/>
            <a:ext cx="6346209" cy="1323439"/>
          </a:xfrm>
          <a:prstGeom prst="rect">
            <a:avLst/>
          </a:prstGeom>
          <a:noFill/>
        </p:spPr>
        <p:txBody>
          <a:bodyPr wrap="square">
            <a:spAutoFit/>
          </a:bodyPr>
          <a:lstStyle/>
          <a:p>
            <a:pPr defTabSz="914436">
              <a:defRPr/>
            </a:pP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ካህኑና ሕዝ</a:t>
            </a:r>
            <a:r>
              <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ቡ/Priest and People</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B3AED021-1B19-ADAA-7B4A-EC71DBB6A8A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377</a:t>
            </a:fld>
            <a:endParaRPr lang="en-US" dirty="0"/>
          </a:p>
        </p:txBody>
      </p:sp>
    </p:spTree>
    <p:extLst>
      <p:ext uri="{BB962C8B-B14F-4D97-AF65-F5344CB8AC3E}">
        <p14:creationId xmlns:p14="http://schemas.microsoft.com/office/powerpoint/2010/main" val="2898209016"/>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03556A3-6BFB-4FB5-98C6-0A2ECDBB9855}"/>
              </a:ext>
            </a:extLst>
          </p:cNvPr>
          <p:cNvSpPr/>
          <p:nvPr/>
        </p:nvSpPr>
        <p:spPr>
          <a:xfrm>
            <a:off x="216419" y="670677"/>
            <a:ext cx="11613988" cy="6249531"/>
          </a:xfrm>
          <a:prstGeom prst="rect">
            <a:avLst/>
          </a:prstGeom>
        </p:spPr>
        <p:txBody>
          <a:bodyPr wrap="square">
            <a:spAutoFit/>
          </a:bodyPr>
          <a:lstStyle/>
          <a:p>
            <a:pPr defTabSz="914436">
              <a:defRPr/>
            </a:pPr>
            <a:r>
              <a:rPr lang="am-ET" sz="5716"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5716"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716"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AE" sz="5716"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defRPr/>
            </a:pPr>
            <a:r>
              <a:rPr lang="am-ET" sz="5716"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እለ ውስተ ንስሓ ሀሎክሙ አትሕቱ ርእሰክሙ</a:t>
            </a:r>
            <a:r>
              <a:rPr lang="en-US" sz="5716"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በን</a:t>
            </a:r>
            <a:r>
              <a:rPr lang="en-US" sz="5716"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ስሓ</a:t>
            </a:r>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ውስጥ ያላችሁ ራሳችሁን ዝቅ ዝቅ አድርጉ</a:t>
            </a:r>
            <a:r>
              <a:rPr lang="en-US"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716"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716" b="1" spc="-100"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US" sz="5716"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You, that are penitent, bow your heads.</a:t>
            </a:r>
          </a:p>
        </p:txBody>
      </p:sp>
      <p:sp>
        <p:nvSpPr>
          <p:cNvPr id="3" name="Slide Number Placeholder 1">
            <a:extLst>
              <a:ext uri="{FF2B5EF4-FFF2-40B4-BE49-F238E27FC236}">
                <a16:creationId xmlns:a16="http://schemas.microsoft.com/office/drawing/2014/main" id="{82504FC5-70F1-231C-D405-F0441CB95B80}"/>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378</a:t>
            </a:fld>
            <a:endParaRPr lang="en-US" dirty="0"/>
          </a:p>
        </p:txBody>
      </p:sp>
    </p:spTree>
    <p:extLst>
      <p:ext uri="{BB962C8B-B14F-4D97-AF65-F5344CB8AC3E}">
        <p14:creationId xmlns:p14="http://schemas.microsoft.com/office/powerpoint/2010/main" val="3641408347"/>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8CECF89-2B2C-7B92-01E9-E60A18D66BD0}"/>
              </a:ext>
            </a:extLst>
          </p:cNvPr>
          <p:cNvSpPr>
            <a:spLocks noGrp="1"/>
          </p:cNvSpPr>
          <p:nvPr>
            <p:ph type="sldNum" sz="quarter" idx="12"/>
          </p:nvPr>
        </p:nvSpPr>
        <p:spPr/>
        <p:txBody>
          <a:bodyPr/>
          <a:lstStyle/>
          <a:p>
            <a:fld id="{699901B4-B23A-4C08-AC45-D9E49F2C10AE}" type="slidenum">
              <a:rPr lang="en-US" smtClean="0"/>
              <a:t>379</a:t>
            </a:fld>
            <a:endParaRPr lang="en-US" dirty="0"/>
          </a:p>
        </p:txBody>
      </p:sp>
      <p:sp>
        <p:nvSpPr>
          <p:cNvPr id="4" name="TextBox 3">
            <a:extLst>
              <a:ext uri="{FF2B5EF4-FFF2-40B4-BE49-F238E27FC236}">
                <a16:creationId xmlns:a16="http://schemas.microsoft.com/office/drawing/2014/main" id="{0B710867-D9D3-E1E6-AF91-D402EC7B312A}"/>
              </a:ext>
            </a:extLst>
          </p:cNvPr>
          <p:cNvSpPr txBox="1"/>
          <p:nvPr/>
        </p:nvSpPr>
        <p:spPr>
          <a:xfrm>
            <a:off x="289006" y="95329"/>
            <a:ext cx="11613989" cy="6432530"/>
          </a:xfrm>
          <a:prstGeom prst="rect">
            <a:avLst/>
          </a:prstGeom>
          <a:noFill/>
        </p:spPr>
        <p:txBody>
          <a:bodyPr wrap="square">
            <a:spAutoFit/>
          </a:bodyPr>
          <a:lstStyle/>
          <a:p>
            <a:pPr defTabSz="914436">
              <a:defRPr/>
            </a:pPr>
            <a:r>
              <a:rPr lang="am-ET"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prstClr val="white"/>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defTabSz="914436">
              <a:defRPr/>
            </a:pPr>
            <a:endParaRPr lang="am-ET" sz="5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endParaRPr lang="en-US" sz="11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defTabSz="914436">
              <a:defRPr/>
            </a:pP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እግዚአብሔር ሆይ</a:t>
            </a:r>
            <a:r>
              <a:rPr lang="am-ET" sz="4000" b="1" spc="-100" dirty="0">
                <a:latin typeface="Ebrima"/>
                <a:ea typeface="Ebrima"/>
                <a:cs typeface="Ebrima"/>
              </a:rPr>
              <a:t>!</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በንስ</a:t>
            </a:r>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ውስጥ ወዳሉት ወገኖች ተመልከት</a:t>
            </a:r>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እንደ ይቅርታህም ብዛት ይቅር በላቸው</a:t>
            </a:r>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እንደ ቸርነትህም ብዛት በደላቸውን አጥፋላቸው፤ ከክፉ ነገርም ሁሉ ጠብቃቸው</a:t>
            </a:r>
            <a:r>
              <a:rPr lang="en-US"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ሰውራቸውም።</a:t>
            </a:r>
          </a:p>
          <a:p>
            <a:pPr>
              <a:defRPr/>
            </a:pPr>
            <a:r>
              <a:rPr lang="en-US"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our God, look upon Your people that are  penitent, and according to Your great mercy have mercy upon them, and according to the  multitude of Your compassion blot out their iniquity, cover them and keep them from all evil.</a:t>
            </a:r>
            <a:r>
              <a:rPr lang="am-ET" sz="32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164701701"/>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077634-1B6E-E696-35BA-B6F78C6260F0}"/>
              </a:ext>
            </a:extLst>
          </p:cNvPr>
          <p:cNvSpPr>
            <a:spLocks noGrp="1"/>
          </p:cNvSpPr>
          <p:nvPr>
            <p:ph type="sldNum" sz="quarter" idx="12"/>
          </p:nvPr>
        </p:nvSpPr>
        <p:spPr/>
        <p:txBody>
          <a:bodyPr/>
          <a:lstStyle/>
          <a:p>
            <a:fld id="{699901B4-B23A-4C08-AC45-D9E49F2C10AE}" type="slidenum">
              <a:rPr lang="en-US" smtClean="0"/>
              <a:t>380</a:t>
            </a:fld>
            <a:endParaRPr lang="en-US" dirty="0"/>
          </a:p>
        </p:txBody>
      </p:sp>
      <p:sp>
        <p:nvSpPr>
          <p:cNvPr id="4" name="TextBox 3">
            <a:extLst>
              <a:ext uri="{FF2B5EF4-FFF2-40B4-BE49-F238E27FC236}">
                <a16:creationId xmlns:a16="http://schemas.microsoft.com/office/drawing/2014/main" id="{789D7842-F73F-AA29-2E08-F9A1923AFAC8}"/>
              </a:ext>
            </a:extLst>
          </p:cNvPr>
          <p:cNvSpPr txBox="1"/>
          <p:nvPr/>
        </p:nvSpPr>
        <p:spPr>
          <a:xfrm>
            <a:off x="216418" y="129011"/>
            <a:ext cx="11613989" cy="6855723"/>
          </a:xfrm>
          <a:prstGeom prst="rect">
            <a:avLst/>
          </a:prstGeom>
          <a:noFill/>
        </p:spPr>
        <p:txBody>
          <a:bodyPr wrap="square">
            <a:spAutoFit/>
          </a:bodyPr>
          <a:lstStyle/>
          <a:p>
            <a:pPr marL="12700" marR="5080">
              <a:spcBef>
                <a:spcPts val="875"/>
              </a:spcBef>
            </a:pPr>
            <a:r>
              <a:rPr lang="am-ET" sz="40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የቀደመ ሥራቸውን ይቅር ብለህ በሰላም ነፍሳቸውን አድን፤ ከቅድስት ቤተ ክርስትያንህ አንድ አድርጋቸው፤ ተቀዳሚ ተከታይ በሌለው በአንድ ልጅህ በጌታችንና በአምላካችን  በመድኃኒታችንም በኢየሱስ ክርስቶስ በይቅርታውና በምሕረቱ ከቅድስት ቤተ ክርስትያንህ ጨምራቸው። </a:t>
            </a:r>
            <a:endParaRPr lang="am-ET" sz="600" b="1" spc="-1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marL="12700" marR="5080">
              <a:lnSpc>
                <a:spcPct val="80000"/>
              </a:lnSpc>
              <a:spcBef>
                <a:spcPts val="875"/>
              </a:spcBef>
            </a:pP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redeem their souls in peace, forgive their former works. Join them with Your holy church; through the  grace and compassion of Your only-begotten Son our Lord and our God and our Saviour Jesus Christ, </a:t>
            </a:r>
            <a:endParaRPr lang="am-ET"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80203902"/>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077634-1B6E-E696-35BA-B6F78C6260F0}"/>
              </a:ext>
            </a:extLst>
          </p:cNvPr>
          <p:cNvSpPr>
            <a:spLocks noGrp="1"/>
          </p:cNvSpPr>
          <p:nvPr>
            <p:ph type="sldNum" sz="quarter" idx="12"/>
          </p:nvPr>
        </p:nvSpPr>
        <p:spPr/>
        <p:txBody>
          <a:bodyPr/>
          <a:lstStyle/>
          <a:p>
            <a:fld id="{699901B4-B23A-4C08-AC45-D9E49F2C10AE}" type="slidenum">
              <a:rPr lang="en-US" smtClean="0"/>
              <a:t>381</a:t>
            </a:fld>
            <a:endParaRPr lang="en-US" dirty="0"/>
          </a:p>
        </p:txBody>
      </p:sp>
      <p:sp>
        <p:nvSpPr>
          <p:cNvPr id="4" name="TextBox 3">
            <a:extLst>
              <a:ext uri="{FF2B5EF4-FFF2-40B4-BE49-F238E27FC236}">
                <a16:creationId xmlns:a16="http://schemas.microsoft.com/office/drawing/2014/main" id="{789D7842-F73F-AA29-2E08-F9A1923AFAC8}"/>
              </a:ext>
            </a:extLst>
          </p:cNvPr>
          <p:cNvSpPr txBox="1"/>
          <p:nvPr/>
        </p:nvSpPr>
        <p:spPr>
          <a:xfrm>
            <a:off x="289006" y="525503"/>
            <a:ext cx="11686576" cy="6560257"/>
          </a:xfrm>
          <a:prstGeom prst="rect">
            <a:avLst/>
          </a:prstGeom>
          <a:noFill/>
        </p:spPr>
        <p:txBody>
          <a:bodyPr wrap="square">
            <a:spAutoFit/>
          </a:bodyPr>
          <a:lstStyle/>
          <a:p>
            <a:pPr marL="12700" marR="5080">
              <a:lnSpc>
                <a:spcPct val="80000"/>
              </a:lnSpc>
              <a:spcBef>
                <a:spcPts val="875"/>
              </a:spcBef>
            </a:pP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en-US"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ርሱ ያለ ክብር</a:t>
            </a:r>
            <a:r>
              <a:rPr lang="en-US"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ጽንዕ ለአንተ ይገባል፤ ከ</a:t>
            </a:r>
            <a:r>
              <a:rPr lang="en-US"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ርሱ ጋራ ከመንፈስ ቅዱስም ጋራ</a:t>
            </a:r>
            <a:r>
              <a:rPr lang="en-US"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b="1" spc="-100" dirty="0">
                <a:latin typeface="Abyssinica SIL (Connected)" panose="02000000000000000000" pitchFamily="2" charset="0"/>
                <a:ea typeface="Abyssinica SIL (Connected)" panose="02000000000000000000" pitchFamily="2" charset="0"/>
                <a:cs typeface="Abyssinica SIL (Connected)" panose="02000000000000000000" pitchFamily="2" charset="0"/>
              </a:rPr>
              <a:t> ዛሬም ዘወትርም ለዘላለሙ አሜን።</a:t>
            </a:r>
          </a:p>
          <a:p>
            <a:pPr marL="12700" marR="5080">
              <a:spcBef>
                <a:spcPts val="875"/>
              </a:spcBef>
            </a:pP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through  whom to You with Him and with the Holy Spirit be  glory and dominion, both now and ever and world  without end. Amen.</a:t>
            </a:r>
            <a:endParaRPr lang="am-ET" sz="6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792826258"/>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26189"/>
            <a:ext cx="11468814"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endParaRPr lang="en-AE"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191" dirty="0">
                <a:solidFill>
                  <a:srgbClr val="FFFF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ተንሥኡ ለጸሎት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ለጸሎት ተነሡ</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Stand up for prayer.</a:t>
            </a:r>
            <a:r>
              <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144" dirty="0">
                <a:solidFill>
                  <a:srgbClr val="FF0000"/>
                </a:solidFill>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ተሣ</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ለነ</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6287"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ይቅር በለን</a:t>
            </a:r>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mercy upon us.</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E551069F-2AD3-58DC-5F31-FF95E37046FD}"/>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382</a:t>
            </a:fld>
            <a:endParaRPr lang="en-US" dirty="0"/>
          </a:p>
        </p:txBody>
      </p:sp>
    </p:spTree>
    <p:extLst>
      <p:ext uri="{BB962C8B-B14F-4D97-AF65-F5344CB8AC3E}">
        <p14:creationId xmlns:p14="http://schemas.microsoft.com/office/powerpoint/2010/main" val="2346852439"/>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006" y="105808"/>
            <a:ext cx="11613988" cy="6703630"/>
          </a:xfrm>
          <a:prstGeom prst="rect">
            <a:avLst/>
          </a:prstGeom>
          <a:noFill/>
        </p:spPr>
        <p:txBody>
          <a:bodyPr wrap="square" rtlCol="0">
            <a:spAutoFit/>
          </a:bodyPr>
          <a:lstStyle/>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r>
              <a:rPr lang="am-ET"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endParaRPr lang="am-ET" sz="1143"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dirty="0"/>
              <a:t> </a:t>
            </a:r>
            <a:r>
              <a:rPr lang="en-AE" sz="3810" dirty="0"/>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 </a:t>
            </a:r>
            <a:r>
              <a:rPr lang="en-US" sz="5144" b="1" dirty="0" err="1">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ይሁን</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a:t>
            </a:r>
          </a:p>
          <a:p>
            <a:endParaRPr lang="en-AE"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048"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32F018"/>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Thy spirit.</a:t>
            </a:r>
            <a:endParaRPr lang="am-ET" sz="5144"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6B710C6B-E5F1-EE9A-76E0-A721447E2B78}"/>
              </a:ext>
            </a:extLst>
          </p:cNvPr>
          <p:cNvSpPr txBox="1">
            <a:spLocks/>
          </p:cNvSpPr>
          <p:nvPr/>
        </p:nvSpPr>
        <p:spPr>
          <a:xfrm>
            <a:off x="8077200" y="624840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A93F9C-F3AE-4C08-8BCA-376713F07AA1}" type="slidenum">
              <a:rPr lang="en-US"/>
              <a:pPr/>
              <a:t>383</a:t>
            </a:fld>
            <a:endParaRPr lang="en-US" dirty="0"/>
          </a:p>
        </p:txBody>
      </p:sp>
    </p:spTree>
    <p:extLst>
      <p:ext uri="{BB962C8B-B14F-4D97-AF65-F5344CB8AC3E}">
        <p14:creationId xmlns:p14="http://schemas.microsoft.com/office/powerpoint/2010/main" val="286191367"/>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20992" y="1"/>
            <a:ext cx="601959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090" y="332510"/>
            <a:ext cx="5527965" cy="61791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6040583" y="-6927"/>
            <a:ext cx="615141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6680" y="471055"/>
            <a:ext cx="5659793" cy="60405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23542397"/>
      </p:ext>
    </p:extLst>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E46738-DAAB-48CC-B6C3-C5D94C799237}"/>
              </a:ext>
            </a:extLst>
          </p:cNvPr>
          <p:cNvSpPr/>
          <p:nvPr/>
        </p:nvSpPr>
        <p:spPr>
          <a:xfrm>
            <a:off x="216418" y="28575"/>
            <a:ext cx="11613989" cy="6170279"/>
          </a:xfrm>
          <a:prstGeom prst="rect">
            <a:avLst/>
          </a:prstGeom>
        </p:spPr>
        <p:txBody>
          <a:bodyPr wrap="square">
            <a:spAutoFit/>
          </a:body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191"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endParaRPr lang="en-AE" sz="1905" b="1" dirty="0"/>
          </a:p>
          <a:p>
            <a:pPr lvl="1"/>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ለኪ እንዘ</a:t>
            </a:r>
            <a:r>
              <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ንሰግድ ንብለኪ</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እምነ ና</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ተበቊዓኪ</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endParaRPr lang="am-ET" b="1" dirty="0">
              <a:solidFill>
                <a:srgbClr val="FFFF00"/>
              </a:solidFill>
            </a:endParaRPr>
          </a:p>
          <a:p>
            <a:pPr lvl="1"/>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እናታችን ማርያም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ሰላም ላንቺ ይሁን እያልን</a:t>
            </a:r>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እንሰግዳለን፤ እንማልድሻለን።</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lvl="1"/>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while bowing unto you, our mother Mary, we as for your prayers.</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107BE48B-7F3F-E0C2-88C0-6A55E3CE267F}"/>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385</a:t>
            </a:fld>
            <a:endParaRPr lang="en-US" dirty="0"/>
          </a:p>
        </p:txBody>
      </p:sp>
    </p:spTree>
    <p:extLst>
      <p:ext uri="{BB962C8B-B14F-4D97-AF65-F5344CB8AC3E}">
        <p14:creationId xmlns:p14="http://schemas.microsoft.com/office/powerpoint/2010/main" val="3882866944"/>
      </p:ext>
    </p:extLst>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386</a:t>
            </a:fld>
            <a:endParaRPr lang="en-US" dirty="0"/>
          </a:p>
        </p:txBody>
      </p:sp>
      <p:sp>
        <p:nvSpPr>
          <p:cNvPr id="3" name="Rectangle 2"/>
          <p:cNvSpPr/>
          <p:nvPr/>
        </p:nvSpPr>
        <p:spPr>
          <a:xfrm>
            <a:off x="216418" y="75128"/>
            <a:ext cx="11759164" cy="6894195"/>
          </a:xfrm>
          <a:prstGeom prst="rect">
            <a:avLst/>
          </a:prstGeom>
        </p:spPr>
        <p:txBody>
          <a:bodyPr wrap="square">
            <a:spAutoFit/>
          </a:bodyPr>
          <a:lstStyle/>
          <a:p>
            <a:pPr algn="l"/>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am-ET"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l"/>
            <a:endParaRPr lang="am-ET" sz="6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እምአርዌ ነዓዊ ተማ</a:t>
            </a:r>
            <a:r>
              <a:rPr lang="en-US" sz="44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ሕፀ</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ብኪ፤</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 ሐና እምኪ፤</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ወኢያቄም አቡኪ፤</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ማኅበረነ</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ዮም ድንግል ባርኪ።</a:t>
            </a:r>
          </a:p>
          <a:p>
            <a:endParaRPr lang="en-AE" sz="400" b="1" dirty="0"/>
          </a:p>
          <a:p>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ከአዳኝ አውሬ ታድኝን ዘንድ ተማጽነንብሻል፤</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 እናትሽ ሀና ስለ አባትሽም ኢያቄም</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ድንግል ሆይ አንድነታችንን ዛሬ ባርኪልን</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Protect us from evil animals. For the sake of thy mother, and your father, lyakem, O! Virgin bless this day.</a:t>
            </a:r>
            <a:endParaRPr lang="am-ET"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551848023"/>
      </p:ext>
    </p:extLst>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D72E8C-2E55-4E89-868A-FBC1BFB69305}"/>
              </a:ext>
            </a:extLst>
          </p:cNvPr>
          <p:cNvSpPr txBox="1"/>
          <p:nvPr/>
        </p:nvSpPr>
        <p:spPr>
          <a:xfrm>
            <a:off x="289006" y="151590"/>
            <a:ext cx="11613987" cy="2739211"/>
          </a:xfrm>
          <a:prstGeom prst="rect">
            <a:avLst/>
          </a:prstGeom>
          <a:noFill/>
        </p:spPr>
        <p:txBody>
          <a:bodyPr wrap="square" rtlCol="0">
            <a:spAutoFit/>
          </a:bodyPr>
          <a:lstStyle/>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AE" sz="2400" b="1" dirty="0">
              <a:solidFill>
                <a:schemeClr val="bg1"/>
              </a:solidFill>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ናዛዚትነ እምኃዘን ወኃይለ ውርዙትነ እምርስዓን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በማ</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ፀንኪ ተ</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ውረ ብሉየ መዋዕል 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ጻ</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1CDC0A94-0ED8-B557-2DC5-74E91E4F189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387</a:t>
            </a:fld>
            <a:endParaRPr lang="en-US" dirty="0"/>
          </a:p>
        </p:txBody>
      </p:sp>
      <p:sp>
        <p:nvSpPr>
          <p:cNvPr id="7" name="TextBox 6">
            <a:extLst>
              <a:ext uri="{FF2B5EF4-FFF2-40B4-BE49-F238E27FC236}">
                <a16:creationId xmlns:a16="http://schemas.microsoft.com/office/drawing/2014/main" id="{5ACB8992-7DD1-CBBA-049F-DD41A5EC3C62}"/>
              </a:ext>
            </a:extLst>
          </p:cNvPr>
          <p:cNvSpPr txBox="1"/>
          <p:nvPr/>
        </p:nvSpPr>
        <p:spPr>
          <a:xfrm>
            <a:off x="289006" y="3029416"/>
            <a:ext cx="11396227" cy="2985433"/>
          </a:xfrm>
          <a:prstGeom prst="rect">
            <a:avLst/>
          </a:prstGeom>
          <a:noFill/>
        </p:spPr>
        <p:txBody>
          <a:bodyPr wrap="square">
            <a:spAutoFit/>
          </a:bodyPr>
          <a:lstStyle/>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4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endParaRPr lang="am-ET" sz="1200" b="1" u="sng" dirty="0">
              <a:solidFill>
                <a:schemeClr val="bg1"/>
              </a:solidFill>
            </a:endParaRPr>
          </a:p>
          <a:p>
            <a:r>
              <a:rPr lang="am-ET"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ኦ</a:t>
            </a:r>
            <a:r>
              <a:rPr lang="en-AE"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ተስፋ ለቅቡጻን</a:t>
            </a:r>
            <a:r>
              <a:rPr lang="en-US"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በጊዜ ጸሎት ወዕጣን ወበጊዜ ቅዱስ </a:t>
            </a:r>
            <a:r>
              <a:rPr lang="am-ET" sz="4400" b="1" dirty="0">
                <a:solidFill>
                  <a:srgbClr val="1EA907"/>
                </a:solidFill>
                <a:latin typeface="Nyala" panose="02000504070300020003" pitchFamily="2" charset="0"/>
                <a:ea typeface="Abyssinica SIL (Connected)" panose="02000000000000000000" pitchFamily="2" charset="0"/>
                <a:cs typeface="Abyssinica SIL (Connected)" panose="02000000000000000000" pitchFamily="2" charset="0"/>
              </a:rPr>
              <a:t>ቍ</a:t>
            </a:r>
            <a:r>
              <a:rPr lang="am-ET"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ርባን</a:t>
            </a:r>
            <a:r>
              <a:rPr lang="en-US"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ለናዝዞትነ ንዒ </a:t>
            </a:r>
            <a:r>
              <a:rPr lang="en-US"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400" b="1" dirty="0">
                <a:solidFill>
                  <a:srgbClr val="1EA907"/>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በዝ መካን። </a:t>
            </a:r>
          </a:p>
        </p:txBody>
      </p:sp>
    </p:spTree>
    <p:extLst>
      <p:ext uri="{BB962C8B-B14F-4D97-AF65-F5344CB8AC3E}">
        <p14:creationId xmlns:p14="http://schemas.microsoft.com/office/powerpoint/2010/main" val="177177608"/>
      </p:ext>
    </p:extLst>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432B7E-F266-4561-B74B-ADBD8F444619}"/>
              </a:ext>
            </a:extLst>
          </p:cNvPr>
          <p:cNvSpPr/>
          <p:nvPr/>
        </p:nvSpPr>
        <p:spPr>
          <a:xfrm>
            <a:off x="216418" y="23891"/>
            <a:ext cx="11613989" cy="3046988"/>
          </a:xfrm>
          <a:prstGeom prst="rect">
            <a:avLst/>
          </a:prstGeom>
        </p:spPr>
        <p:txBody>
          <a:bodyPr wrap="square">
            <a:spAutoFit/>
          </a:bodyPr>
          <a:lstStyle/>
          <a:p>
            <a:r>
              <a:rPr lang="am-ET" sz="4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ወላዲተ አምላክ ማርያም እንበለ ሰብሳብ ወሩካቤ</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በይነ ዘአቀረብኩ ለኪ ንስቲተ ቃለ ይባቤ</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Rectangle 2">
            <a:extLst>
              <a:ext uri="{FF2B5EF4-FFF2-40B4-BE49-F238E27FC236}">
                <a16:creationId xmlns:a16="http://schemas.microsoft.com/office/drawing/2014/main" id="{353C1C1F-981D-4E5B-90F4-D63C34B5883F}"/>
              </a:ext>
            </a:extLst>
          </p:cNvPr>
          <p:cNvSpPr/>
          <p:nvPr/>
        </p:nvSpPr>
        <p:spPr>
          <a:xfrm>
            <a:off x="234148" y="3226161"/>
            <a:ext cx="11686576" cy="2985433"/>
          </a:xfrm>
          <a:prstGeom prst="rect">
            <a:avLst/>
          </a:prstGeom>
        </p:spPr>
        <p:txBody>
          <a:bodyPr wrap="square">
            <a:spAutoFit/>
          </a:bodyPr>
          <a:lstStyle/>
          <a:p>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ፈትቲ እሙ በረከተ አፉኪ ሙ</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ሓ</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 ከርቤ</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ለነዳይ ብእሲ ወለዘረከቦ ምንዳቤ</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ኅብስተከ ፈትት ኢሳያስ ይቤ።</a:t>
            </a:r>
          </a:p>
        </p:txBody>
      </p:sp>
      <p:sp>
        <p:nvSpPr>
          <p:cNvPr id="4" name="Slide Number Placeholder 1">
            <a:extLst>
              <a:ext uri="{FF2B5EF4-FFF2-40B4-BE49-F238E27FC236}">
                <a16:creationId xmlns:a16="http://schemas.microsoft.com/office/drawing/2014/main" id="{27EE40D8-7A2D-46E6-F77A-0EC7C34DC61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388</a:t>
            </a:fld>
            <a:endParaRPr lang="en-US" dirty="0"/>
          </a:p>
        </p:txBody>
      </p:sp>
    </p:spTree>
    <p:extLst>
      <p:ext uri="{BB962C8B-B14F-4D97-AF65-F5344CB8AC3E}">
        <p14:creationId xmlns:p14="http://schemas.microsoft.com/office/powerpoint/2010/main" val="2447866315"/>
      </p:ext>
    </p:extLst>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C2C6BFCD-1434-6B29-46B0-BC0B971002B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389</a:t>
            </a:fld>
            <a:endParaRPr lang="en-US" dirty="0"/>
          </a:p>
        </p:txBody>
      </p:sp>
      <p:sp>
        <p:nvSpPr>
          <p:cNvPr id="4" name="Rectangle 3">
            <a:extLst>
              <a:ext uri="{FF2B5EF4-FFF2-40B4-BE49-F238E27FC236}">
                <a16:creationId xmlns:a16="http://schemas.microsoft.com/office/drawing/2014/main" id="{5FCD8B90-C490-4E03-8DF0-E239582EA0CC}"/>
              </a:ext>
            </a:extLst>
          </p:cNvPr>
          <p:cNvSpPr/>
          <p:nvPr/>
        </p:nvSpPr>
        <p:spPr>
          <a:xfrm>
            <a:off x="289006" y="228600"/>
            <a:ext cx="11613989" cy="6909135"/>
          </a:xfrm>
          <a:prstGeom prst="rect">
            <a:avLst/>
          </a:prstGeom>
        </p:spPr>
        <p:txBody>
          <a:bodyPr wrap="square">
            <a:spAutoFit/>
          </a:bodyPr>
          <a:lstStyle/>
          <a:p>
            <a:pPr>
              <a:lnSpc>
                <a:spcPct val="107000"/>
              </a:lnSpc>
            </a:pPr>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4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endParaRPr lang="en-AE" sz="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ይወርድ መንፈስ ቅዱስ በላዕለ ኅብስቱ ወወይኑ</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ሶበ ይብል ካህን ጸጋ መንፈስ ቅዱስ ፈኑ</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AE" sz="900" b="1" u="sng"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ካህኑ የመንፈስ ቅዱስ ጸጋን ላክ</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ባለ ጊዜ መንፈስ ቅዱስ በኅብስቱና</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በወይኑ ላይ ይወርዳል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lnSpc>
                <a:spcPct val="107000"/>
              </a:lnSpc>
            </a:pPr>
            <a:r>
              <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As the priest says let the Holy Spirit descend, on this revered Holy of Holies. </a:t>
            </a:r>
          </a:p>
        </p:txBody>
      </p:sp>
    </p:spTree>
    <p:extLst>
      <p:ext uri="{BB962C8B-B14F-4D97-AF65-F5344CB8AC3E}">
        <p14:creationId xmlns:p14="http://schemas.microsoft.com/office/powerpoint/2010/main" val="810918060"/>
      </p:ext>
    </p:extLst>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126E0487-D24E-BCEC-587E-3F0E78C3A95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390</a:t>
            </a:fld>
            <a:endParaRPr lang="en-US" dirty="0"/>
          </a:p>
        </p:txBody>
      </p:sp>
      <p:sp>
        <p:nvSpPr>
          <p:cNvPr id="5" name="Rectangle 4">
            <a:extLst>
              <a:ext uri="{FF2B5EF4-FFF2-40B4-BE49-F238E27FC236}">
                <a16:creationId xmlns:a16="http://schemas.microsoft.com/office/drawing/2014/main" id="{3D6D858A-0CBD-4795-BF57-7ED32B5C643D}"/>
              </a:ext>
            </a:extLst>
          </p:cNvPr>
          <p:cNvSpPr/>
          <p:nvPr/>
        </p:nvSpPr>
        <p:spPr>
          <a:xfrm>
            <a:off x="289006" y="71230"/>
            <a:ext cx="11686576" cy="4668394"/>
          </a:xfrm>
          <a:prstGeom prst="rect">
            <a:avLst/>
          </a:prstGeom>
        </p:spPr>
        <p:txBody>
          <a:bodyPr wrap="square">
            <a:spAutoFit/>
          </a:bodyPr>
          <a:lstStyle/>
          <a:p>
            <a:pPr>
              <a:lnSpc>
                <a:spcPct val="107000"/>
              </a:lnSpc>
            </a:pPr>
            <a:r>
              <a:rPr lang="am-ET" sz="3600" b="1" u="sng" dirty="0"/>
              <a:t>ሕዝብ</a:t>
            </a:r>
            <a:r>
              <a:rPr lang="en-AE" sz="3600" b="1" u="sng" dirty="0">
                <a:solidFill>
                  <a:schemeClr val="bg1"/>
                </a:solidFill>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r>
              <a:rPr lang="en-AE" sz="3600" b="1" u="sng" dirty="0">
                <a:solidFill>
                  <a:schemeClr val="bg1"/>
                </a:solidFill>
              </a:rPr>
              <a:t> </a:t>
            </a:r>
            <a:endParaRPr lang="en-US" sz="3600" b="1" u="sng" dirty="0">
              <a:solidFill>
                <a:schemeClr val="bg1"/>
              </a:solidFill>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ማዕከለ ዛቲ ቅድስት ቤተ ክርስቲያኑ</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ልጦሙ በቅጽበት አባለተ ክርስቶስ ይኩኑ፤ 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ይለ ጥበቡ መንክር ወዕጹብ ኪኑ።</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አስደናቂ በሚሆን የጥበቡ ኃይልና</a:t>
            </a:r>
            <a:r>
              <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በአስገራሚ </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ብልሃቱ</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በቅድስት</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ቤተ</a:t>
            </a:r>
            <a:r>
              <a:rPr lang="am-ET" sz="2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ክርስቲያኑ</a:t>
            </a:r>
            <a:r>
              <a:rPr lang="am-ET" sz="2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መካከል</a:t>
            </a:r>
            <a:r>
              <a:rPr lang="am-ET" sz="2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የክርስቶስ አባሎች ይሆኑ ዘ</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ንድ</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በቅጽበት</a:t>
            </a:r>
            <a:r>
              <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ይለውጣቸዋል።</a:t>
            </a:r>
            <a:endParaRPr lang="en-US" sz="4191"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Rectangle 5">
            <a:extLst>
              <a:ext uri="{FF2B5EF4-FFF2-40B4-BE49-F238E27FC236}">
                <a16:creationId xmlns:a16="http://schemas.microsoft.com/office/drawing/2014/main" id="{394952F9-A7F3-90D6-602F-2CFE1E7F1A29}"/>
              </a:ext>
            </a:extLst>
          </p:cNvPr>
          <p:cNvSpPr/>
          <p:nvPr/>
        </p:nvSpPr>
        <p:spPr>
          <a:xfrm>
            <a:off x="289006" y="4448424"/>
            <a:ext cx="11686576" cy="2427075"/>
          </a:xfrm>
          <a:prstGeom prst="rect">
            <a:avLst/>
          </a:prstGeom>
        </p:spPr>
        <p:txBody>
          <a:bodyPr wrap="square">
            <a:spAutoFit/>
          </a:bodyPr>
          <a:lstStyle/>
          <a:p>
            <a:pPr>
              <a:lnSpc>
                <a:spcPct val="107000"/>
              </a:lnSpc>
            </a:pPr>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Within this Holy Church and will transform them in an instant to be the body of Christ with the power of His wisdom and wonderful art. </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238923792"/>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5E8349B-94E2-4840-9F0A-A6F0745F61BD}"/>
              </a:ext>
            </a:extLst>
          </p:cNvPr>
          <p:cNvSpPr/>
          <p:nvPr/>
        </p:nvSpPr>
        <p:spPr>
          <a:xfrm>
            <a:off x="289006" y="1"/>
            <a:ext cx="11686576" cy="4208716"/>
          </a:xfrm>
          <a:prstGeom prst="rect">
            <a:avLst/>
          </a:prstGeom>
        </p:spPr>
        <p:txBody>
          <a:bodyPr wrap="square">
            <a:spAutoFit/>
          </a:bodyPr>
          <a:lstStyle/>
          <a:p>
            <a:pPr>
              <a:lnSpc>
                <a:spcPct val="107000"/>
              </a:lnSpc>
            </a:pPr>
            <a:r>
              <a:rPr lang="am-ET" sz="4400" b="1" u="sng"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AE"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ለክሙ ጻድቃን ወሰማዕት፤</a:t>
            </a:r>
            <a:endPar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እለ አዕረፍ</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ሙ በሃይማኖት</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1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 ሃይማኖት በሞት ያረፋችሁ ጻድቃን ሰማዕታት</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ሰላም ለእናንተ ይሁን፤</a:t>
            </a:r>
            <a:r>
              <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3" name="TextBox 2">
            <a:extLst>
              <a:ext uri="{FF2B5EF4-FFF2-40B4-BE49-F238E27FC236}">
                <a16:creationId xmlns:a16="http://schemas.microsoft.com/office/drawing/2014/main" id="{87D74BE8-19E4-B7F9-6613-43C45BE499ED}"/>
              </a:ext>
            </a:extLst>
          </p:cNvPr>
          <p:cNvSpPr txBox="1"/>
          <p:nvPr/>
        </p:nvSpPr>
        <p:spPr>
          <a:xfrm>
            <a:off x="289006" y="4176210"/>
            <a:ext cx="11541402" cy="2308324"/>
          </a:xfrm>
          <a:prstGeom prst="rect">
            <a:avLst/>
          </a:prstGeom>
          <a:noFill/>
        </p:spPr>
        <p:txBody>
          <a:bodyPr wrap="square" rtlCol="0">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blessed and martyrs, who have died for the faith.</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CD4F9759-A20A-B533-A296-0C3A1BD18BD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391</a:t>
            </a:fld>
            <a:endParaRPr lang="en-US" dirty="0"/>
          </a:p>
        </p:txBody>
      </p:sp>
    </p:spTree>
    <p:extLst>
      <p:ext uri="{BB962C8B-B14F-4D97-AF65-F5344CB8AC3E}">
        <p14:creationId xmlns:p14="http://schemas.microsoft.com/office/powerpoint/2010/main" val="1323795547"/>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89D66536-4B3A-5F29-6DC5-CDD60820B99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392</a:t>
            </a:fld>
            <a:endParaRPr lang="en-US" dirty="0"/>
          </a:p>
        </p:txBody>
      </p:sp>
      <p:sp>
        <p:nvSpPr>
          <p:cNvPr id="5" name="Rectangle 4">
            <a:extLst>
              <a:ext uri="{FF2B5EF4-FFF2-40B4-BE49-F238E27FC236}">
                <a16:creationId xmlns:a16="http://schemas.microsoft.com/office/drawing/2014/main" id="{B5347281-FF48-413D-BB0F-5EB2B83F63C9}"/>
              </a:ext>
            </a:extLst>
          </p:cNvPr>
          <p:cNvSpPr/>
          <p:nvPr/>
        </p:nvSpPr>
        <p:spPr>
          <a:xfrm>
            <a:off x="361593" y="25053"/>
            <a:ext cx="11735724" cy="4661469"/>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መዋዕያን ዓለም አንትሙ በብዙኅ</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ትዕግሥት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ሰአሉ ቅድመ ፈጣሪ 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ሉ ሰዓት፤ </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እንበለ</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ንስሐ ኪያነ ኢይን</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ሣእ</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ሞት።</a:t>
            </a: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በብዙ ትዕግ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 ዓለምን ድል የነሳችሁ እናንተ ለንስሓ ሳንበቃ ሞት እንዳይወስደን በየሰዓ</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ቱ</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በፈጣሪ ፊት ቆማችሁ ለምኑልን።</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64575894-CAC2-906B-8365-E7721CEBD3D9}"/>
              </a:ext>
            </a:extLst>
          </p:cNvPr>
          <p:cNvSpPr txBox="1"/>
          <p:nvPr/>
        </p:nvSpPr>
        <p:spPr>
          <a:xfrm>
            <a:off x="342486" y="3995678"/>
            <a:ext cx="11541401" cy="2554545"/>
          </a:xfrm>
          <a:prstGeom prst="rect">
            <a:avLst/>
          </a:prstGeom>
          <a:noFill/>
        </p:spPr>
        <p:txBody>
          <a:bodyPr wrap="square">
            <a:spAutoFit/>
          </a:bodyPr>
          <a:lstStyle/>
          <a:p>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 who have conquered the world by patience, pray for us day and night standing in front of our Creator, so that death will not take us before we have repented,</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Slide Number Placeholder 1">
            <a:extLst>
              <a:ext uri="{FF2B5EF4-FFF2-40B4-BE49-F238E27FC236}">
                <a16:creationId xmlns:a16="http://schemas.microsoft.com/office/drawing/2014/main" id="{89D66536-4B3A-5F29-6DC5-CDD60820B993}"/>
              </a:ext>
            </a:extLst>
          </p:cNvPr>
          <p:cNvSpPr txBox="1">
            <a:spLocks/>
          </p:cNvSpPr>
          <p:nvPr/>
        </p:nvSpPr>
        <p:spPr>
          <a:xfrm>
            <a:off x="8305800" y="632661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99901B4-B23A-4C08-AC45-D9E49F2C10AE}" type="slidenum">
              <a:rPr lang="en-US"/>
              <a:pPr/>
              <a:t>392</a:t>
            </a:fld>
            <a:endParaRPr lang="en-US" dirty="0"/>
          </a:p>
        </p:txBody>
      </p:sp>
    </p:spTree>
    <p:extLst>
      <p:ext uri="{BB962C8B-B14F-4D97-AF65-F5344CB8AC3E}">
        <p14:creationId xmlns:p14="http://schemas.microsoft.com/office/powerpoint/2010/main" val="1154130443"/>
      </p:ext>
    </p:extLst>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8C447573-BFDF-B63E-6287-B99DA1F25C4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393</a:t>
            </a:fld>
            <a:endParaRPr lang="en-US" dirty="0"/>
          </a:p>
        </p:txBody>
      </p:sp>
      <p:sp>
        <p:nvSpPr>
          <p:cNvPr id="8" name="Rectangle 7">
            <a:extLst>
              <a:ext uri="{FF2B5EF4-FFF2-40B4-BE49-F238E27FC236}">
                <a16:creationId xmlns:a16="http://schemas.microsoft.com/office/drawing/2014/main" id="{7E7DE81B-2BCC-44AA-BB43-69DDD362BB4C}"/>
              </a:ext>
            </a:extLst>
          </p:cNvPr>
          <p:cNvSpPr/>
          <p:nvPr/>
        </p:nvSpPr>
        <p:spPr>
          <a:xfrm>
            <a:off x="289005" y="228601"/>
            <a:ext cx="11541402" cy="3813608"/>
          </a:xfrm>
          <a:prstGeom prst="rect">
            <a:avLst/>
          </a:prstGeom>
        </p:spPr>
        <p:txBody>
          <a:bodyPr wrap="square">
            <a:spAutoFit/>
          </a:bodyPr>
          <a:lstStyle/>
          <a:p>
            <a:pPr>
              <a:lnSpc>
                <a:spcPct val="107000"/>
              </a:lnSpc>
            </a:pPr>
            <a:r>
              <a:rPr lang="am-ET" sz="4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ሰላም ለ</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ሙ ጻድቃ</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ዛቲ ዕለት </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ልክሙ፤ ዕድ ወአንስት በበአስማቲክሙ።</a:t>
            </a:r>
            <a:endPar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14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ዚህች ዕለት ጻድ</a:t>
            </a:r>
            <a:r>
              <a:rPr lang="en-US"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ቃ</a:t>
            </a:r>
            <a:r>
              <a:rPr lang="am-ET"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US"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ወንዶችም ሴቶችም </a:t>
            </a:r>
            <a:r>
              <a:rPr lang="en-US"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ላችሁ በየስማችሁ ሰላም ለ</a:t>
            </a:r>
            <a:r>
              <a:rPr lang="en-US"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a:t>
            </a:r>
            <a:r>
              <a:rPr lang="am-ET"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ናንተ ይሁን።</a:t>
            </a:r>
            <a:endParaRPr lang="en-US" sz="40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9" name="TextBox 8">
            <a:extLst>
              <a:ext uri="{FF2B5EF4-FFF2-40B4-BE49-F238E27FC236}">
                <a16:creationId xmlns:a16="http://schemas.microsoft.com/office/drawing/2014/main" id="{26C35F0F-821C-F58E-813B-90F6D3B77EA1}"/>
              </a:ext>
            </a:extLst>
          </p:cNvPr>
          <p:cNvSpPr txBox="1"/>
          <p:nvPr/>
        </p:nvSpPr>
        <p:spPr>
          <a:xfrm>
            <a:off x="289005" y="4267200"/>
            <a:ext cx="11396227" cy="2308324"/>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Peace be unto you, all those blessed on this day, men and women </a:t>
            </a:r>
            <a:r>
              <a:rPr lang="en-AE" sz="48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accor</a:t>
            </a:r>
            <a:r>
              <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a:t>
            </a:r>
            <a:r>
              <a:rPr lang="en-AE" sz="4800" b="1" dirty="0" err="1">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ing</a:t>
            </a: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to your name.</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90604768"/>
      </p:ext>
    </p:extLst>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9A4783AA-6B5A-3C16-BC90-2567ED7C1C4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394</a:t>
            </a:fld>
            <a:endParaRPr lang="en-US" dirty="0"/>
          </a:p>
        </p:txBody>
      </p:sp>
      <p:sp>
        <p:nvSpPr>
          <p:cNvPr id="5" name="Rectangle 4">
            <a:extLst>
              <a:ext uri="{FF2B5EF4-FFF2-40B4-BE49-F238E27FC236}">
                <a16:creationId xmlns:a16="http://schemas.microsoft.com/office/drawing/2014/main" id="{ED669C87-B5B2-4921-8D2E-A5CB37981CBA}"/>
              </a:ext>
            </a:extLst>
          </p:cNvPr>
          <p:cNvSpPr/>
          <p:nvPr/>
        </p:nvSpPr>
        <p:spPr>
          <a:xfrm>
            <a:off x="216418" y="57302"/>
            <a:ext cx="11686576" cy="4439420"/>
          </a:xfrm>
          <a:prstGeom prst="rect">
            <a:avLst/>
          </a:prstGeom>
        </p:spPr>
        <p:txBody>
          <a:bodyPr wrap="square">
            <a:spAutoFit/>
          </a:bodyPr>
          <a:lstStyle/>
          <a:p>
            <a:pPr>
              <a:lnSpc>
                <a:spcPct val="107000"/>
              </a:lnSpc>
            </a:pPr>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ቅዱሳነ ሰማይ ወምድር ማኅበረ ሥላሴ አንትሙ፤</a:t>
            </a:r>
            <a:r>
              <a:rPr lang="am-ET" sz="2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ዝ</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ሩነ</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በጸሎትከሙ</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እሙ፤ </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ተማ</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ሕፀ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በሥጋሁ ወበደሙ።</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a:t>
            </a:r>
            <a:r>
              <a:rPr lang="en-US"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a:t>
            </a:r>
            <a:r>
              <a:rPr lang="am-ET"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ና በምድር የከበራችሁ የሥላሴ ወገኖች</a:t>
            </a:r>
            <a:r>
              <a:rPr lang="en-US"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ስለ እናቱ</a:t>
            </a:r>
            <a:r>
              <a:rPr lang="en-US"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 ማርያም ብላችሁ </a:t>
            </a:r>
            <a:r>
              <a:rPr lang="en-US"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a:t>
            </a:r>
            <a:r>
              <a:rPr lang="am-ET"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ጸሎታችሁ</a:t>
            </a:r>
            <a:r>
              <a:rPr lang="en-US"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አስቡን</a:t>
            </a:r>
            <a:r>
              <a:rPr lang="en-US"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በክርስቶስ ሥጋና ደም ተማ</a:t>
            </a:r>
            <a:r>
              <a:rPr lang="en-US"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a:t>
            </a:r>
            <a:r>
              <a:rPr lang="am-ET"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ንባችሁ።</a:t>
            </a:r>
            <a:endParaRPr lang="en-US" sz="3600" b="1" dirty="0">
              <a:solidFill>
                <a:srgbClr val="00CC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7F1AF823-25A2-FF5A-19EA-65F3A8A58782}"/>
              </a:ext>
            </a:extLst>
          </p:cNvPr>
          <p:cNvSpPr txBox="1"/>
          <p:nvPr/>
        </p:nvSpPr>
        <p:spPr>
          <a:xfrm>
            <a:off x="289005" y="4219323"/>
            <a:ext cx="11541402" cy="2554545"/>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Ye that are glorified in heaven and on earth, friends of the Holy Trinity; rem</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ember</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us in your prayers for the sake of Mary and for the sake of Christ’s flesh and blood, we beseech you.</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477239318"/>
      </p:ext>
    </p:extLst>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4A820C-9CF4-44C6-904A-70F679C1400F}"/>
              </a:ext>
            </a:extLst>
          </p:cNvPr>
          <p:cNvSpPr txBox="1"/>
          <p:nvPr/>
        </p:nvSpPr>
        <p:spPr>
          <a:xfrm>
            <a:off x="345798" y="-24128"/>
            <a:ext cx="11541402" cy="2848216"/>
          </a:xfrm>
          <a:prstGeom prst="rect">
            <a:avLst/>
          </a:prstGeom>
          <a:noFill/>
        </p:spPr>
        <p:txBody>
          <a:bodyPr wrap="square" rtlCol="0">
            <a:spAutoFit/>
          </a:bodyPr>
          <a:lstStyle/>
          <a:p>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3429"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endPar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ሰላመከ ሀባ ለሀገር</a:t>
            </a:r>
            <a:r>
              <a:rPr lang="en-US"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716"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ጽድቀከኒ ለቤተ ክርስቲያን።</a:t>
            </a:r>
          </a:p>
          <a:p>
            <a:endParaRPr lang="am-ET" sz="2286"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C496D652-5C63-D683-F456-3F946510E55F}"/>
              </a:ext>
            </a:extLst>
          </p:cNvPr>
          <p:cNvSpPr txBox="1"/>
          <p:nvPr/>
        </p:nvSpPr>
        <p:spPr>
          <a:xfrm>
            <a:off x="294918" y="4126868"/>
            <a:ext cx="11227842" cy="2308324"/>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Lord! Grant your peace to the country and your truth to the church.</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TextBox 6">
            <a:extLst>
              <a:ext uri="{FF2B5EF4-FFF2-40B4-BE49-F238E27FC236}">
                <a16:creationId xmlns:a16="http://schemas.microsoft.com/office/drawing/2014/main" id="{394D278A-B1FC-1376-5103-BA5F8712C086}"/>
              </a:ext>
            </a:extLst>
          </p:cNvPr>
          <p:cNvSpPr txBox="1"/>
          <p:nvPr/>
        </p:nvSpPr>
        <p:spPr>
          <a:xfrm>
            <a:off x="345798" y="2559292"/>
            <a:ext cx="10133686" cy="1446550"/>
          </a:xfrm>
          <a:prstGeom prst="rect">
            <a:avLst/>
          </a:prstGeom>
          <a:noFill/>
        </p:spPr>
        <p:txBody>
          <a:bodyPr wrap="square">
            <a:spAutoFit/>
          </a:bodyPr>
          <a:lstStyle/>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ጌታ ሆይ! ሰላምህን ለሀገር ስጥ፤ እውነትህንም ለቤተ ክርስቲያን።</a:t>
            </a:r>
          </a:p>
        </p:txBody>
      </p:sp>
      <p:sp>
        <p:nvSpPr>
          <p:cNvPr id="3" name="Slide Number Placeholder 1">
            <a:extLst>
              <a:ext uri="{FF2B5EF4-FFF2-40B4-BE49-F238E27FC236}">
                <a16:creationId xmlns:a16="http://schemas.microsoft.com/office/drawing/2014/main" id="{920ACE62-5568-6870-6226-46733243388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395</a:t>
            </a:fld>
            <a:endParaRPr lang="en-US" dirty="0"/>
          </a:p>
        </p:txBody>
      </p:sp>
    </p:spTree>
    <p:extLst>
      <p:ext uri="{BB962C8B-B14F-4D97-AF65-F5344CB8AC3E}">
        <p14:creationId xmlns:p14="http://schemas.microsoft.com/office/powerpoint/2010/main" val="928912911"/>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667CE51-1AE2-BDF0-2784-D7698B3DF387}"/>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mtClean="0"/>
              <a:pPr/>
              <a:t>396</a:t>
            </a:fld>
            <a:endParaRPr lang="en-US" dirty="0"/>
          </a:p>
        </p:txBody>
      </p:sp>
      <p:sp>
        <p:nvSpPr>
          <p:cNvPr id="4" name="TextBox 3">
            <a:extLst>
              <a:ext uri="{FF2B5EF4-FFF2-40B4-BE49-F238E27FC236}">
                <a16:creationId xmlns:a16="http://schemas.microsoft.com/office/drawing/2014/main" id="{0873D47D-24AA-AB50-3C3D-911CFBA57430}"/>
              </a:ext>
            </a:extLst>
          </p:cNvPr>
          <p:cNvSpPr txBox="1"/>
          <p:nvPr/>
        </p:nvSpPr>
        <p:spPr>
          <a:xfrm>
            <a:off x="265565" y="289815"/>
            <a:ext cx="11396226" cy="2677656"/>
          </a:xfrm>
          <a:prstGeom prst="rect">
            <a:avLst/>
          </a:prstGeom>
          <a:noFill/>
        </p:spPr>
        <p:txBody>
          <a:bodyPr wrap="square">
            <a:spAutoFit/>
          </a:bodyPr>
          <a:lstStyle/>
          <a:p>
            <a:r>
              <a:rPr lang="am-ET" sz="36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36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6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አግርር ፀራ ታሕተ እገሪሃ</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ዕቀብ ሕዝባ ወሃይማኖታ ለሀገሪትነ ኢትዮጵያ</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p:txBody>
      </p:sp>
      <p:sp>
        <p:nvSpPr>
          <p:cNvPr id="6" name="TextBox 5">
            <a:extLst>
              <a:ext uri="{FF2B5EF4-FFF2-40B4-BE49-F238E27FC236}">
                <a16:creationId xmlns:a16="http://schemas.microsoft.com/office/drawing/2014/main" id="{CCEBF11E-577C-00C6-1728-602BF1C13E4F}"/>
              </a:ext>
            </a:extLst>
          </p:cNvPr>
          <p:cNvSpPr txBox="1"/>
          <p:nvPr/>
        </p:nvSpPr>
        <p:spPr>
          <a:xfrm>
            <a:off x="132110" y="4632405"/>
            <a:ext cx="11663137" cy="1938992"/>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our country Ethiopia, O Lord bring her enemies under her feet and protect her people and religion.</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TextBox 6">
            <a:extLst>
              <a:ext uri="{FF2B5EF4-FFF2-40B4-BE49-F238E27FC236}">
                <a16:creationId xmlns:a16="http://schemas.microsoft.com/office/drawing/2014/main" id="{154BB8C1-903D-F942-D229-21EADBBF400E}"/>
              </a:ext>
            </a:extLst>
          </p:cNvPr>
          <p:cNvSpPr txBox="1"/>
          <p:nvPr/>
        </p:nvSpPr>
        <p:spPr>
          <a:xfrm>
            <a:off x="156685" y="2840525"/>
            <a:ext cx="11613988" cy="1446550"/>
          </a:xfrm>
          <a:prstGeom prst="rect">
            <a:avLst/>
          </a:prstGeom>
          <a:noFill/>
        </p:spPr>
        <p:txBody>
          <a:bodyPr wrap="square">
            <a:spAutoFit/>
          </a:bodyPr>
          <a:lstStyle/>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ሀ</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ገራችን ኢትዮጵያ ጠላቶቿን በእግሮቿ ሥር </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አስገዛ</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ላት፤ሕዝቧንና ሃይማኖቷን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ጠብቅላት።</a:t>
            </a:r>
          </a:p>
        </p:txBody>
      </p:sp>
    </p:spTree>
    <p:extLst>
      <p:ext uri="{BB962C8B-B14F-4D97-AF65-F5344CB8AC3E}">
        <p14:creationId xmlns:p14="http://schemas.microsoft.com/office/powerpoint/2010/main" val="315909032"/>
      </p:ext>
    </p:extLst>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E3120A-3B2A-B131-A071-D5C5A63527DE}"/>
              </a:ext>
            </a:extLst>
          </p:cNvPr>
          <p:cNvSpPr>
            <a:spLocks noGrp="1"/>
          </p:cNvSpPr>
          <p:nvPr>
            <p:ph type="sldNum" sz="quarter" idx="12"/>
          </p:nvPr>
        </p:nvSpPr>
        <p:spPr>
          <a:xfrm>
            <a:off x="7981950" y="6248401"/>
            <a:ext cx="2057400" cy="365125"/>
          </a:xfrm>
          <a:prstGeom prst="rect">
            <a:avLst/>
          </a:prstGeom>
        </p:spPr>
        <p:txBody>
          <a:bodyPr/>
          <a:lstStyle/>
          <a:p>
            <a:fld id="{D1A93F9C-F3AE-4C08-8BCA-376713F07AA1}" type="slidenum">
              <a:rPr lang="en-US" sz="1000"/>
              <a:pPr/>
              <a:t>397</a:t>
            </a:fld>
            <a:endParaRPr lang="en-US" sz="1000" dirty="0"/>
          </a:p>
        </p:txBody>
      </p:sp>
      <p:sp>
        <p:nvSpPr>
          <p:cNvPr id="3" name="Slide Number Placeholder 1">
            <a:extLst>
              <a:ext uri="{FF2B5EF4-FFF2-40B4-BE49-F238E27FC236}">
                <a16:creationId xmlns:a16="http://schemas.microsoft.com/office/drawing/2014/main" id="{35A8D79E-2F6D-25B7-DBFB-08515B4E67A3}"/>
              </a:ext>
            </a:extLst>
          </p:cNvPr>
          <p:cNvSpPr txBox="1">
            <a:spLocks/>
          </p:cNvSpPr>
          <p:nvPr/>
        </p:nvSpPr>
        <p:spPr>
          <a:xfrm>
            <a:off x="8096250" y="381002"/>
            <a:ext cx="1977390" cy="365125"/>
          </a:xfrm>
          <a:prstGeom prst="rect">
            <a:avLst/>
          </a:prstGeom>
        </p:spPr>
        <p:txBody>
          <a:bodyPr vert="horz" lIns="91440" tIns="45720" rIns="91440" bIns="45720" rtlCol="0" anchor="ctr"/>
          <a:lstStyle>
            <a:defPPr>
              <a:defRPr lang="en-US"/>
            </a:defPPr>
            <a:lvl1pPr marL="0" algn="r" defTabSz="914365" rtl="0" eaLnBrk="1" latinLnBrk="0" hangingPunct="1">
              <a:defRPr sz="1050" kern="1200">
                <a:solidFill>
                  <a:schemeClr val="tx1">
                    <a:tint val="75000"/>
                  </a:schemeClr>
                </a:solidFill>
                <a:latin typeface="+mn-lt"/>
                <a:ea typeface="+mn-ea"/>
                <a:cs typeface="+mn-cs"/>
              </a:defRPr>
            </a:lvl1pPr>
            <a:lvl2pPr marL="457182" algn="l" defTabSz="914365" rtl="0" eaLnBrk="1" latinLnBrk="0" hangingPunct="1">
              <a:defRPr sz="1800" kern="1200">
                <a:solidFill>
                  <a:schemeClr val="tx1"/>
                </a:solidFill>
                <a:latin typeface="+mn-lt"/>
                <a:ea typeface="+mn-ea"/>
                <a:cs typeface="+mn-cs"/>
              </a:defRPr>
            </a:lvl2pPr>
            <a:lvl3pPr marL="914365" algn="l" defTabSz="914365" rtl="0" eaLnBrk="1" latinLnBrk="0" hangingPunct="1">
              <a:defRPr sz="1800" kern="1200">
                <a:solidFill>
                  <a:schemeClr val="tx1"/>
                </a:solidFill>
                <a:latin typeface="+mn-lt"/>
                <a:ea typeface="+mn-ea"/>
                <a:cs typeface="+mn-cs"/>
              </a:defRPr>
            </a:lvl3pPr>
            <a:lvl4pPr marL="1371547" algn="l" defTabSz="914365" rtl="0" eaLnBrk="1" latinLnBrk="0" hangingPunct="1">
              <a:defRPr sz="1800" kern="1200">
                <a:solidFill>
                  <a:schemeClr val="tx1"/>
                </a:solidFill>
                <a:latin typeface="+mn-lt"/>
                <a:ea typeface="+mn-ea"/>
                <a:cs typeface="+mn-cs"/>
              </a:defRPr>
            </a:lvl4pPr>
            <a:lvl5pPr marL="1828729" algn="l" defTabSz="914365" rtl="0" eaLnBrk="1" latinLnBrk="0" hangingPunct="1">
              <a:defRPr sz="1800" kern="1200">
                <a:solidFill>
                  <a:schemeClr val="tx1"/>
                </a:solidFill>
                <a:latin typeface="+mn-lt"/>
                <a:ea typeface="+mn-ea"/>
                <a:cs typeface="+mn-cs"/>
              </a:defRPr>
            </a:lvl5pPr>
            <a:lvl6pPr marL="2285912" algn="l" defTabSz="914365" rtl="0" eaLnBrk="1" latinLnBrk="0" hangingPunct="1">
              <a:defRPr sz="1800" kern="1200">
                <a:solidFill>
                  <a:schemeClr val="tx1"/>
                </a:solidFill>
                <a:latin typeface="+mn-lt"/>
                <a:ea typeface="+mn-ea"/>
                <a:cs typeface="+mn-cs"/>
              </a:defRPr>
            </a:lvl6pPr>
            <a:lvl7pPr marL="2743094" algn="l" defTabSz="914365" rtl="0" eaLnBrk="1" latinLnBrk="0" hangingPunct="1">
              <a:defRPr sz="1800" kern="1200">
                <a:solidFill>
                  <a:schemeClr val="tx1"/>
                </a:solidFill>
                <a:latin typeface="+mn-lt"/>
                <a:ea typeface="+mn-ea"/>
                <a:cs typeface="+mn-cs"/>
              </a:defRPr>
            </a:lvl7pPr>
            <a:lvl8pPr marL="3200276" algn="l" defTabSz="914365" rtl="0" eaLnBrk="1" latinLnBrk="0" hangingPunct="1">
              <a:defRPr sz="1800" kern="1200">
                <a:solidFill>
                  <a:schemeClr val="tx1"/>
                </a:solidFill>
                <a:latin typeface="+mn-lt"/>
                <a:ea typeface="+mn-ea"/>
                <a:cs typeface="+mn-cs"/>
              </a:defRPr>
            </a:lvl8pPr>
            <a:lvl9pPr marL="3657459" algn="l" defTabSz="914365" rtl="0" eaLnBrk="1" latinLnBrk="0" hangingPunct="1">
              <a:defRPr sz="1800" kern="1200">
                <a:solidFill>
                  <a:schemeClr val="tx1"/>
                </a:solidFill>
                <a:latin typeface="+mn-lt"/>
                <a:ea typeface="+mn-ea"/>
                <a:cs typeface="+mn-cs"/>
              </a:defRPr>
            </a:lvl9pPr>
          </a:lstStyle>
          <a:p>
            <a:fld id="{D1A93F9C-F3AE-4C08-8BCA-376713F07AA1}" type="slidenum">
              <a:rPr lang="en-US" sz="1000"/>
              <a:pPr/>
              <a:t>397</a:t>
            </a:fld>
            <a:endParaRPr lang="en-US" sz="1000" dirty="0"/>
          </a:p>
        </p:txBody>
      </p:sp>
      <p:sp>
        <p:nvSpPr>
          <p:cNvPr id="4" name="TextBox 3">
            <a:extLst>
              <a:ext uri="{FF2B5EF4-FFF2-40B4-BE49-F238E27FC236}">
                <a16:creationId xmlns:a16="http://schemas.microsoft.com/office/drawing/2014/main" id="{A3A72175-852F-BB56-B7E7-5D8978A13D77}"/>
              </a:ext>
            </a:extLst>
          </p:cNvPr>
          <p:cNvSpPr txBox="1"/>
          <p:nvPr/>
        </p:nvSpPr>
        <p:spPr>
          <a:xfrm>
            <a:off x="506768" y="72082"/>
            <a:ext cx="11468814" cy="1675587"/>
          </a:xfrm>
          <a:prstGeom prst="rect">
            <a:avLst/>
          </a:prstGeom>
          <a:noFill/>
        </p:spPr>
        <p:txBody>
          <a:bodyPr wrap="square">
            <a:spAutoFit/>
          </a:bodyPr>
          <a:lstStyle/>
          <a:p>
            <a:r>
              <a:rPr lang="en-US" sz="5144"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           </a:t>
            </a:r>
            <a:r>
              <a:rPr lang="am-ET" sz="5144" b="1" u="sng" dirty="0">
                <a:solidFill>
                  <a:srgbClr val="00B0F0"/>
                </a:solidFill>
                <a:latin typeface="Calibri" panose="020F0502020204030204" pitchFamily="34" charset="0"/>
                <a:ea typeface="Calibri" panose="020F0502020204030204" pitchFamily="34" charset="0"/>
                <a:cs typeface="Times New Roman" panose="02020603050405020304" pitchFamily="18" charset="0"/>
              </a:rPr>
              <a:t>በመቀባበል</a:t>
            </a:r>
            <a:endParaRPr lang="en-US" sz="5144" b="1" u="sng" dirty="0">
              <a:latin typeface="Calibri" panose="020F0502020204030204" pitchFamily="34" charset="0"/>
              <a:ea typeface="Calibri" panose="020F0502020204030204" pitchFamily="34" charset="0"/>
              <a:cs typeface="Times New Roman" panose="02020603050405020304" pitchFamily="18" charset="0"/>
            </a:endParaRPr>
          </a:p>
          <a:p>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መሐረነ ክርስቶስ</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፫</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ጊዜ)</a:t>
            </a:r>
          </a:p>
        </p:txBody>
      </p:sp>
      <p:sp>
        <p:nvSpPr>
          <p:cNvPr id="5" name="TextBox 4">
            <a:extLst>
              <a:ext uri="{FF2B5EF4-FFF2-40B4-BE49-F238E27FC236}">
                <a16:creationId xmlns:a16="http://schemas.microsoft.com/office/drawing/2014/main" id="{ED21B8C6-E047-E802-461C-4DBE80EC5008}"/>
              </a:ext>
            </a:extLst>
          </p:cNvPr>
          <p:cNvSpPr txBox="1"/>
          <p:nvPr/>
        </p:nvSpPr>
        <p:spPr>
          <a:xfrm>
            <a:off x="542351" y="2166312"/>
            <a:ext cx="11085542" cy="1200329"/>
          </a:xfrm>
          <a:prstGeom prst="rect">
            <a:avLst/>
          </a:prstGeom>
          <a:noFill/>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Lord have compassion upon us, O Christ: Lord (Thrice)</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2D9C55FC-A68C-316E-3B5B-23B5E3106C03}"/>
              </a:ext>
            </a:extLst>
          </p:cNvPr>
          <p:cNvSpPr txBox="1"/>
          <p:nvPr/>
        </p:nvSpPr>
        <p:spPr>
          <a:xfrm>
            <a:off x="361593" y="1537682"/>
            <a:ext cx="10356267" cy="795924"/>
          </a:xfrm>
          <a:prstGeom prst="rect">
            <a:avLst/>
          </a:prstGeom>
          <a:noFill/>
        </p:spPr>
        <p:txBody>
          <a:bodyPr wrap="square">
            <a:spAutoFit/>
          </a:bodyPr>
          <a:lstStyle/>
          <a:p>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አቤቱ ክርስቶስ ሆይ ማረን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7" name="TextBox 6">
            <a:extLst>
              <a:ext uri="{FF2B5EF4-FFF2-40B4-BE49-F238E27FC236}">
                <a16:creationId xmlns:a16="http://schemas.microsoft.com/office/drawing/2014/main" id="{5203F8E7-DB79-15FC-4D61-475EE9C675A5}"/>
              </a:ext>
            </a:extLst>
          </p:cNvPr>
          <p:cNvSpPr txBox="1"/>
          <p:nvPr/>
        </p:nvSpPr>
        <p:spPr>
          <a:xfrm>
            <a:off x="419203" y="3322577"/>
            <a:ext cx="11208690" cy="769441"/>
          </a:xfrm>
          <a:prstGeom prst="rect">
            <a:avLst/>
          </a:prstGeom>
          <a:noFill/>
        </p:spPr>
        <p:txBody>
          <a:bodyPr wrap="square">
            <a:spAutoFit/>
          </a:bodyPr>
          <a:lstStyle/>
          <a:p>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በእንተ ማርያም መሐረነ ክርስቶስ</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፫</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ጊዜ)</a:t>
            </a:r>
          </a:p>
        </p:txBody>
      </p:sp>
      <p:sp>
        <p:nvSpPr>
          <p:cNvPr id="8" name="TextBox 7">
            <a:extLst>
              <a:ext uri="{FF2B5EF4-FFF2-40B4-BE49-F238E27FC236}">
                <a16:creationId xmlns:a16="http://schemas.microsoft.com/office/drawing/2014/main" id="{705A6C54-C73C-9115-50A5-0180795DEE76}"/>
              </a:ext>
            </a:extLst>
          </p:cNvPr>
          <p:cNvSpPr txBox="1"/>
          <p:nvPr/>
        </p:nvSpPr>
        <p:spPr>
          <a:xfrm>
            <a:off x="542350" y="4979704"/>
            <a:ext cx="10635166" cy="1200329"/>
          </a:xfrm>
          <a:prstGeom prst="rect">
            <a:avLst/>
          </a:prstGeom>
          <a:noFill/>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For the sake of Mary, have compassion upon us, O Christ: Lord (Thrice)</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9" name="TextBox 8">
            <a:extLst>
              <a:ext uri="{FF2B5EF4-FFF2-40B4-BE49-F238E27FC236}">
                <a16:creationId xmlns:a16="http://schemas.microsoft.com/office/drawing/2014/main" id="{4FDBB223-671F-4537-8BED-17616160E39F}"/>
              </a:ext>
            </a:extLst>
          </p:cNvPr>
          <p:cNvSpPr txBox="1"/>
          <p:nvPr/>
        </p:nvSpPr>
        <p:spPr>
          <a:xfrm>
            <a:off x="419203" y="4183780"/>
            <a:ext cx="10202612" cy="795924"/>
          </a:xfrm>
          <a:prstGeom prst="rect">
            <a:avLst/>
          </a:prstGeom>
          <a:noFill/>
        </p:spPr>
        <p:txBody>
          <a:bodyPr wrap="square">
            <a:spAutoFit/>
          </a:bodyPr>
          <a:lstStyle/>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ክርስቶስ ሆይ ስለ ማርያም ማረን</a:t>
            </a:r>
            <a:r>
              <a:rPr lang="en-US"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700336811"/>
      </p:ext>
    </p:extLst>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E99255-D565-4B00-89E7-2323244DE09C}"/>
              </a:ext>
            </a:extLst>
          </p:cNvPr>
          <p:cNvSpPr/>
          <p:nvPr/>
        </p:nvSpPr>
        <p:spPr>
          <a:xfrm>
            <a:off x="361593" y="391521"/>
            <a:ext cx="11735724" cy="2675348"/>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ሰአሊ ለነ ማርያም ወልድኪ ሣህሎ ይክፍለነ</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628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6287"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2B4F12F3-B29B-8938-D1F0-5972FC6166B9}"/>
              </a:ext>
            </a:extLst>
          </p:cNvPr>
          <p:cNvSpPr txBox="1"/>
          <p:nvPr/>
        </p:nvSpPr>
        <p:spPr>
          <a:xfrm>
            <a:off x="382095" y="4573453"/>
            <a:ext cx="11520900" cy="1569660"/>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Mary, pray for our mercy, so that your son may forgive us.</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6CD4EC48-AD96-F507-CA36-F1E8560A7514}"/>
              </a:ext>
            </a:extLst>
          </p:cNvPr>
          <p:cNvSpPr txBox="1"/>
          <p:nvPr/>
        </p:nvSpPr>
        <p:spPr>
          <a:xfrm>
            <a:off x="382095" y="2923835"/>
            <a:ext cx="10389218" cy="1446550"/>
          </a:xfrm>
          <a:prstGeom prst="rect">
            <a:avLst/>
          </a:prstGeom>
          <a:noFill/>
        </p:spPr>
        <p:txBody>
          <a:bodyPr wrap="square">
            <a:spAutoFit/>
          </a:bodyPr>
          <a:lstStyle/>
          <a:p>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ማርያም ሆይ</a:t>
            </a:r>
            <a:r>
              <a:rPr lang="am-ET" sz="4400" b="1" dirty="0">
                <a:solidFill>
                  <a:srgbClr val="00FF00"/>
                </a:solidFill>
                <a:latin typeface="Ebrima"/>
                <a:ea typeface="Ebrima"/>
                <a:cs typeface="Ebrima"/>
              </a:rPr>
              <a:t>!</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ይቅርታውን ያደርግልን ዘንድ የልጅሽን ምሕረት ለምኝልን።</a:t>
            </a:r>
          </a:p>
        </p:txBody>
      </p:sp>
      <p:sp>
        <p:nvSpPr>
          <p:cNvPr id="4" name="Slide Number Placeholder 1">
            <a:extLst>
              <a:ext uri="{FF2B5EF4-FFF2-40B4-BE49-F238E27FC236}">
                <a16:creationId xmlns:a16="http://schemas.microsoft.com/office/drawing/2014/main" id="{8A6E4EAD-94F0-D4EA-5BCE-AAC19D5B4EB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398</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416173944"/>
      </p:ext>
    </p:extLst>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4FC1B0-973D-4220-A041-E43AFA04FCC0}"/>
              </a:ext>
            </a:extLst>
          </p:cNvPr>
          <p:cNvSpPr/>
          <p:nvPr/>
        </p:nvSpPr>
        <p:spPr>
          <a:xfrm>
            <a:off x="289006" y="77245"/>
            <a:ext cx="11613988" cy="5032083"/>
          </a:xfrm>
          <a:prstGeom prst="rect">
            <a:avLst/>
          </a:prstGeom>
        </p:spPr>
        <p:txBody>
          <a:bodyPr wrap="square">
            <a:spAutoFit/>
          </a:bodyPr>
          <a:lstStyle/>
          <a:p>
            <a:pPr>
              <a:lnSpc>
                <a:spcPct val="107000"/>
              </a:lnSpc>
            </a:pPr>
            <a:r>
              <a:rPr lang="am-ET" sz="48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am-ET" sz="4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ጸልዩ በአንቲ</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 ወበእንተ </a:t>
            </a:r>
            <a:r>
              <a:rPr lang="am-ET" sz="44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ሎሙ ክርስቲያን እለ ይቤሉነ ግበሩ</a:t>
            </a:r>
            <a:r>
              <a:rPr lang="en-AE"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ተዝካሮሙ በሰላም ወበፍቅረ ኢየሱስ ክርስቶስ ሰብሑ ወዘምሩ።</a:t>
            </a:r>
            <a:endParaRPr lang="am-ET" sz="12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ስለእኛና አስቡን ስላሉን ስለ ክርስቲያኖች</a:t>
            </a:r>
            <a:r>
              <a:rPr lang="en-AE"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ሁሉ ጸልዩ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በኢየሱስ ክርስቶስ ሰላምና ፍቅር አመስግኑ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ዘምሩም።</a:t>
            </a:r>
            <a:endPar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BD88FBCC-0C75-1E0E-0B16-B37139E03F50}"/>
                  </a:ext>
                </a:extLst>
              </p14:cNvPr>
              <p14:cNvContentPartPr/>
              <p14:nvPr/>
            </p14:nvContentPartPr>
            <p14:xfrm>
              <a:off x="13564320" y="6480"/>
              <a:ext cx="799560" cy="1523880"/>
            </p14:xfrm>
          </p:contentPart>
        </mc:Choice>
        <mc:Fallback xmlns="">
          <p:pic>
            <p:nvPicPr>
              <p:cNvPr id="3" name="Ink 2">
                <a:extLst>
                  <a:ext uri="{FF2B5EF4-FFF2-40B4-BE49-F238E27FC236}">
                    <a16:creationId xmlns:a16="http://schemas.microsoft.com/office/drawing/2014/main" id="{BD88FBCC-0C75-1E0E-0B16-B37139E03F50}"/>
                  </a:ext>
                </a:extLst>
              </p:cNvPr>
              <p:cNvPicPr/>
              <p:nvPr/>
            </p:nvPicPr>
            <p:blipFill>
              <a:blip r:embed="rId3"/>
              <a:stretch>
                <a:fillRect/>
              </a:stretch>
            </p:blipFill>
            <p:spPr>
              <a:xfrm>
                <a:off x="13561800" y="3240"/>
                <a:ext cx="805320" cy="1530000"/>
              </a:xfrm>
              <a:prstGeom prst="rect">
                <a:avLst/>
              </a:prstGeom>
            </p:spPr>
          </p:pic>
        </mc:Fallback>
      </mc:AlternateContent>
      <p:sp>
        <p:nvSpPr>
          <p:cNvPr id="4" name="TextBox 3">
            <a:extLst>
              <a:ext uri="{FF2B5EF4-FFF2-40B4-BE49-F238E27FC236}">
                <a16:creationId xmlns:a16="http://schemas.microsoft.com/office/drawing/2014/main" id="{9BFD5DAE-B6F5-9D0A-28F6-35FDF1176275}"/>
              </a:ext>
            </a:extLst>
          </p:cNvPr>
          <p:cNvSpPr txBox="1"/>
          <p:nvPr/>
        </p:nvSpPr>
        <p:spPr>
          <a:xfrm>
            <a:off x="289006" y="4862318"/>
            <a:ext cx="11613988" cy="1631216"/>
          </a:xfrm>
          <a:prstGeom prst="rect">
            <a:avLst/>
          </a:prstGeom>
          <a:noFill/>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Pray ye for us and for all Christians who </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bade us to make mention of them. Praise ye and sing in the peace and love of Jesus Christ.</a:t>
            </a:r>
            <a:endParaRPr lang="am-ET"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Slide Number Placeholder 1">
            <a:extLst>
              <a:ext uri="{FF2B5EF4-FFF2-40B4-BE49-F238E27FC236}">
                <a16:creationId xmlns:a16="http://schemas.microsoft.com/office/drawing/2014/main" id="{3D81956A-34DA-1F16-490B-9E0E2D5AB45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399</a:t>
            </a:fld>
            <a:endParaRPr lang="en-US" dirty="0"/>
          </a:p>
        </p:txBody>
      </p:sp>
    </p:spTree>
    <p:extLst>
      <p:ext uri="{BB962C8B-B14F-4D97-AF65-F5344CB8AC3E}">
        <p14:creationId xmlns:p14="http://schemas.microsoft.com/office/powerpoint/2010/main" val="940058423"/>
      </p:ext>
    </p:extLst>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D34449-4F2B-4E6D-8980-54FFAF0C7839}"/>
              </a:ext>
            </a:extLst>
          </p:cNvPr>
          <p:cNvSpPr/>
          <p:nvPr/>
        </p:nvSpPr>
        <p:spPr>
          <a:xfrm>
            <a:off x="289005" y="162565"/>
            <a:ext cx="11541402" cy="4357027"/>
          </a:xfrm>
          <a:prstGeom prst="rect">
            <a:avLst/>
          </a:prstGeom>
        </p:spPr>
        <p:txBody>
          <a:bodyPr wrap="square">
            <a:spAutoFit/>
          </a:bodyPr>
          <a:lstStyle/>
          <a:p>
            <a:pPr algn="ctr">
              <a:lnSpc>
                <a:spcPct val="107000"/>
              </a:lnSpc>
            </a:pPr>
            <a:r>
              <a:rPr lang="am-ET" sz="419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በቁርባን ሰዓት በኅብረት </a:t>
            </a:r>
            <a:endParaRPr lang="en-AE" sz="4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7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ቅዱስ ቅዱስ ሥሉስ ዘኢይትነገር ሀበኒ ከመ እንሣእ ለሕይወት ዘንተ</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ሥጋ ወደመ ዘእንበለ </a:t>
            </a:r>
            <a:r>
              <a:rPr lang="am-ET" sz="4000" b="1" dirty="0">
                <a:latin typeface="Nyala" panose="02000504070300020003" pitchFamily="2" charset="0"/>
                <a:ea typeface="Abyssinica SIL (Connected)" panose="02000000000000000000" pitchFamily="2" charset="0"/>
                <a:cs typeface="Abyssinica SIL (Connected)" panose="02000000000000000000" pitchFamily="2" charset="0"/>
              </a:rPr>
              <a:t>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ነኔ</a:t>
            </a:r>
          </a:p>
          <a:p>
            <a:pPr>
              <a:lnSpc>
                <a:spcPct val="107000"/>
              </a:lnSpc>
            </a:pPr>
            <a:endParaRPr lang="am-ET" sz="80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የማይነገር</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 ቅዱስ</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ቅዱስ</a:t>
            </a:r>
            <a:r>
              <a:rPr lang="en-AE"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ሦስት የምትሆን</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ይህንን ሥጋና ደም ሳይፈረድብኝ</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ሕይወት እቀበል ዘንድ ስጠኝ፤</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05DEA7DB-390F-B07C-D3B1-3A2B17969D23}"/>
              </a:ext>
            </a:extLst>
          </p:cNvPr>
          <p:cNvSpPr txBox="1"/>
          <p:nvPr/>
        </p:nvSpPr>
        <p:spPr>
          <a:xfrm>
            <a:off x="289005" y="4346581"/>
            <a:ext cx="11541402" cy="2554545"/>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Holy! Holy! Holy! Trinity ineffable, grant me to receive this Body and this Blood for life and not for condemnation.</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FCD82759-724F-2979-2750-F6FDAB439CB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400</a:t>
            </a:fld>
            <a:endParaRPr lang="en-US" dirty="0"/>
          </a:p>
        </p:txBody>
      </p:sp>
    </p:spTree>
    <p:extLst>
      <p:ext uri="{BB962C8B-B14F-4D97-AF65-F5344CB8AC3E}">
        <p14:creationId xmlns:p14="http://schemas.microsoft.com/office/powerpoint/2010/main" val="2190106573"/>
      </p:ext>
    </p:extLst>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06D9F7-B66B-4F04-BF52-E3BD8ABE35F4}"/>
              </a:ext>
            </a:extLst>
          </p:cNvPr>
          <p:cNvSpPr/>
          <p:nvPr/>
        </p:nvSpPr>
        <p:spPr>
          <a:xfrm>
            <a:off x="289005" y="110099"/>
            <a:ext cx="11808312" cy="4538102"/>
          </a:xfrm>
          <a:prstGeom prst="rect">
            <a:avLst/>
          </a:prstGeom>
        </p:spPr>
        <p:txBody>
          <a:bodyPr wrap="square">
            <a:spAutoFit/>
          </a:bodyPr>
          <a:lstStyle/>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ሀበኒ እግበር ፍሬ ዘያሠምረከ ከመ አስተርኢ በስብሐቲከ ወእሕየው ለከ እንዘ እገብር ዘዚ</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ኣ</a:t>
            </a: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 ፈቃደ</a:t>
            </a: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በጌትነት እንድገለጽ ደስ የሚያሰኝህን ፍሬ እሠራ ዘንድ ስጠኝ፤ የአንተንም ፈቃድ እየሠራሁ እኖር ዘንድ ስጠኝ፤</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FEC98C81-57F9-4792-DB14-ACCC7EB05B1C}"/>
              </a:ext>
            </a:extLst>
          </p:cNvPr>
          <p:cNvSpPr txBox="1"/>
          <p:nvPr/>
        </p:nvSpPr>
        <p:spPr>
          <a:xfrm>
            <a:off x="289006" y="4335292"/>
            <a:ext cx="11541401" cy="2554545"/>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Grant me to bring forth fruit that shall be well pleasing unto Thee, to the end that I may appear in Thy glory and live unto Thee doing Thy will.</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7F558D73-374D-995B-5169-74942CDDD5D6}"/>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401</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74703940"/>
      </p:ext>
    </p:extLst>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350BA0CF-2052-240C-CCC0-9F0FCD027C5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402</a:t>
            </a:fld>
            <a:endParaRPr lang="en-US" dirty="0"/>
          </a:p>
        </p:txBody>
      </p:sp>
      <p:sp>
        <p:nvSpPr>
          <p:cNvPr id="5" name="Rectangle 4">
            <a:extLst>
              <a:ext uri="{FF2B5EF4-FFF2-40B4-BE49-F238E27FC236}">
                <a16:creationId xmlns:a16="http://schemas.microsoft.com/office/drawing/2014/main" id="{C31BCE5F-5E32-4BF2-9A06-576153C78F42}"/>
              </a:ext>
            </a:extLst>
          </p:cNvPr>
          <p:cNvSpPr/>
          <p:nvPr/>
        </p:nvSpPr>
        <p:spPr>
          <a:xfrm>
            <a:off x="289006" y="85849"/>
            <a:ext cx="11468814" cy="4505272"/>
          </a:xfrm>
          <a:prstGeom prst="rect">
            <a:avLst/>
          </a:prstGeom>
        </p:spPr>
        <p:txBody>
          <a:bodyPr wrap="square">
            <a:spAutoFit/>
          </a:bodyPr>
          <a:lstStyle/>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በተአምኖ እጼውዐከ 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ወእጼውዕ መንግ</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ሥተ</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 ይትቀደስ እግዚኦ ስምከ በላዕሌነ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 ኃያል አንተ እኩት ወስ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 ወለከ ስብሐት ለዓለመ ዓለም።</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በማመን አባት ብዬ እጠራሃለሁ፤ አቤቱ ስምህ</a:t>
            </a:r>
            <a:endParaRPr lang="en-AE"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በኛ ላይ ይመስገን፤ ምስጉን ክቡር የምትሆን ኃያል አንተ ነህና ለአንተ ክብር ይገባል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ለዘለዓለሙ።</a:t>
            </a:r>
            <a:endPar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5C6DF3EB-C25A-ADC3-7A04-1493BE42E01A}"/>
              </a:ext>
            </a:extLst>
          </p:cNvPr>
          <p:cNvSpPr txBox="1"/>
          <p:nvPr/>
        </p:nvSpPr>
        <p:spPr>
          <a:xfrm>
            <a:off x="289006" y="4432705"/>
            <a:ext cx="11613989" cy="2554545"/>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In faith, </a:t>
            </a:r>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I</a:t>
            </a:r>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call upon Thee, Father, and call upon Thy Kingdom; hallowed, Lord, be Thy name upon us, for mighty art Thou, praised and glorious, and to Thee be glory, world without end.</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205889421"/>
      </p:ext>
    </p:extLst>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1075FA20-0F01-04DB-4AD8-24C57484915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403</a:t>
            </a:fld>
            <a:endParaRPr lang="en-US" dirty="0"/>
          </a:p>
        </p:txBody>
      </p:sp>
      <p:sp>
        <p:nvSpPr>
          <p:cNvPr id="5" name="Rectangle 4">
            <a:extLst>
              <a:ext uri="{FF2B5EF4-FFF2-40B4-BE49-F238E27FC236}">
                <a16:creationId xmlns:a16="http://schemas.microsoft.com/office/drawing/2014/main" id="{14FA6BD7-F90F-4A5A-A895-42FDC38FA563}"/>
              </a:ext>
            </a:extLst>
          </p:cNvPr>
          <p:cNvSpPr/>
          <p:nvPr/>
        </p:nvSpPr>
        <p:spPr>
          <a:xfrm>
            <a:off x="289006" y="76200"/>
            <a:ext cx="11686576" cy="4754763"/>
          </a:xfrm>
          <a:prstGeom prst="rect">
            <a:avLst/>
          </a:prstGeom>
        </p:spPr>
        <p:txBody>
          <a:bodyPr wrap="square">
            <a:spAutoFit/>
          </a:bodyPr>
          <a:lstStyle/>
          <a:p>
            <a:pPr algn="ctr">
              <a:lnSpc>
                <a:spcPct val="107000"/>
              </a:lnSpc>
            </a:pPr>
            <a:r>
              <a:rPr lang="am-ET" sz="5716" dirty="0">
                <a:solidFill>
                  <a:srgbClr val="00B0F0"/>
                </a:solidFill>
                <a:ea typeface="Times New Roman" panose="02020603050405020304" pitchFamily="18" charset="0"/>
                <a:cs typeface="Nyala" panose="02000504070300020003" pitchFamily="2" charset="0"/>
              </a:rPr>
              <a:t>    </a:t>
            </a:r>
            <a:r>
              <a:rPr lang="am-ET"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በቁርባን ሰዓት በኅብረት የሚደጋገም</a:t>
            </a:r>
            <a:endPar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lnSpc>
                <a:spcPct val="107000"/>
              </a:lnSpc>
            </a:pPr>
            <a:endParaRPr lang="en-US" sz="1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እስመ ኃያል አንተ እኩት ወስ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ቡ</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ሕ</a:t>
            </a:r>
            <a:r>
              <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ወለከ</a:t>
            </a:r>
            <a:r>
              <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ስብሐት ለዓለመ ዓለም</a:t>
            </a:r>
            <a:endPar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ኃያል አንተ ነህና ለአንተ ክብር ይገባል</a:t>
            </a:r>
            <a:r>
              <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ለዘለዓለሙ</a:t>
            </a:r>
            <a:endPar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62C490E5-334D-6B88-B974-4DEF1CA64764}"/>
              </a:ext>
            </a:extLst>
          </p:cNvPr>
          <p:cNvSpPr txBox="1"/>
          <p:nvPr/>
        </p:nvSpPr>
        <p:spPr>
          <a:xfrm>
            <a:off x="289007" y="4734342"/>
            <a:ext cx="11686575" cy="2123658"/>
          </a:xfrm>
          <a:prstGeom prst="rect">
            <a:avLst/>
          </a:prstGeom>
          <a:noFill/>
        </p:spPr>
        <p:txBody>
          <a:bodyPr wrap="square">
            <a:spAutoFit/>
          </a:bodyPr>
          <a:lstStyle/>
          <a:p>
            <a:r>
              <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F</a:t>
            </a:r>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or Mighty art Thou, praised and glorious, and to Thee be Glory, for ever and ever.</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566730004"/>
      </p:ext>
    </p:extLst>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0128891"/>
      </p:ext>
    </p:extLst>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DCB934D2-817E-59B6-69DB-3DA8B06EEB53}"/>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405</a:t>
            </a:fld>
            <a:endParaRPr lang="en-US" dirty="0"/>
          </a:p>
        </p:txBody>
      </p:sp>
      <p:sp>
        <p:nvSpPr>
          <p:cNvPr id="5" name="Rectangle 4">
            <a:extLst>
              <a:ext uri="{FF2B5EF4-FFF2-40B4-BE49-F238E27FC236}">
                <a16:creationId xmlns:a16="http://schemas.microsoft.com/office/drawing/2014/main" id="{E91D6A69-1444-4DEA-874B-50E647939754}"/>
              </a:ext>
            </a:extLst>
          </p:cNvPr>
          <p:cNvSpPr/>
          <p:nvPr/>
        </p:nvSpPr>
        <p:spPr>
          <a:xfrm>
            <a:off x="150126" y="128372"/>
            <a:ext cx="11846256" cy="4702954"/>
          </a:xfrm>
          <a:prstGeom prst="rect">
            <a:avLst/>
          </a:prstGeom>
        </p:spPr>
        <p:txBody>
          <a:bodyPr wrap="square">
            <a:spAutoFit/>
          </a:bodyPr>
          <a:lstStyle/>
          <a:p>
            <a:pPr>
              <a:lnSpc>
                <a:spcPct val="107000"/>
              </a:lnSpc>
            </a:pPr>
            <a:r>
              <a:rPr lang="am-ET"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am-ET" sz="32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en-US" sz="28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ነአ</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ቶ ለእግዚአብሔር ቅድሳቶ ነሢአነ</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ከመ</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ለሕይወተ</a:t>
            </a:r>
            <a:r>
              <a:rPr lang="en-AE"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ነፍስ</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ይኩነነ</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ፈውሰ</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ዘተመጦነ ንስእል ወንትመ</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ሐፀ</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እንዘ</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ንሴብሖ</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ለእግዚአብሔር</a:t>
            </a:r>
            <a:r>
              <a:rPr lang="am-ET" sz="2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አምላክነ።</a:t>
            </a:r>
          </a:p>
          <a:p>
            <a:pPr>
              <a:lnSpc>
                <a:spcPct val="107000"/>
              </a:lnSpc>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ሥጋውን ደሙን ተቀ</a:t>
            </a:r>
            <a:r>
              <a:rPr lang="en-US" sz="32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ብለ</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 እግዚአብሔርን እናመሰግነዋለን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ለነፍሳችን አነዋወር መድኃኒት ይሆነን ዘንድ የተቀበልን እኛ አምላካችንን እግዚአብሔርን እያመሰገንን እንለምናለን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አደራም እንላለን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6" name="TextBox 5">
            <a:extLst>
              <a:ext uri="{FF2B5EF4-FFF2-40B4-BE49-F238E27FC236}">
                <a16:creationId xmlns:a16="http://schemas.microsoft.com/office/drawing/2014/main" id="{9CE6274C-B55A-B5C5-86A7-1104703E8E7D}"/>
              </a:ext>
            </a:extLst>
          </p:cNvPr>
          <p:cNvSpPr txBox="1"/>
          <p:nvPr/>
        </p:nvSpPr>
        <p:spPr>
          <a:xfrm>
            <a:off x="150126" y="4632843"/>
            <a:ext cx="11541402" cy="2062103"/>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thank God for that we have partaken of His Holy things; we pray and trust that which we have received may be healing for the life of the soul while we glorify the Lord our God.</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176979317"/>
      </p:ext>
    </p:extLst>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D2DCA4-B938-4937-9EAA-15C4859D0495}"/>
              </a:ext>
            </a:extLst>
          </p:cNvPr>
          <p:cNvSpPr/>
          <p:nvPr/>
        </p:nvSpPr>
        <p:spPr>
          <a:xfrm>
            <a:off x="289005" y="23153"/>
            <a:ext cx="11541402" cy="5032083"/>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endParaRPr lang="en-US" sz="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ስብሐተ እግዚአብሔር ይነግር አፉየ ወኵሉ ዘሥጋ ይባርክ ለስሙ ቅዱስ፤ ለዓለም ወለዓለመ ዓለም።</a:t>
            </a: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አንደበቴ የእግዚአብሔርን ምስጋና ይናገራል፤ የሥጋ ፍጥረትም ሁሉ ቅዱስ የሚሆን ስሙን ያመሰግናል</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ለዘላለሙ።</a:t>
            </a:r>
          </a:p>
        </p:txBody>
      </p:sp>
      <p:sp>
        <p:nvSpPr>
          <p:cNvPr id="3" name="TextBox 2">
            <a:extLst>
              <a:ext uri="{FF2B5EF4-FFF2-40B4-BE49-F238E27FC236}">
                <a16:creationId xmlns:a16="http://schemas.microsoft.com/office/drawing/2014/main" id="{30183F8E-6136-8690-B049-17F933941132}"/>
              </a:ext>
            </a:extLst>
          </p:cNvPr>
          <p:cNvSpPr txBox="1"/>
          <p:nvPr/>
        </p:nvSpPr>
        <p:spPr>
          <a:xfrm>
            <a:off x="289005" y="4734342"/>
            <a:ext cx="11735724" cy="2123658"/>
          </a:xfrm>
          <a:prstGeom prst="rect">
            <a:avLst/>
          </a:prstGeom>
          <a:noFill/>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My mouth shall speak the praise of the Lord, and let all flesh bless His Holy name for ever and ever.</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FA38DF5E-1E3C-B518-B64B-DA08318270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406</a:t>
            </a:fld>
            <a:endParaRPr lang="en-US" dirty="0"/>
          </a:p>
        </p:txBody>
      </p:sp>
    </p:spTree>
    <p:extLst>
      <p:ext uri="{BB962C8B-B14F-4D97-AF65-F5344CB8AC3E}">
        <p14:creationId xmlns:p14="http://schemas.microsoft.com/office/powerpoint/2010/main" val="439732464"/>
      </p:ext>
    </p:extLst>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0E93669-32FA-3024-7662-512B2575BA71}"/>
              </a:ext>
            </a:extLst>
          </p:cNvPr>
          <p:cNvSpPr/>
          <p:nvPr/>
        </p:nvSpPr>
        <p:spPr>
          <a:xfrm>
            <a:off x="361593" y="93219"/>
            <a:ext cx="11541402" cy="4102213"/>
          </a:xfrm>
          <a:prstGeom prst="rect">
            <a:avLst/>
          </a:prstGeom>
        </p:spPr>
        <p:txBody>
          <a:bodyPr wrap="square">
            <a:spAutoFit/>
          </a:bodyPr>
          <a:lstStyle/>
          <a:p>
            <a:pPr>
              <a:lnSpc>
                <a:spcPct val="107000"/>
              </a:lnSpc>
            </a:pP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381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a:lnSpc>
                <a:spcPct val="107000"/>
              </a:lnSpc>
            </a:pPr>
            <a:endParaRPr lang="en-US" sz="1143"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አቡነ ዘበሰማያት ኢታብአነ እግዚኦ ውስተ መንሱት</a:t>
            </a:r>
            <a:r>
              <a:rPr lang="en-US" sz="48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8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48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2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 ያለህ አባታችን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ወደ ፈተና አታገባን።</a:t>
            </a: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80F35400-CDF3-AB98-2692-54A71A19844A}"/>
              </a:ext>
            </a:extLst>
          </p:cNvPr>
          <p:cNvSpPr txBox="1"/>
          <p:nvPr/>
        </p:nvSpPr>
        <p:spPr>
          <a:xfrm>
            <a:off x="361593" y="4226878"/>
            <a:ext cx="11315522" cy="2308324"/>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Father who art in heaven, lead us not, Lord, into temptation.</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Slide Number Placeholder 1">
            <a:extLst>
              <a:ext uri="{FF2B5EF4-FFF2-40B4-BE49-F238E27FC236}">
                <a16:creationId xmlns:a16="http://schemas.microsoft.com/office/drawing/2014/main" id="{5AD300E0-7635-D728-E501-309112B782E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407</a:t>
            </a:fld>
            <a:endParaRPr lang="en-US" dirty="0"/>
          </a:p>
        </p:txBody>
      </p:sp>
    </p:spTree>
    <p:extLst>
      <p:ext uri="{BB962C8B-B14F-4D97-AF65-F5344CB8AC3E}">
        <p14:creationId xmlns:p14="http://schemas.microsoft.com/office/powerpoint/2010/main" val="2703776023"/>
      </p:ext>
    </p:extLst>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E44B9-6104-9739-B9F1-EF309F132390}"/>
              </a:ext>
            </a:extLst>
          </p:cNvPr>
          <p:cNvSpPr txBox="1"/>
          <p:nvPr/>
        </p:nvSpPr>
        <p:spPr>
          <a:xfrm>
            <a:off x="289006" y="5024280"/>
            <a:ext cx="11613989" cy="1446550"/>
          </a:xfrm>
          <a:prstGeom prst="rect">
            <a:avLst/>
          </a:prstGeom>
          <a:noFill/>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have received of the holy Body and the precious Blood of Christ.</a:t>
            </a:r>
            <a:endParaRPr lang="am-ET"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Rectangle 1">
            <a:extLst>
              <a:ext uri="{FF2B5EF4-FFF2-40B4-BE49-F238E27FC236}">
                <a16:creationId xmlns:a16="http://schemas.microsoft.com/office/drawing/2014/main" id="{481FDCF1-8554-42DF-9EB7-14524A1162A3}"/>
              </a:ext>
            </a:extLst>
          </p:cNvPr>
          <p:cNvSpPr/>
          <p:nvPr/>
        </p:nvSpPr>
        <p:spPr>
          <a:xfrm>
            <a:off x="289005" y="309781"/>
            <a:ext cx="11808312" cy="4675447"/>
          </a:xfrm>
          <a:prstGeom prst="rect">
            <a:avLst/>
          </a:prstGeom>
        </p:spPr>
        <p:txBody>
          <a:bodyPr wrap="square">
            <a:spAutoFit/>
          </a:bodyPr>
          <a:lstStyle/>
          <a:p>
            <a:pPr>
              <a:lnSpc>
                <a:spcPct val="107000"/>
              </a:lnSpc>
            </a:pP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am-ET" sz="381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a:lnSpc>
                <a:spcPct val="107000"/>
              </a:lnSpc>
            </a:pPr>
            <a:endParaRPr lang="en-US" sz="1524"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ተመጦነ እምሥጋሁ ቅዱስ ወእምደሙ ክቡር ለክርስቶስ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9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ከክርስቶስ ከቅዱስ ሥጋውና ከክቡር</a:t>
            </a:r>
            <a:r>
              <a:rPr lang="en-AE"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ደሙ ተቀበልን።</a:t>
            </a:r>
            <a:endPar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D63C017C-252F-3FA2-26A2-D4AB2B1D6DC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408</a:t>
            </a:fld>
            <a:endParaRPr lang="en-US" dirty="0"/>
          </a:p>
        </p:txBody>
      </p:sp>
    </p:spTree>
    <p:extLst>
      <p:ext uri="{BB962C8B-B14F-4D97-AF65-F5344CB8AC3E}">
        <p14:creationId xmlns:p14="http://schemas.microsoft.com/office/powerpoint/2010/main" val="3468320334"/>
      </p:ext>
    </p:extLst>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D2DCA4-B938-4937-9EAA-15C4859D0495}"/>
              </a:ext>
            </a:extLst>
          </p:cNvPr>
          <p:cNvSpPr/>
          <p:nvPr/>
        </p:nvSpPr>
        <p:spPr>
          <a:xfrm>
            <a:off x="289005" y="23153"/>
            <a:ext cx="11541402" cy="5126275"/>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endParaRPr lang="en-US" sz="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ስብሐተ እግዚአብሔር ይነግር አፉየ ወኵሉ ዘሥጋ ይባርክ ለስሙ ቅዱስ</a:t>
            </a:r>
            <a:r>
              <a:rPr lang="en-US"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ለዓለም ወለዓለመ ዓለም።</a:t>
            </a: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አንደበቴ የእግዚአብሔርን ምስጋና ይናገራል፤ የሥጋ ፍጥረትም ሁሉ ቅዱስ የሚሆን ስሙን ያመሰግናል</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ለዘላለሙ</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3" name="TextBox 2">
            <a:extLst>
              <a:ext uri="{FF2B5EF4-FFF2-40B4-BE49-F238E27FC236}">
                <a16:creationId xmlns:a16="http://schemas.microsoft.com/office/drawing/2014/main" id="{30183F8E-6136-8690-B049-17F933941132}"/>
              </a:ext>
            </a:extLst>
          </p:cNvPr>
          <p:cNvSpPr txBox="1"/>
          <p:nvPr/>
        </p:nvSpPr>
        <p:spPr>
          <a:xfrm>
            <a:off x="289005" y="4747831"/>
            <a:ext cx="11735724" cy="1938992"/>
          </a:xfrm>
          <a:prstGeom prst="rect">
            <a:avLst/>
          </a:prstGeom>
          <a:noFill/>
        </p:spPr>
        <p:txBody>
          <a:bodyPr wrap="square">
            <a:spAutoFit/>
          </a:bodyPr>
          <a:lstStyle/>
          <a:p>
            <a:r>
              <a:rPr lang="en-AE"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My mouth shall speak the praise of the Lord, and let all flesh bless His Holy name for ever and ever.</a:t>
            </a:r>
            <a:endParaRPr lang="en-US" sz="40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FA38DF5E-1E3C-B518-B64B-DA08318270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409</a:t>
            </a:fld>
            <a:endParaRPr lang="en-US" dirty="0"/>
          </a:p>
        </p:txBody>
      </p:sp>
    </p:spTree>
    <p:extLst>
      <p:ext uri="{BB962C8B-B14F-4D97-AF65-F5344CB8AC3E}">
        <p14:creationId xmlns:p14="http://schemas.microsoft.com/office/powerpoint/2010/main" val="2877096473"/>
      </p:ext>
    </p:extLst>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0E93669-32FA-3024-7662-512B2575BA71}"/>
              </a:ext>
            </a:extLst>
          </p:cNvPr>
          <p:cNvSpPr/>
          <p:nvPr/>
        </p:nvSpPr>
        <p:spPr>
          <a:xfrm>
            <a:off x="216419" y="119432"/>
            <a:ext cx="11698077" cy="4141390"/>
          </a:xfrm>
          <a:prstGeom prst="rect">
            <a:avLst/>
          </a:prstGeom>
        </p:spPr>
        <p:txBody>
          <a:bodyPr wrap="square">
            <a:spAutoFit/>
          </a:bodyPr>
          <a:lstStyle/>
          <a:p>
            <a:pPr>
              <a:lnSpc>
                <a:spcPct val="107000"/>
              </a:lnSpc>
            </a:pPr>
            <a:r>
              <a:rPr lang="am-ET" sz="4191"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4191"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191"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2667"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አቡነ ዘበሰማያት ኢታብአነ</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እግዚኦ ውስተ መንሱት</a:t>
            </a:r>
            <a:r>
              <a:rPr lang="am-ET" sz="54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4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 ያለህ አባታችን ሆይ</a:t>
            </a:r>
            <a:r>
              <a:rPr lang="am-ET" sz="4800" b="1" dirty="0">
                <a:solidFill>
                  <a:srgbClr val="00FF00"/>
                </a:solidFill>
                <a:latin typeface="Ebrima"/>
                <a:ea typeface="Ebrima"/>
                <a:cs typeface="Ebrima"/>
              </a:rPr>
              <a:t>!</a:t>
            </a:r>
            <a:r>
              <a:rPr lang="am-ET"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ወደ ፈተና አታገባን።</a:t>
            </a:r>
            <a:endParaRPr lang="en-US" sz="48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80F35400-CDF3-AB98-2692-54A71A19844A}"/>
              </a:ext>
            </a:extLst>
          </p:cNvPr>
          <p:cNvSpPr txBox="1"/>
          <p:nvPr/>
        </p:nvSpPr>
        <p:spPr>
          <a:xfrm>
            <a:off x="216418" y="4260822"/>
            <a:ext cx="11329587" cy="2308324"/>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Father who art in heaven, lead us not, Lord, into temptation.</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Slide Number Placeholder 1">
            <a:extLst>
              <a:ext uri="{FF2B5EF4-FFF2-40B4-BE49-F238E27FC236}">
                <a16:creationId xmlns:a16="http://schemas.microsoft.com/office/drawing/2014/main" id="{5AD300E0-7635-D728-E501-309112B782E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410</a:t>
            </a:fld>
            <a:endParaRPr lang="en-US" dirty="0"/>
          </a:p>
        </p:txBody>
      </p:sp>
    </p:spTree>
    <p:extLst>
      <p:ext uri="{BB962C8B-B14F-4D97-AF65-F5344CB8AC3E}">
        <p14:creationId xmlns:p14="http://schemas.microsoft.com/office/powerpoint/2010/main" val="1809375711"/>
      </p:ext>
    </p:extLst>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65494D-27A6-4A43-B4E9-CA100B5FA2CF}"/>
              </a:ext>
            </a:extLst>
          </p:cNvPr>
          <p:cNvSpPr/>
          <p:nvPr/>
        </p:nvSpPr>
        <p:spPr>
          <a:xfrm>
            <a:off x="289005" y="0"/>
            <a:ext cx="11541402" cy="4267707"/>
          </a:xfrm>
          <a:prstGeom prst="rect">
            <a:avLst/>
          </a:prstGeom>
        </p:spPr>
        <p:txBody>
          <a:bodyPr wrap="square">
            <a:spAutoFit/>
          </a:bodyPr>
          <a:lstStyle/>
          <a:p>
            <a:pPr>
              <a:lnSpc>
                <a:spcPct val="107000"/>
              </a:lnSpc>
            </a:pPr>
            <a:r>
              <a:rPr lang="am-ET" sz="4572"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am-ET" sz="4572"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572"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p>
          <a:p>
            <a:pPr>
              <a:lnSpc>
                <a:spcPct val="107000"/>
              </a:lnSpc>
            </a:pPr>
            <a:endParaRPr lang="en-US" sz="286"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ወናእኵቶ ይደልወነ ከመ ንሳተፍ</a:t>
            </a:r>
            <a:r>
              <a:rPr lang="en-AE"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ምሥጢረ ክብርተ ወቅድስተ</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lnSpc>
                <a:spcPct val="107000"/>
              </a:lnSpc>
            </a:pPr>
            <a:endParaRPr lang="en-AE" sz="100"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8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ክብርት ቅድስት የምትሆን</a:t>
            </a:r>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ምሥጢርን </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እንሳተፍ ዘንድ ስለ</a:t>
            </a:r>
            <a:r>
              <a:rPr lang="en-US" sz="44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ረዳ</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ን</a:t>
            </a:r>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ልናመሰግነው</a:t>
            </a:r>
            <a:r>
              <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ይገባል።</a:t>
            </a:r>
            <a:endParaRPr lang="en-AE" sz="4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9B3F9949-ED44-8E85-7D2B-3046AB1BD22A}"/>
              </a:ext>
            </a:extLst>
          </p:cNvPr>
          <p:cNvSpPr txBox="1"/>
          <p:nvPr/>
        </p:nvSpPr>
        <p:spPr>
          <a:xfrm>
            <a:off x="191844" y="4261956"/>
            <a:ext cx="11735724" cy="2203104"/>
          </a:xfrm>
          <a:prstGeom prst="rect">
            <a:avLst/>
          </a:prstGeom>
          <a:noFill/>
        </p:spPr>
        <p:txBody>
          <a:bodyPr wrap="square">
            <a:spAutoFit/>
          </a:bodyPr>
          <a:lstStyle/>
          <a:p>
            <a:r>
              <a:rPr lang="en-AE"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let us give thanks unto Him that makes us meet to communicate in the precious and holy mystery.</a:t>
            </a:r>
            <a:endParaRPr lang="en-US" sz="4572"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9398837D-2D82-08B4-E910-F2882F314358}"/>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411</a:t>
            </a:fld>
            <a:endParaRPr lang="en-US" dirty="0"/>
          </a:p>
        </p:txBody>
      </p:sp>
    </p:spTree>
    <p:extLst>
      <p:ext uri="{BB962C8B-B14F-4D97-AF65-F5344CB8AC3E}">
        <p14:creationId xmlns:p14="http://schemas.microsoft.com/office/powerpoint/2010/main" val="3715925864"/>
      </p:ext>
    </p:extLst>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D2DCA4-B938-4937-9EAA-15C4859D0495}"/>
              </a:ext>
            </a:extLst>
          </p:cNvPr>
          <p:cNvSpPr/>
          <p:nvPr/>
        </p:nvSpPr>
        <p:spPr>
          <a:xfrm>
            <a:off x="289005" y="23153"/>
            <a:ext cx="11541402" cy="4834529"/>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endParaRPr lang="en-US" sz="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ስብሐተ እግዚአብሔር ይነግር አፉየ ወኵሉ ዘሥጋ ይባርክ ለስሙ ቅዱስ ለዓለም ወለዓለመ ዓለም።</a:t>
            </a:r>
          </a:p>
          <a:p>
            <a:pPr>
              <a:lnSpc>
                <a:spcPct val="107000"/>
              </a:lnSpc>
            </a:pP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አንደበቴ የእግዚአብሔርን ምስጋና ይናገራል፤ የሥጋ ፍጥረትም ሁሉ ቅዱስ የሚሆን ስሙን ያመሰግናል ለዘላለሙ።</a:t>
            </a:r>
          </a:p>
        </p:txBody>
      </p:sp>
      <p:sp>
        <p:nvSpPr>
          <p:cNvPr id="3" name="TextBox 2">
            <a:extLst>
              <a:ext uri="{FF2B5EF4-FFF2-40B4-BE49-F238E27FC236}">
                <a16:creationId xmlns:a16="http://schemas.microsoft.com/office/drawing/2014/main" id="{30183F8E-6136-8690-B049-17F933941132}"/>
              </a:ext>
            </a:extLst>
          </p:cNvPr>
          <p:cNvSpPr txBox="1"/>
          <p:nvPr/>
        </p:nvSpPr>
        <p:spPr>
          <a:xfrm>
            <a:off x="337196" y="4592141"/>
            <a:ext cx="11735724" cy="2123658"/>
          </a:xfrm>
          <a:prstGeom prst="rect">
            <a:avLst/>
          </a:prstGeom>
          <a:noFill/>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My mouth shall speak the praise of the Lord, and let all flesh bless His Holy name for ever and ever.</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FA38DF5E-1E3C-B518-B64B-DA0831827089}"/>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412</a:t>
            </a:fld>
            <a:endParaRPr lang="en-US" dirty="0"/>
          </a:p>
        </p:txBody>
      </p:sp>
    </p:spTree>
    <p:extLst>
      <p:ext uri="{BB962C8B-B14F-4D97-AF65-F5344CB8AC3E}">
        <p14:creationId xmlns:p14="http://schemas.microsoft.com/office/powerpoint/2010/main" val="1715126259"/>
      </p:ext>
    </p:extLst>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0E93669-32FA-3024-7662-512B2575BA71}"/>
              </a:ext>
            </a:extLst>
          </p:cNvPr>
          <p:cNvSpPr/>
          <p:nvPr/>
        </p:nvSpPr>
        <p:spPr>
          <a:xfrm>
            <a:off x="361593" y="93219"/>
            <a:ext cx="11541402" cy="4513864"/>
          </a:xfrm>
          <a:prstGeom prst="rect">
            <a:avLst/>
          </a:prstGeom>
        </p:spPr>
        <p:txBody>
          <a:bodyPr wrap="square">
            <a:spAutoFit/>
          </a:bodyPr>
          <a:lstStyle/>
          <a:p>
            <a:pPr>
              <a:lnSpc>
                <a:spcPct val="107000"/>
              </a:lnSpc>
            </a:pP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381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a:lnSpc>
                <a:spcPct val="107000"/>
              </a:lnSpc>
            </a:pPr>
            <a:endParaRPr lang="en-US" sz="1143"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አቡነ ዘበሰማያት ኢታብአነ እግዚኦ ውስተ መንሱት</a:t>
            </a:r>
            <a:r>
              <a:rPr lang="en-US"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5400"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AE" sz="54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300"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በሰማይ ያለህ አባታችን ሆይ</a:t>
            </a:r>
            <a:r>
              <a:rPr lang="am-ET" sz="5400" b="1" dirty="0">
                <a:solidFill>
                  <a:srgbClr val="00FF00"/>
                </a:solidFill>
                <a:latin typeface="Ebrima"/>
                <a:ea typeface="Ebrima"/>
                <a:cs typeface="Ebrima"/>
              </a:rPr>
              <a:t>!</a:t>
            </a: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አቤቱ ወደ ፈተና አታገባን።</a:t>
            </a:r>
            <a:endParaRPr lang="en-US"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5" name="TextBox 4">
            <a:extLst>
              <a:ext uri="{FF2B5EF4-FFF2-40B4-BE49-F238E27FC236}">
                <a16:creationId xmlns:a16="http://schemas.microsoft.com/office/drawing/2014/main" id="{80F35400-CDF3-AB98-2692-54A71A19844A}"/>
              </a:ext>
            </a:extLst>
          </p:cNvPr>
          <p:cNvSpPr txBox="1"/>
          <p:nvPr/>
        </p:nvSpPr>
        <p:spPr>
          <a:xfrm>
            <a:off x="474533" y="4549676"/>
            <a:ext cx="11315522" cy="2308324"/>
          </a:xfrm>
          <a:prstGeom prst="rect">
            <a:avLst/>
          </a:prstGeom>
          <a:noFill/>
        </p:spPr>
        <p:txBody>
          <a:bodyPr wrap="square">
            <a:spAutoFit/>
          </a:bodyPr>
          <a:lstStyle/>
          <a:p>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Father who art in heaven, lead us not, Lord, into temptation.</a:t>
            </a:r>
            <a:endParaRPr lang="en-US"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2" name="Slide Number Placeholder 1">
            <a:extLst>
              <a:ext uri="{FF2B5EF4-FFF2-40B4-BE49-F238E27FC236}">
                <a16:creationId xmlns:a16="http://schemas.microsoft.com/office/drawing/2014/main" id="{5AD300E0-7635-D728-E501-309112B782EC}"/>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413</a:t>
            </a:fld>
            <a:endParaRPr lang="en-US" dirty="0"/>
          </a:p>
        </p:txBody>
      </p:sp>
    </p:spTree>
    <p:extLst>
      <p:ext uri="{BB962C8B-B14F-4D97-AF65-F5344CB8AC3E}">
        <p14:creationId xmlns:p14="http://schemas.microsoft.com/office/powerpoint/2010/main" val="83180305"/>
      </p:ext>
    </p:extLst>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0D5F8A-92FC-0C94-1F81-5C247DE7C530}"/>
              </a:ext>
            </a:extLst>
          </p:cNvPr>
          <p:cNvSpPr>
            <a:spLocks noGrp="1"/>
          </p:cNvSpPr>
          <p:nvPr>
            <p:ph type="sldNum" sz="quarter" idx="12"/>
          </p:nvPr>
        </p:nvSpPr>
        <p:spPr/>
        <p:txBody>
          <a:bodyPr/>
          <a:lstStyle/>
          <a:p>
            <a:fld id="{699901B4-B23A-4C08-AC45-D9E49F2C10AE}" type="slidenum">
              <a:rPr lang="en-US" smtClean="0"/>
              <a:t>414</a:t>
            </a:fld>
            <a:endParaRPr lang="en-US" dirty="0"/>
          </a:p>
        </p:txBody>
      </p:sp>
      <p:sp>
        <p:nvSpPr>
          <p:cNvPr id="4" name="TextBox 3">
            <a:extLst>
              <a:ext uri="{FF2B5EF4-FFF2-40B4-BE49-F238E27FC236}">
                <a16:creationId xmlns:a16="http://schemas.microsoft.com/office/drawing/2014/main" id="{A08D326F-0B1C-43E3-8200-ED3E8070E75B}"/>
              </a:ext>
            </a:extLst>
          </p:cNvPr>
          <p:cNvSpPr txBox="1"/>
          <p:nvPr/>
        </p:nvSpPr>
        <p:spPr>
          <a:xfrm>
            <a:off x="138545" y="64718"/>
            <a:ext cx="11914910" cy="7171194"/>
          </a:xfrm>
          <a:prstGeom prst="rect">
            <a:avLst/>
          </a:prstGeom>
          <a:noFill/>
        </p:spPr>
        <p:txBody>
          <a:bodyPr wrap="square">
            <a:spAutoFit/>
          </a:bodyPr>
          <a:lstStyle/>
          <a:p>
            <a:endParaRPr lang="am-ET" sz="8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en-US"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 </a:t>
            </a:r>
            <a:endPar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ነፍስን የምታሻግር ለጻድቃን መሪ</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ለቅዱሳን መመኪያ፣ አቤቱ የዕውቀት </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ዐ</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ይኖችን ስጠን፤ ዘወትር አንተን ያዩ ዘንድ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ጆሮ</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ዎ</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ቻችንም ያንተን ብቻ ቃል ይሰሙ ዘንድ፣ ሰውነታችን ከጸጋህ ከጠገበች ዘንድ ንጹሕ ልቡናን ፍጠርልን፤ ቸር ሰው ወዳጅ የምትሆን አቤቱ ገናንነትህን ዘወትር እናውቅ ዘንድ፤ </a:t>
            </a:r>
            <a:endPar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2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 You who do pilot the soul, the leader of the righteous, the refuge of the saints, grant us, Lord, eyes instructed so that they may always see You, and ears to hear only Your word. When our souls are satisfied with Your grace create in us a pure heart so that we may always understand Your greatness, You who are kind and the lover of man.</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124819803"/>
      </p:ext>
    </p:extLst>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0D5F8A-92FC-0C94-1F81-5C247DE7C530}"/>
              </a:ext>
            </a:extLst>
          </p:cNvPr>
          <p:cNvSpPr>
            <a:spLocks noGrp="1"/>
          </p:cNvSpPr>
          <p:nvPr>
            <p:ph type="sldNum" sz="quarter" idx="12"/>
          </p:nvPr>
        </p:nvSpPr>
        <p:spPr/>
        <p:txBody>
          <a:bodyPr/>
          <a:lstStyle/>
          <a:p>
            <a:fld id="{699901B4-B23A-4C08-AC45-D9E49F2C10AE}" type="slidenum">
              <a:rPr lang="en-US" smtClean="0"/>
              <a:t>415</a:t>
            </a:fld>
            <a:endParaRPr lang="en-US" dirty="0"/>
          </a:p>
        </p:txBody>
      </p:sp>
      <p:sp>
        <p:nvSpPr>
          <p:cNvPr id="4" name="TextBox 3">
            <a:extLst>
              <a:ext uri="{FF2B5EF4-FFF2-40B4-BE49-F238E27FC236}">
                <a16:creationId xmlns:a16="http://schemas.microsoft.com/office/drawing/2014/main" id="{A08D326F-0B1C-43E3-8200-ED3E8070E75B}"/>
              </a:ext>
            </a:extLst>
          </p:cNvPr>
          <p:cNvSpPr txBox="1"/>
          <p:nvPr/>
        </p:nvSpPr>
        <p:spPr>
          <a:xfrm>
            <a:off x="180108" y="186425"/>
            <a:ext cx="11901055" cy="6355586"/>
          </a:xfrm>
          <a:prstGeom prst="rect">
            <a:avLst/>
          </a:prstGeom>
          <a:noFill/>
        </p:spPr>
        <p:txBody>
          <a:bodyPr wrap="square">
            <a:spAutoFit/>
          </a:bodyPr>
          <a:lstStyle/>
          <a:p>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ሆይ ሰውነታችንን ውደዳት</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የማያዘነብል ንጹሕ </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ኅ</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ሊናንም ስጠን፤ ያንተን ሥጋና ያንተን ደም የተቀበልን አገልጋዮችህ ትሑታን ነን፤ አብ ወልድ መንፈስ ቅዱስ ያንተ መንግሥት አቤቱ ክቡር ምስጉንም ነውና ዛሬም ዘወትርም ለዘለዓለሙ</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Our God, love our soul, and grant us pure and unchangeable thought; we Your servants, who received Your Body and Your Blood, are humble. For blessed and glorious is Your kingdom, O Lord, Father, Son, and Holy Spirit, both now and ever.</a:t>
            </a:r>
          </a:p>
          <a:p>
            <a:endParaRPr lang="en-US" sz="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u="sng" dirty="0">
                <a:ea typeface="Times New Roman" panose="02020603050405020304" pitchFamily="18" charset="0"/>
                <a:cs typeface="Nyala" panose="02000504070300020003" pitchFamily="2" charset="0"/>
              </a:rPr>
              <a:t>ሕዝብ</a:t>
            </a:r>
            <a:r>
              <a:rPr lang="am-ET" sz="3200" b="1" u="sng" dirty="0">
                <a:solidFill>
                  <a:schemeClr val="bg1"/>
                </a:solidFill>
                <a:ea typeface="Times New Roman" panose="02020603050405020304" pitchFamily="18" charset="0"/>
                <a:cs typeface="Nyala" panose="02000504070300020003" pitchFamily="2" charset="0"/>
              </a:rPr>
              <a:t>/</a:t>
            </a:r>
            <a:r>
              <a:rPr lang="en-AE" sz="32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 </a:t>
            </a:r>
            <a:r>
              <a:rPr lang="en-AE" sz="32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a:t>
            </a:r>
            <a:r>
              <a:rPr lang="en-US"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US" sz="4000"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a:t>
            </a:r>
          </a:p>
        </p:txBody>
      </p:sp>
    </p:spTree>
    <p:extLst>
      <p:ext uri="{BB962C8B-B14F-4D97-AF65-F5344CB8AC3E}">
        <p14:creationId xmlns:p14="http://schemas.microsoft.com/office/powerpoint/2010/main" val="2927333345"/>
      </p:ext>
    </p:extLst>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3">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4616763"/>
      </p:ext>
    </p:extLst>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395ACE-54D2-4F94-8E6F-4E8DA174D84F}"/>
              </a:ext>
            </a:extLst>
          </p:cNvPr>
          <p:cNvSpPr/>
          <p:nvPr/>
        </p:nvSpPr>
        <p:spPr>
          <a:xfrm>
            <a:off x="89452" y="84260"/>
            <a:ext cx="12102547" cy="4398192"/>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en-AE" sz="40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endParaRPr lang="en-US" sz="7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አድንኑ አርእስቲክሙ </a:t>
            </a:r>
            <a:r>
              <a:rPr lang="en-US" sz="4000" b="1" dirty="0" err="1">
                <a:latin typeface="Abyssinica SIL (Connected)" panose="02000000000000000000" pitchFamily="2" charset="0"/>
                <a:ea typeface="Abyssinica SIL (Connected)" panose="02000000000000000000" pitchFamily="2" charset="0"/>
                <a:cs typeface="Abyssinica SIL (Connected)" panose="02000000000000000000" pitchFamily="2" charset="0"/>
              </a:rPr>
              <a:t>ኀበ</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አምላክነ በእደ ገብሩ ካህን ከመ ይባርክሙ</a:t>
            </a:r>
            <a:r>
              <a:rPr lang="am-ET" sz="4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nSpc>
                <a:spcPct val="107000"/>
              </a:lnSpc>
            </a:pPr>
            <a:r>
              <a:rPr lang="am-ET" sz="105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105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አምላካችን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ወደ</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ራሳችሁን ዝቅ ዝቅ አድርጉ፤ አገልጋይ በሚሆን በካህኑ እጅ ይባርካችሁ ዘነድ።</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ABFEC62E-FA2D-AF0F-712B-8CD958F13D80}"/>
              </a:ext>
            </a:extLst>
          </p:cNvPr>
          <p:cNvSpPr txBox="1"/>
          <p:nvPr/>
        </p:nvSpPr>
        <p:spPr>
          <a:xfrm>
            <a:off x="178904" y="4442975"/>
            <a:ext cx="11664455" cy="2123658"/>
          </a:xfrm>
          <a:prstGeom prst="rect">
            <a:avLst/>
          </a:prstGeom>
          <a:noFill/>
        </p:spPr>
        <p:txBody>
          <a:bodyPr wrap="square">
            <a:spAutoFit/>
          </a:bodyPr>
          <a:lstStyle/>
          <a:p>
            <a:r>
              <a:rPr lang="en-AE"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Bow your heads in front of the Lord our God, that He may bless you at the hand of His servant the priest.</a:t>
            </a:r>
            <a:endParaRPr lang="en-US" sz="4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37024C11-1388-4B3E-0D50-769E22CDA6A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417</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201688665"/>
      </p:ext>
    </p:extLst>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5E2A88-FEEE-47F7-B7BD-6219930C1634}"/>
              </a:ext>
            </a:extLst>
          </p:cNvPr>
          <p:cNvSpPr/>
          <p:nvPr/>
        </p:nvSpPr>
        <p:spPr>
          <a:xfrm>
            <a:off x="361593" y="152401"/>
            <a:ext cx="11468814" cy="6431697"/>
          </a:xfrm>
          <a:prstGeom prst="rect">
            <a:avLst/>
          </a:prstGeom>
        </p:spPr>
        <p:txBody>
          <a:bodyPr wrap="square">
            <a:spAutoFit/>
          </a:bodyPr>
          <a:lstStyle/>
          <a:p>
            <a:pPr>
              <a:lnSpc>
                <a:spcPct val="107000"/>
              </a:lnSpc>
            </a:pPr>
            <a:r>
              <a:rPr lang="am-ET" sz="54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am-ET" sz="54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4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32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እግዚአብሔር ይባርከነ ወይሣሃለነ፤</a:t>
            </a:r>
          </a:p>
          <a:p>
            <a:pPr>
              <a:lnSpc>
                <a:spcPct val="107000"/>
              </a:lnSpc>
            </a:pPr>
            <a:endParaRPr lang="am-ET" sz="600"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54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እግዚአብሔር ይባርከን ይቅርም ይበለን፤</a:t>
            </a:r>
          </a:p>
          <a:p>
            <a:pPr>
              <a:lnSpc>
                <a:spcPct val="107000"/>
              </a:lnSpc>
            </a:pPr>
            <a:endParaRPr lang="am-ET" sz="700"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AE" sz="48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Amen. May He bless us at the hand of His servant the priest</a:t>
            </a:r>
            <a:r>
              <a:rPr lang="en-AE" sz="54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4" name="Slide Number Placeholder 1">
            <a:extLst>
              <a:ext uri="{FF2B5EF4-FFF2-40B4-BE49-F238E27FC236}">
                <a16:creationId xmlns:a16="http://schemas.microsoft.com/office/drawing/2014/main" id="{E0C999F3-0C3B-46B9-06C2-EAAA23BEE6C4}"/>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418</a:t>
            </a:fld>
            <a:endParaRPr lang="en-US" dirty="0"/>
          </a:p>
        </p:txBody>
      </p:sp>
    </p:spTree>
    <p:extLst>
      <p:ext uri="{BB962C8B-B14F-4D97-AF65-F5344CB8AC3E}">
        <p14:creationId xmlns:p14="http://schemas.microsoft.com/office/powerpoint/2010/main" val="1636403682"/>
      </p:ext>
    </p:extLst>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177232"/>
      </p:ext>
    </p:extLst>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4B5BFE-0CEC-4E64-AC32-0D9C6FDFD0F9}"/>
              </a:ext>
            </a:extLst>
          </p:cNvPr>
          <p:cNvSpPr/>
          <p:nvPr/>
        </p:nvSpPr>
        <p:spPr>
          <a:xfrm>
            <a:off x="216418" y="152399"/>
            <a:ext cx="11880899" cy="6445482"/>
          </a:xfrm>
          <a:prstGeom prst="rect">
            <a:avLst/>
          </a:prstGeom>
        </p:spPr>
        <p:txBody>
          <a:bodyPr wrap="square">
            <a:spAutoFit/>
          </a:bodyPr>
          <a:lstStyle/>
          <a:p>
            <a:pPr>
              <a:lnSpc>
                <a:spcPct val="107000"/>
              </a:lnSpc>
            </a:pPr>
            <a:r>
              <a:rPr lang="en-US" sz="3810"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81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ካህን</a:t>
            </a:r>
            <a:r>
              <a:rPr lang="am-ET" sz="381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81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Priest</a:t>
            </a:r>
          </a:p>
          <a:p>
            <a:pPr>
              <a:lnSpc>
                <a:spcPct val="107000"/>
              </a:lnSpc>
            </a:pPr>
            <a:r>
              <a:rPr lang="en-US" sz="5144"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a:t>
            </a:r>
            <a:r>
              <a:rPr lang="en-US"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የ</a:t>
            </a:r>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ሀሉ ምስለ ኵልክሙ</a:t>
            </a:r>
            <a:r>
              <a:rPr lang="en-US"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am-ET" sz="4572"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5144"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5144"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እግዚአብሔር ከ</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ኹ</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ላችሁ ጋራ ይሁን</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AE" sz="4191"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191"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The Lord be with all of you.</a:t>
            </a:r>
          </a:p>
          <a:p>
            <a:pPr>
              <a:lnSpc>
                <a:spcPct val="107000"/>
              </a:lnSpc>
            </a:pPr>
            <a:endParaRPr lang="am-ET" sz="1905" b="1"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3429"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429"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3429"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3429"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p>
          <a:p>
            <a:pPr>
              <a:lnSpc>
                <a:spcPct val="107000"/>
              </a:lnSpc>
            </a:pPr>
            <a:endParaRPr lang="am-ET" sz="100"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ምስለ መንፈስከ</a:t>
            </a:r>
            <a:r>
              <a:rPr lang="en-US" sz="4572"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5144"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US" sz="5144"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5144"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ከመንፈስህ ጋራ</a:t>
            </a:r>
            <a:r>
              <a:rPr lang="en-US" sz="4572"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en-AE" sz="5144"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en-AE" sz="4572"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4572" b="1"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And with Your spirit, Amen.</a:t>
            </a:r>
            <a:endParaRPr lang="am-ET" sz="381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Slide Number Placeholder 1">
            <a:extLst>
              <a:ext uri="{FF2B5EF4-FFF2-40B4-BE49-F238E27FC236}">
                <a16:creationId xmlns:a16="http://schemas.microsoft.com/office/drawing/2014/main" id="{50DC9F9B-3A1F-6EC7-1688-5E35656EFAC1}"/>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420</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067736283"/>
      </p:ext>
    </p:extLst>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02E918-70FC-448D-B9B0-F2565C702A87}"/>
              </a:ext>
            </a:extLst>
          </p:cNvPr>
          <p:cNvSpPr/>
          <p:nvPr/>
        </p:nvSpPr>
        <p:spPr>
          <a:xfrm>
            <a:off x="289006" y="127348"/>
            <a:ext cx="11613989" cy="4373570"/>
          </a:xfrm>
          <a:prstGeom prst="rect">
            <a:avLst/>
          </a:prstGeom>
        </p:spPr>
        <p:txBody>
          <a:bodyPr wrap="square">
            <a:spAutoFit/>
          </a:bodyPr>
          <a:lstStyle/>
          <a:p>
            <a:pPr>
              <a:lnSpc>
                <a:spcPct val="107000"/>
              </a:lnSpc>
            </a:pPr>
            <a:r>
              <a:rPr lang="am-ET"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ሕዝብ</a:t>
            </a:r>
            <a:r>
              <a:rPr lang="en-AE" sz="4000"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en-AE"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People</a:t>
            </a:r>
            <a:endParaRPr lang="en-US" sz="4000"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እግዚአብሔር ይባርከነ ለአግብርቲሁ በሰላም ሥርየተ ይኩነነ ዘተመጦነ ሥጋከ ወደመከ አብሐነ በመንፈስ ንኪድ ኵሎ ኃይሎ ለጸላኢ</a:t>
            </a:r>
          </a:p>
          <a:p>
            <a:pPr>
              <a:lnSpc>
                <a:spcPct val="107000"/>
              </a:lnSpc>
            </a:pP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አሜን እግዚአብሔር እኛን አገልጋዮቹን በሰላም ይባርከነ፤</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የተቀበልነው ሥጋህና ደምህ ለሥርየት ይሁነን፤ የጠላትን ኃይል ሁሉ በመንፈስ እንረግጥ ዘንድ </a:t>
            </a:r>
            <a:r>
              <a:rPr lang="am-ET"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አሠልጥነን</a:t>
            </a:r>
            <a:r>
              <a:rPr lang="en-US" sz="36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p:txBody>
      </p:sp>
      <p:sp>
        <p:nvSpPr>
          <p:cNvPr id="3" name="TextBox 2">
            <a:extLst>
              <a:ext uri="{FF2B5EF4-FFF2-40B4-BE49-F238E27FC236}">
                <a16:creationId xmlns:a16="http://schemas.microsoft.com/office/drawing/2014/main" id="{21B1680D-E6F1-AE17-0538-2ED5CE29A271}"/>
              </a:ext>
            </a:extLst>
          </p:cNvPr>
          <p:cNvSpPr txBox="1"/>
          <p:nvPr/>
        </p:nvSpPr>
        <p:spPr>
          <a:xfrm>
            <a:off x="383688" y="4500918"/>
            <a:ext cx="11808312" cy="1569660"/>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May God bless us, His servants, in peace. Remission be unto us who have received Thy body and Thy Blood. Enable us by the Spirit to tread upon all the power of the enemy.</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0894D5ED-41B2-C6F7-A7C8-3DB82EA8ACCD}"/>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421</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3601982285"/>
      </p:ext>
    </p:extLst>
  </p:cSld>
  <p:clrMapOvr>
    <a:masterClrMapping/>
  </p:clrMapOvr>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4E7FA9-4A07-447E-881A-95DF82A2EA72}"/>
              </a:ext>
            </a:extLst>
          </p:cNvPr>
          <p:cNvSpPr/>
          <p:nvPr/>
        </p:nvSpPr>
        <p:spPr>
          <a:xfrm>
            <a:off x="289005" y="89978"/>
            <a:ext cx="11541402" cy="4734373"/>
          </a:xfrm>
          <a:prstGeom prst="rect">
            <a:avLst/>
          </a:prstGeom>
        </p:spPr>
        <p:txBody>
          <a:bodyPr wrap="square">
            <a:spAutoFit/>
          </a:bodyPr>
          <a:lstStyle/>
          <a:p>
            <a:pPr>
              <a:lnSpc>
                <a:spcPct val="107000"/>
              </a:lnSpc>
            </a:pP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በረከተ እዴከ ቅድስ</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ት</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እንተ ምልዕተ ምሕረት ኪያሃ ንሴፎ ኵልነ እምኵሉ ምግባረ እኩይ አግኅሠነ ወውስተ</a:t>
            </a:r>
            <a:r>
              <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ኵሉ ምግባረ ሠናይ ደምረነ ቡሩከ</a:t>
            </a:r>
            <a:r>
              <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ዘወሀበነ ሥጋሁ ቅዱ</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ሰ</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ወደ</a:t>
            </a:r>
            <a:r>
              <a:rPr lang="en-US"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ሞ</a:t>
            </a:r>
            <a:r>
              <a:rPr lang="am-ET"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ክቡረ</a:t>
            </a:r>
            <a:endParaRPr lang="en-AE" sz="36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ምሕረትን የተመላች ክብርት የምትሆን የእጅህን በረከት ሁላችን ተስፋ እናደርጋለን፤ ከክፉ ስራ ሁሉ አርቀን፤ በበጎውም ሥራ ሁሉ አንድ አድርገን፤ ክቡር ሥጋውን ክቡር ደሙንም የሰጠን</a:t>
            </a:r>
            <a:r>
              <a:rPr lang="en-US"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r>
              <a:rPr lang="am-ET" sz="32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ብሩክ ነው።</a:t>
            </a:r>
            <a:r>
              <a:rPr lang="am-ET" sz="4191"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191" b="1" dirty="0">
              <a:solidFill>
                <a:srgbClr val="00B05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46BFBBB5-3DB9-CF67-7F5B-132BAB1939F3}"/>
              </a:ext>
            </a:extLst>
          </p:cNvPr>
          <p:cNvSpPr txBox="1"/>
          <p:nvPr/>
        </p:nvSpPr>
        <p:spPr>
          <a:xfrm>
            <a:off x="289005" y="4409231"/>
            <a:ext cx="11541402" cy="2554545"/>
          </a:xfrm>
          <a:prstGeom prst="rect">
            <a:avLst/>
          </a:prstGeom>
          <a:noFill/>
        </p:spPr>
        <p:txBody>
          <a:bodyPr wrap="square">
            <a:spAutoFit/>
          </a:bodyPr>
          <a:lstStyle/>
          <a:p>
            <a:r>
              <a:rPr lang="en-AE"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all hope for the blessing of Thy holy hand which is full of mercy. From all evil works keep us apart, and all good works unite us. Blessed be He Who has given us His holy body and His precious blood.</a:t>
            </a:r>
            <a:endParaRPr lang="en-US" sz="3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9B5C640D-EA19-4165-9EDF-9A3E8009E845}"/>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422</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666126734"/>
      </p:ext>
    </p:extLst>
  </p:cSld>
  <p:clrMapOvr>
    <a:masterClrMapping/>
  </p:clrMapOvr>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8C17C2-D588-479E-B542-607578114596}"/>
              </a:ext>
            </a:extLst>
          </p:cNvPr>
          <p:cNvSpPr/>
          <p:nvPr/>
        </p:nvSpPr>
        <p:spPr>
          <a:xfrm>
            <a:off x="167270" y="61783"/>
            <a:ext cx="11735724" cy="4044184"/>
          </a:xfrm>
          <a:prstGeom prst="rect">
            <a:avLst/>
          </a:prstGeom>
        </p:spPr>
        <p:txBody>
          <a:bodyPr wrap="square">
            <a:spAutoFit/>
          </a:bodyPr>
          <a:lstStyle/>
          <a:p>
            <a:pPr>
              <a:lnSpc>
                <a:spcPct val="107000"/>
              </a:lnSpc>
            </a:pPr>
            <a:r>
              <a:rPr lang="am-ET"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ጸጋ ነሣእነ ወሕይወተ ረከብነ በኃይለ መስቀሉ ለኢየሱስ ክርስቶስ ኪያከ እግዚኦ ነአኵት ነሢአነ ጸጋ ዘእመንፈስ ቅዱስ።</a:t>
            </a:r>
            <a:endParaRPr lang="en-AE" sz="40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ጸጋን ተቀበልን፤ </a:t>
            </a:r>
            <a:r>
              <a:rPr lang="en-US" sz="4000" b="1" dirty="0" err="1">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ሕይወ</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ትንም በኢየሱስ ክርስቶስ በመስቀሉ ኃይል አገኘን፤ አቤቱ ከመንፈስ ቅዱስ የተገኘ ጸጋን ተቀ</a:t>
            </a:r>
            <a:r>
              <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ብ</a:t>
            </a:r>
            <a:r>
              <a:rPr lang="am-ET"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ለን አንተን እናመሰግንሃለን።</a:t>
            </a:r>
            <a:endParaRPr lang="en-US" sz="4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C77BC81B-7C5F-C789-E62A-BEA65E7782C2}"/>
              </a:ext>
            </a:extLst>
          </p:cNvPr>
          <p:cNvSpPr txBox="1"/>
          <p:nvPr/>
        </p:nvSpPr>
        <p:spPr>
          <a:xfrm>
            <a:off x="300725" y="4037615"/>
            <a:ext cx="11468814" cy="2862322"/>
          </a:xfrm>
          <a:prstGeom prst="rect">
            <a:avLst/>
          </a:prstGeom>
          <a:noFill/>
        </p:spPr>
        <p:txBody>
          <a:bodyPr wrap="square">
            <a:spAutoFit/>
          </a:bodyPr>
          <a:lstStyle/>
          <a:p>
            <a:r>
              <a:rPr lang="en-AE"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We have received grace and we have found life by the power of the cross of Jesus Christ. Unto Thee, Lord, do we give thanks, for we have received grace from the holy Spirit.</a:t>
            </a:r>
            <a:endParaRPr lang="en-US" sz="36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9EC00704-C8A0-9229-894B-A034FA082312}"/>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t>423</a:t>
            </a:fld>
            <a:endParaRPr lang="en-US" dirty="0"/>
          </a:p>
        </p:txBody>
      </p:sp>
    </p:spTree>
    <p:extLst>
      <p:ext uri="{BB962C8B-B14F-4D97-AF65-F5344CB8AC3E}">
        <p14:creationId xmlns:p14="http://schemas.microsoft.com/office/powerpoint/2010/main" val="1766811684"/>
      </p:ext>
    </p:extLst>
  </p:cSld>
  <p:clrMapOvr>
    <a:masterClrMapping/>
  </p:clrMapOvr>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2DBFE6-FB7B-4500-99E9-FCD126FC63C8}"/>
              </a:ext>
            </a:extLst>
          </p:cNvPr>
          <p:cNvSpPr/>
          <p:nvPr/>
        </p:nvSpPr>
        <p:spPr>
          <a:xfrm>
            <a:off x="887104" y="290720"/>
            <a:ext cx="10208525" cy="4276555"/>
          </a:xfrm>
          <a:prstGeom prst="rect">
            <a:avLst/>
          </a:prstGeom>
        </p:spPr>
        <p:txBody>
          <a:bodyPr wrap="square">
            <a:spAutoFit/>
          </a:bodyPr>
          <a:lstStyle/>
          <a:p>
            <a:pPr>
              <a:lnSpc>
                <a:spcPct val="107000"/>
              </a:lnSpc>
            </a:pPr>
            <a:r>
              <a:rPr lang="am-ET" sz="5144" b="1" u="sng" dirty="0">
                <a:latin typeface="Abyssinica SIL (Connected)" panose="02000000000000000000" pitchFamily="2" charset="0"/>
                <a:ea typeface="Abyssinica SIL (Connected)" panose="02000000000000000000" pitchFamily="2" charset="0"/>
                <a:cs typeface="Abyssinica SIL (Connected)" panose="02000000000000000000" pitchFamily="2" charset="0"/>
              </a:rPr>
              <a:t>ዲያቆን</a:t>
            </a:r>
            <a:r>
              <a:rPr lang="am-ET" sz="5144" b="1" u="sng" dirty="0">
                <a:solidFill>
                  <a:schemeClr val="bg1"/>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r>
              <a:rPr lang="en-AE" sz="514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Deacon</a:t>
            </a:r>
            <a:endParaRPr lang="am-ET" sz="5144" b="1" u="sng" dirty="0">
              <a:solidFill>
                <a:srgbClr val="00B0F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gn="ctr">
              <a:lnSpc>
                <a:spcPct val="107000"/>
              </a:lnSpc>
            </a:pPr>
            <a:endParaRPr lang="en-US" sz="2667" b="1" u="sng"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እት</a:t>
            </a:r>
            <a:r>
              <a:rPr lang="en-US"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ዉ</a:t>
            </a:r>
            <a:r>
              <a:rPr lang="am-ET"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 በሰላም</a:t>
            </a:r>
            <a:r>
              <a:rPr lang="en-US"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rPr>
              <a:t>።</a:t>
            </a:r>
            <a:endParaRPr lang="am-ET" sz="7200" b="1"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a:p>
            <a:pPr>
              <a:lnSpc>
                <a:spcPct val="107000"/>
              </a:lnSpc>
            </a:pPr>
            <a:r>
              <a:rPr lang="am-ET"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በሰላም ወደ ቤታችሁ ግቡ</a:t>
            </a:r>
            <a:r>
              <a:rPr lang="en-US" sz="6000" b="1" dirty="0">
                <a:solidFill>
                  <a:srgbClr val="00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a:t>
            </a:r>
          </a:p>
          <a:p>
            <a:pPr>
              <a:lnSpc>
                <a:spcPct val="107000"/>
              </a:lnSpc>
              <a:spcAft>
                <a:spcPts val="452"/>
              </a:spcAft>
            </a:pPr>
            <a:r>
              <a:rPr lang="am-ET" sz="44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a:t>
            </a:r>
            <a:endParaRPr lang="en-US" sz="4400"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3" name="TextBox 2">
            <a:extLst>
              <a:ext uri="{FF2B5EF4-FFF2-40B4-BE49-F238E27FC236}">
                <a16:creationId xmlns:a16="http://schemas.microsoft.com/office/drawing/2014/main" id="{72A1186C-7E6C-6AF5-C6D4-D21245163854}"/>
              </a:ext>
            </a:extLst>
          </p:cNvPr>
          <p:cNvSpPr txBox="1"/>
          <p:nvPr/>
        </p:nvSpPr>
        <p:spPr>
          <a:xfrm>
            <a:off x="887104" y="3830296"/>
            <a:ext cx="9512489" cy="1200329"/>
          </a:xfrm>
          <a:prstGeom prst="rect">
            <a:avLst/>
          </a:prstGeom>
          <a:noFill/>
        </p:spPr>
        <p:txBody>
          <a:bodyPr wrap="square">
            <a:spAutoFit/>
          </a:bodyPr>
          <a:lstStyle/>
          <a:p>
            <a:r>
              <a:rPr lang="en-AE"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Go</a:t>
            </a:r>
            <a:r>
              <a:rPr lang="en-US"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ye in</a:t>
            </a:r>
            <a:r>
              <a:rPr lang="en-AE"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rPr>
              <a:t>  peace.</a:t>
            </a:r>
            <a:endParaRPr lang="en-US" sz="7200" b="1" dirty="0">
              <a:solidFill>
                <a:srgbClr val="FFFF00"/>
              </a:solidFill>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
        <p:nvSpPr>
          <p:cNvPr id="4" name="Slide Number Placeholder 1">
            <a:extLst>
              <a:ext uri="{FF2B5EF4-FFF2-40B4-BE49-F238E27FC236}">
                <a16:creationId xmlns:a16="http://schemas.microsoft.com/office/drawing/2014/main" id="{30388711-FA9C-2CA6-72E3-0432733C5A9E}"/>
              </a:ext>
            </a:extLst>
          </p:cNvPr>
          <p:cNvSpPr>
            <a:spLocks noGrp="1"/>
          </p:cNvSpPr>
          <p:nvPr>
            <p:ph type="sldNum" sz="quarter" idx="12"/>
          </p:nvPr>
        </p:nvSpPr>
        <p:spPr>
          <a:xfrm>
            <a:off x="8305800" y="6340476"/>
            <a:ext cx="2057400" cy="365125"/>
          </a:xfrm>
        </p:spPr>
        <p:txBody>
          <a:bodyPr/>
          <a:lstStyle/>
          <a:p>
            <a:fld id="{699901B4-B23A-4C08-AC45-D9E49F2C10AE}" type="slidenum">
              <a:rPr lang="en-US" smtClean="0">
                <a:latin typeface="Abyssinica SIL (Connected)" panose="02000000000000000000" pitchFamily="2" charset="0"/>
                <a:ea typeface="Abyssinica SIL (Connected)" panose="02000000000000000000" pitchFamily="2" charset="0"/>
                <a:cs typeface="Abyssinica SIL (Connected)" panose="02000000000000000000" pitchFamily="2" charset="0"/>
              </a:rPr>
              <a:t>424</a:t>
            </a:fld>
            <a:endParaRPr lang="en-US" dirty="0">
              <a:latin typeface="Abyssinica SIL (Connected)" panose="02000000000000000000" pitchFamily="2" charset="0"/>
              <a:ea typeface="Abyssinica SIL (Connected)" panose="02000000000000000000" pitchFamily="2" charset="0"/>
              <a:cs typeface="Abyssinica SIL (Connected)" panose="02000000000000000000" pitchFamily="2" charset="0"/>
            </a:endParaRPr>
          </a:p>
        </p:txBody>
      </p:sp>
    </p:spTree>
    <p:extLst>
      <p:ext uri="{BB962C8B-B14F-4D97-AF65-F5344CB8AC3E}">
        <p14:creationId xmlns:p14="http://schemas.microsoft.com/office/powerpoint/2010/main" val="673376099"/>
      </p:ext>
    </p:extLst>
  </p:cSld>
  <p:clrMapOvr>
    <a:masterClrMapping/>
  </p:clrMapOvr>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1.bp.blogspot.com/-fUCoo96LkI0/UAEuse6rlJI/AAAAAAAABeo/xM3x5o3H76I/s1600/%E1%88%A5%E1%88%89%E1%88%B5+%E1%89%85%E1%8B%B1%E1%88%B5_page1_image2.png"/>
          <p:cNvPicPr>
            <a:picLocks noChangeAspect="1" noChangeArrowheads="1"/>
          </p:cNvPicPr>
          <p:nvPr/>
        </p:nvPicPr>
        <p:blipFill rotWithShape="1">
          <a:blip r:embed="rId2">
            <a:extLst>
              <a:ext uri="{28A0092B-C50C-407E-A947-70E740481C1C}">
                <a14:useLocalDpi xmlns:a14="http://schemas.microsoft.com/office/drawing/2010/main" val="0"/>
              </a:ext>
            </a:extLst>
          </a:blip>
          <a:srcRect l="816" t="1202" r="2414" b="3402"/>
          <a:stretch/>
        </p:blipFill>
        <p:spPr bwMode="auto">
          <a:xfrm>
            <a:off x="94683" y="-127784"/>
            <a:ext cx="12085582" cy="68958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38" y="396411"/>
            <a:ext cx="11037095" cy="586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7501770"/>
      </p:ext>
    </p:extLst>
  </p:cSld>
  <p:clrMapOvr>
    <a:masterClrMapping/>
  </p:clrMapOvr>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471FF3A-DC3A-4195-9370-3CD0F6C70734}"/>
              </a:ext>
            </a:extLst>
          </p:cNvPr>
          <p:cNvPicPr>
            <a:picLocks noGrp="1" noChangeAspect="1"/>
          </p:cNvPicPr>
          <p:nvPr>
            <p:ph idx="1"/>
          </p:nvPr>
        </p:nvPicPr>
        <p:blipFill>
          <a:blip r:embed="rId2"/>
          <a:stretch>
            <a:fillRect/>
          </a:stretch>
        </p:blipFill>
        <p:spPr>
          <a:xfrm>
            <a:off x="685800" y="114300"/>
            <a:ext cx="11163300" cy="6553199"/>
          </a:xfrm>
        </p:spPr>
      </p:pic>
    </p:spTree>
    <p:extLst>
      <p:ext uri="{BB962C8B-B14F-4D97-AF65-F5344CB8AC3E}">
        <p14:creationId xmlns:p14="http://schemas.microsoft.com/office/powerpoint/2010/main" val="1383821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5282</TotalTime>
  <Words>25814</Words>
  <Application>Microsoft Office PowerPoint</Application>
  <PresentationFormat>Widescreen</PresentationFormat>
  <Paragraphs>2795</Paragraphs>
  <Slides>426</Slides>
  <Notes>33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426</vt:i4>
      </vt:variant>
    </vt:vector>
  </HeadingPairs>
  <TitlesOfParts>
    <vt:vector size="436" baseType="lpstr">
      <vt:lpstr>Abyssinica SIL</vt:lpstr>
      <vt:lpstr>Abyssinica SIL (Connected)</vt:lpstr>
      <vt:lpstr>Arial</vt:lpstr>
      <vt:lpstr>Calibri</vt:lpstr>
      <vt:lpstr>Calibri Light</vt:lpstr>
      <vt:lpstr>Ebrima</vt:lpstr>
      <vt:lpstr>Nyala</vt:lpstr>
      <vt:lpstr>Power Geez Unicode1</vt:lpstr>
      <vt:lpstr>Wingdings</vt:lpstr>
      <vt:lpstr>Office Theme</vt:lpstr>
      <vt:lpstr>PowerPoint Presentation</vt:lpstr>
      <vt:lpstr>PowerPoint Presentation</vt:lpstr>
      <vt:lpstr>ካህን/Priest  ሚመጠን ግርምት ዛቲ ዕለት ወዕፅብት ዛቲ ሰዓት እንተ ባቲ ይወርድ መንፈስ ቅዱስ እመልዕልተ ሰማያት ወይጼልሎ ለዝንቱ መሥዋዕት ወይቄድሶ። ይህች ቀን ምን ያህል የምታስፈራ ናት፤ ይህችስ ሰዓት ምን ያህል የምታስጨንቅ ናት፤ መንፈስ ቅዱስ ከሰማየ ሰማያት የሚወርድባት ናት፤ ይህን መሥዋዕቱን የሚሰውርባትና የሚያከብርባት። </vt:lpstr>
      <vt:lpstr>PowerPoint Presentation</vt:lpstr>
      <vt:lpstr>PowerPoint Presentation</vt:lpstr>
      <vt:lpstr>PowerPoint Presentation</vt:lpstr>
      <vt:lpstr>PowerPoint Presentation</vt:lpstr>
      <vt:lpstr>PowerPoint Presentation</vt:lpstr>
      <vt:lpstr>ሃሌ ሉያ እመቦ ብእሲ እምእመናን ዘቦአ ቤተ  ክርስቲያን በጊዜ ቅዳሴ ወኢሰምዐ መጻሕፍተ ቅዱሳተ ወኢተዐገሠ እስከ ይፌጽሙ ጸሎተ ቅዳሴ።  ሃሌ ሉያ በቅዳሴ ጊዜ ከምእመናን ወገን ወደ ቤተ ክርስቲያን የገባ ሰው ቢኖር፣ ቅዱሳት መጻሕፍትንም ሰምቶ የቅዳሴውን ጸሎት እስኪጨርሱ ባይታገሥ፣ ከቁርባንም ባይቀበል ከቤተ ክርስቲያን ይለይ።</vt:lpstr>
      <vt:lpstr>ወኢተመጠወ እምቍርባን ይሰደድ እምቤተ ክርስቲያን እስመ አማሰነ ሕገ እግዚአብሔር ወአስተሐቀረ ቁመተ ቅድመ ንጉሥ ሰማያዊ ንጉሠ ሥጋ ወመንፈስ ከመዝ መሀሩነ ሐዋርያት በአብጥሊሶሙ። የእግዚአብሔርን ሕግ አፍርሷልና፤ የነፍስና የሥጋ ንጉሥ  በሚሆን በሰማያዊ ንጉሥ በክርስቶስ ፊት መቆምንም አቃልሏልና። ሐዋርያት በሲኖዶሳቸው እንዲህ አስተማሩን። </vt:lpstr>
      <vt:lpstr>ሕዝብ/People  አንቲ ውእቱ መሶበ ወርቅ ንጹሕ እንተ ውስቴታ መና ኀቡእ ኀብስት ዘወረደ እም ሰማያት ወሃቤ ሕይወት ለኵሉ ዓለም። ንጹሕ የወርቅ መሶብ አንቺ ነሽ፤ በውስጧ የተሰወረ መና ያለባት፣ ከሰማያት የወረደ ኅብስት ለሰው ሁሉ ድኅነትን የሚሰጥ።</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ካህን/Priest  እግዚእ እግዚኦ እግዚአብሔር አኃዜ ኵሉ አቡሁ ለእግዚእነ ወአምላክነ ወመድኃኒነ ኢየሱስ ክርስቶስ ነአኵተከ ላዕለ ኵሉ ግብር በእንተ ኵሉ ግብር ወውስተ ኵሉ ግብር</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dc:creator>
  <cp:lastModifiedBy>Abudhabi Medhanie Alem</cp:lastModifiedBy>
  <cp:revision>651</cp:revision>
  <dcterms:created xsi:type="dcterms:W3CDTF">2024-08-04T05:14:21Z</dcterms:created>
  <dcterms:modified xsi:type="dcterms:W3CDTF">2025-11-23T06:26:12Z</dcterms:modified>
</cp:coreProperties>
</file>