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slides/slide381.xml" ContentType="application/vnd.openxmlformats-officedocument.presentationml.slide+xml"/>
  <Override PartName="/ppt/slides/slide382.xml" ContentType="application/vnd.openxmlformats-officedocument.presentationml.slide+xml"/>
  <Override PartName="/ppt/slides/slide383.xml" ContentType="application/vnd.openxmlformats-officedocument.presentationml.slide+xml"/>
  <Override PartName="/ppt/slides/slide384.xml" ContentType="application/vnd.openxmlformats-officedocument.presentationml.slide+xml"/>
  <Override PartName="/ppt/slides/slide385.xml" ContentType="application/vnd.openxmlformats-officedocument.presentationml.slide+xml"/>
  <Override PartName="/ppt/slides/slide386.xml" ContentType="application/vnd.openxmlformats-officedocument.presentationml.slide+xml"/>
  <Override PartName="/ppt/slides/slide387.xml" ContentType="application/vnd.openxmlformats-officedocument.presentationml.slide+xml"/>
  <Override PartName="/ppt/slides/slide388.xml" ContentType="application/vnd.openxmlformats-officedocument.presentationml.slide+xml"/>
  <Override PartName="/ppt/slides/slide389.xml" ContentType="application/vnd.openxmlformats-officedocument.presentationml.slide+xml"/>
  <Override PartName="/ppt/slides/slide390.xml" ContentType="application/vnd.openxmlformats-officedocument.presentationml.slide+xml"/>
  <Override PartName="/ppt/slides/slide391.xml" ContentType="application/vnd.openxmlformats-officedocument.presentationml.slide+xml"/>
  <Override PartName="/ppt/slides/slide392.xml" ContentType="application/vnd.openxmlformats-officedocument.presentationml.slide+xml"/>
  <Override PartName="/ppt/slides/slide393.xml" ContentType="application/vnd.openxmlformats-officedocument.presentationml.slide+xml"/>
  <Override PartName="/ppt/slides/slide394.xml" ContentType="application/vnd.openxmlformats-officedocument.presentationml.slide+xml"/>
  <Override PartName="/ppt/slides/slide395.xml" ContentType="application/vnd.openxmlformats-officedocument.presentationml.slide+xml"/>
  <Override PartName="/ppt/slides/slide396.xml" ContentType="application/vnd.openxmlformats-officedocument.presentationml.slide+xml"/>
  <Override PartName="/ppt/slides/slide397.xml" ContentType="application/vnd.openxmlformats-officedocument.presentationml.slide+xml"/>
  <Override PartName="/ppt/slides/slide398.xml" ContentType="application/vnd.openxmlformats-officedocument.presentationml.slide+xml"/>
  <Override PartName="/ppt/slides/slide399.xml" ContentType="application/vnd.openxmlformats-officedocument.presentationml.slide+xml"/>
  <Override PartName="/ppt/slides/slide400.xml" ContentType="application/vnd.openxmlformats-officedocument.presentationml.slide+xml"/>
  <Override PartName="/ppt/slides/slide40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ink/ink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03"/>
  </p:notesMasterIdLst>
  <p:sldIdLst>
    <p:sldId id="256" r:id="rId2"/>
    <p:sldId id="257" r:id="rId3"/>
    <p:sldId id="258" r:id="rId4"/>
    <p:sldId id="259" r:id="rId5"/>
    <p:sldId id="260" r:id="rId6"/>
    <p:sldId id="261" r:id="rId7"/>
    <p:sldId id="262" r:id="rId8"/>
    <p:sldId id="263" r:id="rId9"/>
    <p:sldId id="264" r:id="rId10"/>
    <p:sldId id="265" r:id="rId11"/>
    <p:sldId id="266" r:id="rId12"/>
    <p:sldId id="671" r:id="rId13"/>
    <p:sldId id="268" r:id="rId14"/>
    <p:sldId id="269" r:id="rId15"/>
    <p:sldId id="270" r:id="rId16"/>
    <p:sldId id="271" r:id="rId17"/>
    <p:sldId id="278" r:id="rId18"/>
    <p:sldId id="279" r:id="rId19"/>
    <p:sldId id="280" r:id="rId20"/>
    <p:sldId id="281" r:id="rId21"/>
    <p:sldId id="282" r:id="rId22"/>
    <p:sldId id="283" r:id="rId23"/>
    <p:sldId id="670" r:id="rId24"/>
    <p:sldId id="285" r:id="rId25"/>
    <p:sldId id="286" r:id="rId26"/>
    <p:sldId id="287" r:id="rId27"/>
    <p:sldId id="288" r:id="rId28"/>
    <p:sldId id="289" r:id="rId29"/>
    <p:sldId id="290" r:id="rId30"/>
    <p:sldId id="291" r:id="rId31"/>
    <p:sldId id="292" r:id="rId32"/>
    <p:sldId id="293" r:id="rId33"/>
    <p:sldId id="294" r:id="rId34"/>
    <p:sldId id="295" r:id="rId35"/>
    <p:sldId id="296" r:id="rId36"/>
    <p:sldId id="297" r:id="rId37"/>
    <p:sldId id="298" r:id="rId38"/>
    <p:sldId id="299" r:id="rId39"/>
    <p:sldId id="300" r:id="rId40"/>
    <p:sldId id="301" r:id="rId41"/>
    <p:sldId id="302" r:id="rId42"/>
    <p:sldId id="303" r:id="rId43"/>
    <p:sldId id="304" r:id="rId44"/>
    <p:sldId id="305" r:id="rId45"/>
    <p:sldId id="306" r:id="rId46"/>
    <p:sldId id="307" r:id="rId47"/>
    <p:sldId id="308" r:id="rId48"/>
    <p:sldId id="309" r:id="rId49"/>
    <p:sldId id="310" r:id="rId50"/>
    <p:sldId id="311" r:id="rId51"/>
    <p:sldId id="312" r:id="rId52"/>
    <p:sldId id="313" r:id="rId53"/>
    <p:sldId id="314" r:id="rId54"/>
    <p:sldId id="315" r:id="rId55"/>
    <p:sldId id="316" r:id="rId56"/>
    <p:sldId id="317" r:id="rId57"/>
    <p:sldId id="318" r:id="rId58"/>
    <p:sldId id="319" r:id="rId59"/>
    <p:sldId id="320" r:id="rId60"/>
    <p:sldId id="321" r:id="rId61"/>
    <p:sldId id="322" r:id="rId62"/>
    <p:sldId id="323" r:id="rId63"/>
    <p:sldId id="324" r:id="rId64"/>
    <p:sldId id="325" r:id="rId65"/>
    <p:sldId id="326" r:id="rId66"/>
    <p:sldId id="327" r:id="rId67"/>
    <p:sldId id="328" r:id="rId68"/>
    <p:sldId id="329" r:id="rId69"/>
    <p:sldId id="330" r:id="rId70"/>
    <p:sldId id="331" r:id="rId71"/>
    <p:sldId id="332" r:id="rId72"/>
    <p:sldId id="333" r:id="rId73"/>
    <p:sldId id="334" r:id="rId74"/>
    <p:sldId id="335" r:id="rId75"/>
    <p:sldId id="336" r:id="rId76"/>
    <p:sldId id="337" r:id="rId77"/>
    <p:sldId id="338" r:id="rId78"/>
    <p:sldId id="339" r:id="rId79"/>
    <p:sldId id="340" r:id="rId80"/>
    <p:sldId id="341" r:id="rId81"/>
    <p:sldId id="342" r:id="rId82"/>
    <p:sldId id="343" r:id="rId83"/>
    <p:sldId id="344" r:id="rId84"/>
    <p:sldId id="345" r:id="rId85"/>
    <p:sldId id="346" r:id="rId86"/>
    <p:sldId id="347" r:id="rId87"/>
    <p:sldId id="348" r:id="rId88"/>
    <p:sldId id="349" r:id="rId89"/>
    <p:sldId id="350" r:id="rId90"/>
    <p:sldId id="351" r:id="rId91"/>
    <p:sldId id="352" r:id="rId92"/>
    <p:sldId id="353" r:id="rId93"/>
    <p:sldId id="354" r:id="rId94"/>
    <p:sldId id="355" r:id="rId95"/>
    <p:sldId id="356" r:id="rId96"/>
    <p:sldId id="357" r:id="rId97"/>
    <p:sldId id="358" r:id="rId98"/>
    <p:sldId id="359" r:id="rId99"/>
    <p:sldId id="360" r:id="rId100"/>
    <p:sldId id="361" r:id="rId101"/>
    <p:sldId id="362" r:id="rId102"/>
    <p:sldId id="363" r:id="rId103"/>
    <p:sldId id="364" r:id="rId104"/>
    <p:sldId id="365" r:id="rId105"/>
    <p:sldId id="366" r:id="rId106"/>
    <p:sldId id="367" r:id="rId107"/>
    <p:sldId id="368" r:id="rId108"/>
    <p:sldId id="369" r:id="rId109"/>
    <p:sldId id="370" r:id="rId110"/>
    <p:sldId id="2525" r:id="rId111"/>
    <p:sldId id="372" r:id="rId112"/>
    <p:sldId id="373" r:id="rId113"/>
    <p:sldId id="374" r:id="rId114"/>
    <p:sldId id="375" r:id="rId115"/>
    <p:sldId id="376" r:id="rId116"/>
    <p:sldId id="377" r:id="rId117"/>
    <p:sldId id="378" r:id="rId118"/>
    <p:sldId id="379" r:id="rId119"/>
    <p:sldId id="380" r:id="rId120"/>
    <p:sldId id="381" r:id="rId121"/>
    <p:sldId id="382" r:id="rId122"/>
    <p:sldId id="383" r:id="rId123"/>
    <p:sldId id="384" r:id="rId124"/>
    <p:sldId id="385" r:id="rId125"/>
    <p:sldId id="386" r:id="rId126"/>
    <p:sldId id="387" r:id="rId127"/>
    <p:sldId id="388" r:id="rId128"/>
    <p:sldId id="2531" r:id="rId129"/>
    <p:sldId id="2534" r:id="rId130"/>
    <p:sldId id="2535" r:id="rId131"/>
    <p:sldId id="669" r:id="rId132"/>
    <p:sldId id="390" r:id="rId133"/>
    <p:sldId id="391" r:id="rId134"/>
    <p:sldId id="392" r:id="rId135"/>
    <p:sldId id="393" r:id="rId136"/>
    <p:sldId id="394" r:id="rId137"/>
    <p:sldId id="395" r:id="rId138"/>
    <p:sldId id="396" r:id="rId139"/>
    <p:sldId id="397" r:id="rId140"/>
    <p:sldId id="398" r:id="rId141"/>
    <p:sldId id="399" r:id="rId142"/>
    <p:sldId id="400" r:id="rId143"/>
    <p:sldId id="401" r:id="rId144"/>
    <p:sldId id="402" r:id="rId145"/>
    <p:sldId id="403" r:id="rId146"/>
    <p:sldId id="404" r:id="rId147"/>
    <p:sldId id="405" r:id="rId148"/>
    <p:sldId id="406" r:id="rId149"/>
    <p:sldId id="407" r:id="rId150"/>
    <p:sldId id="408" r:id="rId151"/>
    <p:sldId id="409" r:id="rId152"/>
    <p:sldId id="410" r:id="rId153"/>
    <p:sldId id="411" r:id="rId154"/>
    <p:sldId id="412" r:id="rId155"/>
    <p:sldId id="413" r:id="rId156"/>
    <p:sldId id="414" r:id="rId157"/>
    <p:sldId id="415" r:id="rId158"/>
    <p:sldId id="416" r:id="rId159"/>
    <p:sldId id="417" r:id="rId160"/>
    <p:sldId id="418" r:id="rId161"/>
    <p:sldId id="419" r:id="rId162"/>
    <p:sldId id="420" r:id="rId163"/>
    <p:sldId id="421" r:id="rId164"/>
    <p:sldId id="422" r:id="rId165"/>
    <p:sldId id="2542" r:id="rId166"/>
    <p:sldId id="2543" r:id="rId167"/>
    <p:sldId id="2544" r:id="rId168"/>
    <p:sldId id="424" r:id="rId169"/>
    <p:sldId id="425" r:id="rId170"/>
    <p:sldId id="426" r:id="rId171"/>
    <p:sldId id="427" r:id="rId172"/>
    <p:sldId id="428" r:id="rId173"/>
    <p:sldId id="429" r:id="rId174"/>
    <p:sldId id="430" r:id="rId175"/>
    <p:sldId id="431" r:id="rId176"/>
    <p:sldId id="432" r:id="rId177"/>
    <p:sldId id="433" r:id="rId178"/>
    <p:sldId id="434" r:id="rId179"/>
    <p:sldId id="435" r:id="rId180"/>
    <p:sldId id="436" r:id="rId181"/>
    <p:sldId id="437" r:id="rId182"/>
    <p:sldId id="438" r:id="rId183"/>
    <p:sldId id="439" r:id="rId184"/>
    <p:sldId id="440" r:id="rId185"/>
    <p:sldId id="441" r:id="rId186"/>
    <p:sldId id="442" r:id="rId187"/>
    <p:sldId id="443" r:id="rId188"/>
    <p:sldId id="667" r:id="rId189"/>
    <p:sldId id="444" r:id="rId190"/>
    <p:sldId id="445" r:id="rId191"/>
    <p:sldId id="446" r:id="rId192"/>
    <p:sldId id="448" r:id="rId193"/>
    <p:sldId id="449" r:id="rId194"/>
    <p:sldId id="450" r:id="rId195"/>
    <p:sldId id="451" r:id="rId196"/>
    <p:sldId id="452" r:id="rId197"/>
    <p:sldId id="453" r:id="rId198"/>
    <p:sldId id="454" r:id="rId199"/>
    <p:sldId id="455" r:id="rId200"/>
    <p:sldId id="456" r:id="rId201"/>
    <p:sldId id="457" r:id="rId202"/>
    <p:sldId id="458" r:id="rId203"/>
    <p:sldId id="2536" r:id="rId204"/>
    <p:sldId id="2537" r:id="rId205"/>
    <p:sldId id="459" r:id="rId206"/>
    <p:sldId id="666" r:id="rId207"/>
    <p:sldId id="460" r:id="rId208"/>
    <p:sldId id="461" r:id="rId209"/>
    <p:sldId id="462" r:id="rId210"/>
    <p:sldId id="463" r:id="rId211"/>
    <p:sldId id="464" r:id="rId212"/>
    <p:sldId id="465" r:id="rId213"/>
    <p:sldId id="466" r:id="rId214"/>
    <p:sldId id="2540" r:id="rId215"/>
    <p:sldId id="2538" r:id="rId216"/>
    <p:sldId id="2539" r:id="rId217"/>
    <p:sldId id="468" r:id="rId218"/>
    <p:sldId id="469" r:id="rId219"/>
    <p:sldId id="2553" r:id="rId220"/>
    <p:sldId id="2546" r:id="rId221"/>
    <p:sldId id="2547" r:id="rId222"/>
    <p:sldId id="2548" r:id="rId223"/>
    <p:sldId id="2549" r:id="rId224"/>
    <p:sldId id="2550" r:id="rId225"/>
    <p:sldId id="2551" r:id="rId226"/>
    <p:sldId id="2552" r:id="rId227"/>
    <p:sldId id="491" r:id="rId228"/>
    <p:sldId id="492" r:id="rId229"/>
    <p:sldId id="493" r:id="rId230"/>
    <p:sldId id="494" r:id="rId231"/>
    <p:sldId id="495" r:id="rId232"/>
    <p:sldId id="496" r:id="rId233"/>
    <p:sldId id="497" r:id="rId234"/>
    <p:sldId id="498" r:id="rId235"/>
    <p:sldId id="500" r:id="rId236"/>
    <p:sldId id="501" r:id="rId237"/>
    <p:sldId id="502" r:id="rId238"/>
    <p:sldId id="503" r:id="rId239"/>
    <p:sldId id="504" r:id="rId240"/>
    <p:sldId id="505" r:id="rId241"/>
    <p:sldId id="506" r:id="rId242"/>
    <p:sldId id="508" r:id="rId243"/>
    <p:sldId id="509" r:id="rId244"/>
    <p:sldId id="510" r:id="rId245"/>
    <p:sldId id="511" r:id="rId246"/>
    <p:sldId id="2558" r:id="rId247"/>
    <p:sldId id="2559" r:id="rId248"/>
    <p:sldId id="2560" r:id="rId249"/>
    <p:sldId id="2561" r:id="rId250"/>
    <p:sldId id="2562" r:id="rId251"/>
    <p:sldId id="2563" r:id="rId252"/>
    <p:sldId id="2564" r:id="rId253"/>
    <p:sldId id="513" r:id="rId254"/>
    <p:sldId id="514" r:id="rId255"/>
    <p:sldId id="515" r:id="rId256"/>
    <p:sldId id="516" r:id="rId257"/>
    <p:sldId id="517" r:id="rId258"/>
    <p:sldId id="518" r:id="rId259"/>
    <p:sldId id="519" r:id="rId260"/>
    <p:sldId id="520" r:id="rId261"/>
    <p:sldId id="521" r:id="rId262"/>
    <p:sldId id="522" r:id="rId263"/>
    <p:sldId id="523" r:id="rId264"/>
    <p:sldId id="524" r:id="rId265"/>
    <p:sldId id="525" r:id="rId266"/>
    <p:sldId id="526" r:id="rId267"/>
    <p:sldId id="527" r:id="rId268"/>
    <p:sldId id="528" r:id="rId269"/>
    <p:sldId id="529" r:id="rId270"/>
    <p:sldId id="530" r:id="rId271"/>
    <p:sldId id="531" r:id="rId272"/>
    <p:sldId id="532" r:id="rId273"/>
    <p:sldId id="534" r:id="rId274"/>
    <p:sldId id="536" r:id="rId275"/>
    <p:sldId id="538" r:id="rId276"/>
    <p:sldId id="2584" r:id="rId277"/>
    <p:sldId id="540" r:id="rId278"/>
    <p:sldId id="541" r:id="rId279"/>
    <p:sldId id="542" r:id="rId280"/>
    <p:sldId id="543" r:id="rId281"/>
    <p:sldId id="544" r:id="rId282"/>
    <p:sldId id="545" r:id="rId283"/>
    <p:sldId id="546" r:id="rId284"/>
    <p:sldId id="547" r:id="rId285"/>
    <p:sldId id="552" r:id="rId286"/>
    <p:sldId id="2568" r:id="rId287"/>
    <p:sldId id="548" r:id="rId288"/>
    <p:sldId id="553" r:id="rId289"/>
    <p:sldId id="549" r:id="rId290"/>
    <p:sldId id="2565" r:id="rId291"/>
    <p:sldId id="2566" r:id="rId292"/>
    <p:sldId id="2567" r:id="rId293"/>
    <p:sldId id="550" r:id="rId294"/>
    <p:sldId id="556" r:id="rId295"/>
    <p:sldId id="557" r:id="rId296"/>
    <p:sldId id="2569" r:id="rId297"/>
    <p:sldId id="2570" r:id="rId298"/>
    <p:sldId id="2571" r:id="rId299"/>
    <p:sldId id="2572" r:id="rId300"/>
    <p:sldId id="551" r:id="rId301"/>
    <p:sldId id="558" r:id="rId302"/>
    <p:sldId id="559" r:id="rId303"/>
    <p:sldId id="560" r:id="rId304"/>
    <p:sldId id="561" r:id="rId305"/>
    <p:sldId id="562" r:id="rId306"/>
    <p:sldId id="563" r:id="rId307"/>
    <p:sldId id="564" r:id="rId308"/>
    <p:sldId id="565" r:id="rId309"/>
    <p:sldId id="566" r:id="rId310"/>
    <p:sldId id="567" r:id="rId311"/>
    <p:sldId id="568" r:id="rId312"/>
    <p:sldId id="576" r:id="rId313"/>
    <p:sldId id="577" r:id="rId314"/>
    <p:sldId id="2573" r:id="rId315"/>
    <p:sldId id="2574" r:id="rId316"/>
    <p:sldId id="2575" r:id="rId317"/>
    <p:sldId id="2576" r:id="rId318"/>
    <p:sldId id="2585" r:id="rId319"/>
    <p:sldId id="2577" r:id="rId320"/>
    <p:sldId id="572" r:id="rId321"/>
    <p:sldId id="573" r:id="rId322"/>
    <p:sldId id="584" r:id="rId323"/>
    <p:sldId id="579" r:id="rId324"/>
    <p:sldId id="580" r:id="rId325"/>
    <p:sldId id="581" r:id="rId326"/>
    <p:sldId id="582" r:id="rId327"/>
    <p:sldId id="583" r:id="rId328"/>
    <p:sldId id="610" r:id="rId329"/>
    <p:sldId id="611" r:id="rId330"/>
    <p:sldId id="612" r:id="rId331"/>
    <p:sldId id="613" r:id="rId332"/>
    <p:sldId id="614" r:id="rId333"/>
    <p:sldId id="615" r:id="rId334"/>
    <p:sldId id="616" r:id="rId335"/>
    <p:sldId id="617" r:id="rId336"/>
    <p:sldId id="618" r:id="rId337"/>
    <p:sldId id="619" r:id="rId338"/>
    <p:sldId id="620" r:id="rId339"/>
    <p:sldId id="621" r:id="rId340"/>
    <p:sldId id="622" r:id="rId341"/>
    <p:sldId id="623" r:id="rId342"/>
    <p:sldId id="624" r:id="rId343"/>
    <p:sldId id="625" r:id="rId344"/>
    <p:sldId id="626" r:id="rId345"/>
    <p:sldId id="721" r:id="rId346"/>
    <p:sldId id="628" r:id="rId347"/>
    <p:sldId id="629" r:id="rId348"/>
    <p:sldId id="630" r:id="rId349"/>
    <p:sldId id="631" r:id="rId350"/>
    <p:sldId id="632" r:id="rId351"/>
    <p:sldId id="633" r:id="rId352"/>
    <p:sldId id="634" r:id="rId353"/>
    <p:sldId id="635" r:id="rId354"/>
    <p:sldId id="668" r:id="rId355"/>
    <p:sldId id="638" r:id="rId356"/>
    <p:sldId id="639" r:id="rId357"/>
    <p:sldId id="2545" r:id="rId358"/>
    <p:sldId id="642" r:id="rId359"/>
    <p:sldId id="643" r:id="rId360"/>
    <p:sldId id="644" r:id="rId361"/>
    <p:sldId id="586" r:id="rId362"/>
    <p:sldId id="587" r:id="rId363"/>
    <p:sldId id="588" r:id="rId364"/>
    <p:sldId id="589" r:id="rId365"/>
    <p:sldId id="590" r:id="rId366"/>
    <p:sldId id="591" r:id="rId367"/>
    <p:sldId id="592" r:id="rId368"/>
    <p:sldId id="593" r:id="rId369"/>
    <p:sldId id="594" r:id="rId370"/>
    <p:sldId id="595" r:id="rId371"/>
    <p:sldId id="596" r:id="rId372"/>
    <p:sldId id="597" r:id="rId373"/>
    <p:sldId id="598" r:id="rId374"/>
    <p:sldId id="599" r:id="rId375"/>
    <p:sldId id="601" r:id="rId376"/>
    <p:sldId id="647" r:id="rId377"/>
    <p:sldId id="603" r:id="rId378"/>
    <p:sldId id="604" r:id="rId379"/>
    <p:sldId id="646" r:id="rId380"/>
    <p:sldId id="606" r:id="rId381"/>
    <p:sldId id="607" r:id="rId382"/>
    <p:sldId id="608" r:id="rId383"/>
    <p:sldId id="609" r:id="rId384"/>
    <p:sldId id="663" r:id="rId385"/>
    <p:sldId id="664" r:id="rId386"/>
    <p:sldId id="665" r:id="rId387"/>
    <p:sldId id="2579" r:id="rId388"/>
    <p:sldId id="2580" r:id="rId389"/>
    <p:sldId id="2581" r:id="rId390"/>
    <p:sldId id="2582" r:id="rId391"/>
    <p:sldId id="2583" r:id="rId392"/>
    <p:sldId id="651" r:id="rId393"/>
    <p:sldId id="652" r:id="rId394"/>
    <p:sldId id="653" r:id="rId395"/>
    <p:sldId id="656" r:id="rId396"/>
    <p:sldId id="657" r:id="rId397"/>
    <p:sldId id="658" r:id="rId398"/>
    <p:sldId id="659" r:id="rId399"/>
    <p:sldId id="660" r:id="rId400"/>
    <p:sldId id="661" r:id="rId401"/>
    <p:sldId id="662" r:id="rId402"/>
  </p:sldIdLst>
  <p:sldSz cx="12192000" cy="6858000"/>
  <p:notesSz cx="6858000" cy="9144000"/>
  <p:defaultTextStyle>
    <a:defPPr>
      <a:defRPr lang="am-E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00"/>
    <a:srgbClr val="1EA90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56" d="100"/>
          <a:sy n="56" d="100"/>
        </p:scale>
        <p:origin x="-566" y="-58"/>
      </p:cViewPr>
      <p:guideLst>
        <p:guide orient="horz" pos="2160"/>
        <p:guide pos="3840"/>
      </p:guideLst>
    </p:cSldViewPr>
  </p:slideViewPr>
  <p:notesTextViewPr>
    <p:cViewPr>
      <p:scale>
        <a:sx n="3" d="2"/>
        <a:sy n="3" d="2"/>
      </p:scale>
      <p:origin x="0" y="0"/>
    </p:cViewPr>
  </p:notesTextViewPr>
  <p:sorterViewPr>
    <p:cViewPr varScale="1">
      <p:scale>
        <a:sx n="1" d="1"/>
        <a:sy n="1" d="1"/>
      </p:scale>
      <p:origin x="0" y="-95184"/>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324" Type="http://schemas.openxmlformats.org/officeDocument/2006/relationships/slide" Target="slides/slide323.xml"/><Relationship Id="rId366" Type="http://schemas.openxmlformats.org/officeDocument/2006/relationships/slide" Target="slides/slide365.xml"/><Relationship Id="rId170" Type="http://schemas.openxmlformats.org/officeDocument/2006/relationships/slide" Target="slides/slide169.xml"/><Relationship Id="rId226" Type="http://schemas.openxmlformats.org/officeDocument/2006/relationships/slide" Target="slides/slide225.xml"/><Relationship Id="rId268" Type="http://schemas.openxmlformats.org/officeDocument/2006/relationships/slide" Target="slides/slide267.xml"/><Relationship Id="rId32" Type="http://schemas.openxmlformats.org/officeDocument/2006/relationships/slide" Target="slides/slide31.xml"/><Relationship Id="rId74" Type="http://schemas.openxmlformats.org/officeDocument/2006/relationships/slide" Target="slides/slide73.xml"/><Relationship Id="rId128" Type="http://schemas.openxmlformats.org/officeDocument/2006/relationships/slide" Target="slides/slide127.xml"/><Relationship Id="rId335" Type="http://schemas.openxmlformats.org/officeDocument/2006/relationships/slide" Target="slides/slide334.xml"/><Relationship Id="rId377" Type="http://schemas.openxmlformats.org/officeDocument/2006/relationships/slide" Target="slides/slide376.xml"/><Relationship Id="rId5" Type="http://schemas.openxmlformats.org/officeDocument/2006/relationships/slide" Target="slides/slide4.xml"/><Relationship Id="rId181" Type="http://schemas.openxmlformats.org/officeDocument/2006/relationships/slide" Target="slides/slide180.xml"/><Relationship Id="rId237" Type="http://schemas.openxmlformats.org/officeDocument/2006/relationships/slide" Target="slides/slide236.xml"/><Relationship Id="rId402" Type="http://schemas.openxmlformats.org/officeDocument/2006/relationships/slide" Target="slides/slide401.xml"/><Relationship Id="rId279" Type="http://schemas.openxmlformats.org/officeDocument/2006/relationships/slide" Target="slides/slide278.xml"/><Relationship Id="rId43" Type="http://schemas.openxmlformats.org/officeDocument/2006/relationships/slide" Target="slides/slide42.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346" Type="http://schemas.openxmlformats.org/officeDocument/2006/relationships/slide" Target="slides/slide345.xml"/><Relationship Id="rId388" Type="http://schemas.openxmlformats.org/officeDocument/2006/relationships/slide" Target="slides/slide387.xml"/><Relationship Id="rId85" Type="http://schemas.openxmlformats.org/officeDocument/2006/relationships/slide" Target="slides/slide84.xml"/><Relationship Id="rId150" Type="http://schemas.openxmlformats.org/officeDocument/2006/relationships/slide" Target="slides/slide149.xml"/><Relationship Id="rId192" Type="http://schemas.openxmlformats.org/officeDocument/2006/relationships/slide" Target="slides/slide191.xml"/><Relationship Id="rId206" Type="http://schemas.openxmlformats.org/officeDocument/2006/relationships/slide" Target="slides/slide205.xml"/><Relationship Id="rId248" Type="http://schemas.openxmlformats.org/officeDocument/2006/relationships/slide" Target="slides/slide247.xml"/><Relationship Id="rId12" Type="http://schemas.openxmlformats.org/officeDocument/2006/relationships/slide" Target="slides/slide11.xml"/><Relationship Id="rId108" Type="http://schemas.openxmlformats.org/officeDocument/2006/relationships/slide" Target="slides/slide107.xml"/><Relationship Id="rId315" Type="http://schemas.openxmlformats.org/officeDocument/2006/relationships/slide" Target="slides/slide314.xml"/><Relationship Id="rId357" Type="http://schemas.openxmlformats.org/officeDocument/2006/relationships/slide" Target="slides/slide356.xml"/><Relationship Id="rId54" Type="http://schemas.openxmlformats.org/officeDocument/2006/relationships/slide" Target="slides/slide53.xml"/><Relationship Id="rId96" Type="http://schemas.openxmlformats.org/officeDocument/2006/relationships/slide" Target="slides/slide95.xml"/><Relationship Id="rId161" Type="http://schemas.openxmlformats.org/officeDocument/2006/relationships/slide" Target="slides/slide160.xml"/><Relationship Id="rId217" Type="http://schemas.openxmlformats.org/officeDocument/2006/relationships/slide" Target="slides/slide216.xml"/><Relationship Id="rId399" Type="http://schemas.openxmlformats.org/officeDocument/2006/relationships/slide" Target="slides/slide398.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326" Type="http://schemas.openxmlformats.org/officeDocument/2006/relationships/slide" Target="slides/slide325.xml"/><Relationship Id="rId65" Type="http://schemas.openxmlformats.org/officeDocument/2006/relationships/slide" Target="slides/slide64.xml"/><Relationship Id="rId130" Type="http://schemas.openxmlformats.org/officeDocument/2006/relationships/slide" Target="slides/slide129.xml"/><Relationship Id="rId368" Type="http://schemas.openxmlformats.org/officeDocument/2006/relationships/slide" Target="slides/slide367.xml"/><Relationship Id="rId172" Type="http://schemas.openxmlformats.org/officeDocument/2006/relationships/slide" Target="slides/slide171.xml"/><Relationship Id="rId228" Type="http://schemas.openxmlformats.org/officeDocument/2006/relationships/slide" Target="slides/slide227.xml"/><Relationship Id="rId281" Type="http://schemas.openxmlformats.org/officeDocument/2006/relationships/slide" Target="slides/slide280.xml"/><Relationship Id="rId337" Type="http://schemas.openxmlformats.org/officeDocument/2006/relationships/slide" Target="slides/slide336.xml"/><Relationship Id="rId34" Type="http://schemas.openxmlformats.org/officeDocument/2006/relationships/slide" Target="slides/slide33.xml"/><Relationship Id="rId76" Type="http://schemas.openxmlformats.org/officeDocument/2006/relationships/slide" Target="slides/slide75.xml"/><Relationship Id="rId141" Type="http://schemas.openxmlformats.org/officeDocument/2006/relationships/slide" Target="slides/slide140.xml"/><Relationship Id="rId379" Type="http://schemas.openxmlformats.org/officeDocument/2006/relationships/slide" Target="slides/slide378.xml"/><Relationship Id="rId7" Type="http://schemas.openxmlformats.org/officeDocument/2006/relationships/slide" Target="slides/slide6.xml"/><Relationship Id="rId183" Type="http://schemas.openxmlformats.org/officeDocument/2006/relationships/slide" Target="slides/slide182.xml"/><Relationship Id="rId239" Type="http://schemas.openxmlformats.org/officeDocument/2006/relationships/slide" Target="slides/slide238.xml"/><Relationship Id="rId390" Type="http://schemas.openxmlformats.org/officeDocument/2006/relationships/slide" Target="slides/slide389.xml"/><Relationship Id="rId404" Type="http://schemas.openxmlformats.org/officeDocument/2006/relationships/presProps" Target="presProps.xml"/><Relationship Id="rId250" Type="http://schemas.openxmlformats.org/officeDocument/2006/relationships/slide" Target="slides/slide249.xml"/><Relationship Id="rId292" Type="http://schemas.openxmlformats.org/officeDocument/2006/relationships/slide" Target="slides/slide291.xml"/><Relationship Id="rId306" Type="http://schemas.openxmlformats.org/officeDocument/2006/relationships/slide" Target="slides/slide305.xml"/><Relationship Id="rId45" Type="http://schemas.openxmlformats.org/officeDocument/2006/relationships/slide" Target="slides/slide44.xml"/><Relationship Id="rId87" Type="http://schemas.openxmlformats.org/officeDocument/2006/relationships/slide" Target="slides/slide86.xml"/><Relationship Id="rId110" Type="http://schemas.openxmlformats.org/officeDocument/2006/relationships/slide" Target="slides/slide109.xml"/><Relationship Id="rId348" Type="http://schemas.openxmlformats.org/officeDocument/2006/relationships/slide" Target="slides/slide347.xml"/><Relationship Id="rId152" Type="http://schemas.openxmlformats.org/officeDocument/2006/relationships/slide" Target="slides/slide151.xml"/><Relationship Id="rId194" Type="http://schemas.openxmlformats.org/officeDocument/2006/relationships/slide" Target="slides/slide193.xml"/><Relationship Id="rId208" Type="http://schemas.openxmlformats.org/officeDocument/2006/relationships/slide" Target="slides/slide207.xml"/><Relationship Id="rId261" Type="http://schemas.openxmlformats.org/officeDocument/2006/relationships/slide" Target="slides/slide260.xml"/><Relationship Id="rId14" Type="http://schemas.openxmlformats.org/officeDocument/2006/relationships/slide" Target="slides/slide13.xml"/><Relationship Id="rId56" Type="http://schemas.openxmlformats.org/officeDocument/2006/relationships/slide" Target="slides/slide55.xml"/><Relationship Id="rId317" Type="http://schemas.openxmlformats.org/officeDocument/2006/relationships/slide" Target="slides/slide316.xml"/><Relationship Id="rId359" Type="http://schemas.openxmlformats.org/officeDocument/2006/relationships/slide" Target="slides/slide358.xml"/><Relationship Id="rId98" Type="http://schemas.openxmlformats.org/officeDocument/2006/relationships/slide" Target="slides/slide97.xml"/><Relationship Id="rId121" Type="http://schemas.openxmlformats.org/officeDocument/2006/relationships/slide" Target="slides/slide120.xml"/><Relationship Id="rId163" Type="http://schemas.openxmlformats.org/officeDocument/2006/relationships/slide" Target="slides/slide162.xml"/><Relationship Id="rId219" Type="http://schemas.openxmlformats.org/officeDocument/2006/relationships/slide" Target="slides/slide218.xml"/><Relationship Id="rId370" Type="http://schemas.openxmlformats.org/officeDocument/2006/relationships/slide" Target="slides/slide369.xml"/><Relationship Id="rId230" Type="http://schemas.openxmlformats.org/officeDocument/2006/relationships/slide" Target="slides/slide229.xml"/><Relationship Id="rId25" Type="http://schemas.openxmlformats.org/officeDocument/2006/relationships/slide" Target="slides/slide24.xml"/><Relationship Id="rId67" Type="http://schemas.openxmlformats.org/officeDocument/2006/relationships/slide" Target="slides/slide66.xml"/><Relationship Id="rId272" Type="http://schemas.openxmlformats.org/officeDocument/2006/relationships/slide" Target="slides/slide271.xml"/><Relationship Id="rId328" Type="http://schemas.openxmlformats.org/officeDocument/2006/relationships/slide" Target="slides/slide327.xml"/><Relationship Id="rId132" Type="http://schemas.openxmlformats.org/officeDocument/2006/relationships/slide" Target="slides/slide131.xml"/><Relationship Id="rId174" Type="http://schemas.openxmlformats.org/officeDocument/2006/relationships/slide" Target="slides/slide173.xml"/><Relationship Id="rId381" Type="http://schemas.openxmlformats.org/officeDocument/2006/relationships/slide" Target="slides/slide380.xml"/><Relationship Id="rId241" Type="http://schemas.openxmlformats.org/officeDocument/2006/relationships/slide" Target="slides/slide240.xml"/><Relationship Id="rId36" Type="http://schemas.openxmlformats.org/officeDocument/2006/relationships/slide" Target="slides/slide35.xml"/><Relationship Id="rId283" Type="http://schemas.openxmlformats.org/officeDocument/2006/relationships/slide" Target="slides/slide282.xml"/><Relationship Id="rId339" Type="http://schemas.openxmlformats.org/officeDocument/2006/relationships/slide" Target="slides/slide338.xml"/><Relationship Id="rId78" Type="http://schemas.openxmlformats.org/officeDocument/2006/relationships/slide" Target="slides/slide77.xml"/><Relationship Id="rId101" Type="http://schemas.openxmlformats.org/officeDocument/2006/relationships/slide" Target="slides/slide100.xml"/><Relationship Id="rId143" Type="http://schemas.openxmlformats.org/officeDocument/2006/relationships/slide" Target="slides/slide142.xml"/><Relationship Id="rId185" Type="http://schemas.openxmlformats.org/officeDocument/2006/relationships/slide" Target="slides/slide184.xml"/><Relationship Id="rId350" Type="http://schemas.openxmlformats.org/officeDocument/2006/relationships/slide" Target="slides/slide349.xml"/><Relationship Id="rId406" Type="http://schemas.openxmlformats.org/officeDocument/2006/relationships/theme" Target="theme/theme1.xml"/><Relationship Id="rId9" Type="http://schemas.openxmlformats.org/officeDocument/2006/relationships/slide" Target="slides/slide8.xml"/><Relationship Id="rId210" Type="http://schemas.openxmlformats.org/officeDocument/2006/relationships/slide" Target="slides/slide209.xml"/><Relationship Id="rId392" Type="http://schemas.openxmlformats.org/officeDocument/2006/relationships/slide" Target="slides/slide391.xml"/><Relationship Id="rId252" Type="http://schemas.openxmlformats.org/officeDocument/2006/relationships/slide" Target="slides/slide251.xml"/><Relationship Id="rId294" Type="http://schemas.openxmlformats.org/officeDocument/2006/relationships/slide" Target="slides/slide293.xml"/><Relationship Id="rId308" Type="http://schemas.openxmlformats.org/officeDocument/2006/relationships/slide" Target="slides/slide307.xml"/><Relationship Id="rId47" Type="http://schemas.openxmlformats.org/officeDocument/2006/relationships/slide" Target="slides/slide46.xml"/><Relationship Id="rId89" Type="http://schemas.openxmlformats.org/officeDocument/2006/relationships/slide" Target="slides/slide88.xml"/><Relationship Id="rId112" Type="http://schemas.openxmlformats.org/officeDocument/2006/relationships/slide" Target="slides/slide111.xml"/><Relationship Id="rId154" Type="http://schemas.openxmlformats.org/officeDocument/2006/relationships/slide" Target="slides/slide153.xml"/><Relationship Id="rId361" Type="http://schemas.openxmlformats.org/officeDocument/2006/relationships/slide" Target="slides/slide360.xml"/><Relationship Id="rId196" Type="http://schemas.openxmlformats.org/officeDocument/2006/relationships/slide" Target="slides/slide195.xml"/><Relationship Id="rId16" Type="http://schemas.openxmlformats.org/officeDocument/2006/relationships/slide" Target="slides/slide15.xml"/><Relationship Id="rId221" Type="http://schemas.openxmlformats.org/officeDocument/2006/relationships/slide" Target="slides/slide220.xml"/><Relationship Id="rId263" Type="http://schemas.openxmlformats.org/officeDocument/2006/relationships/slide" Target="slides/slide262.xml"/><Relationship Id="rId319" Type="http://schemas.openxmlformats.org/officeDocument/2006/relationships/slide" Target="slides/slide318.xml"/><Relationship Id="rId58" Type="http://schemas.openxmlformats.org/officeDocument/2006/relationships/slide" Target="slides/slide57.xml"/><Relationship Id="rId123" Type="http://schemas.openxmlformats.org/officeDocument/2006/relationships/slide" Target="slides/slide122.xml"/><Relationship Id="rId330" Type="http://schemas.openxmlformats.org/officeDocument/2006/relationships/slide" Target="slides/slide329.xml"/><Relationship Id="rId165" Type="http://schemas.openxmlformats.org/officeDocument/2006/relationships/slide" Target="slides/slide164.xml"/><Relationship Id="rId372" Type="http://schemas.openxmlformats.org/officeDocument/2006/relationships/slide" Target="slides/slide371.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slide" Target="slides/slide294.xml"/><Relationship Id="rId309" Type="http://schemas.openxmlformats.org/officeDocument/2006/relationships/slide" Target="slides/slide308.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320" Type="http://schemas.openxmlformats.org/officeDocument/2006/relationships/slide" Target="slides/slide319.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341" Type="http://schemas.openxmlformats.org/officeDocument/2006/relationships/slide" Target="slides/slide340.xml"/><Relationship Id="rId362" Type="http://schemas.openxmlformats.org/officeDocument/2006/relationships/slide" Target="slides/slide361.xml"/><Relationship Id="rId383" Type="http://schemas.openxmlformats.org/officeDocument/2006/relationships/slide" Target="slides/slide382.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310" Type="http://schemas.openxmlformats.org/officeDocument/2006/relationships/slide" Target="slides/slide309.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331" Type="http://schemas.openxmlformats.org/officeDocument/2006/relationships/slide" Target="slides/slide330.xml"/><Relationship Id="rId352" Type="http://schemas.openxmlformats.org/officeDocument/2006/relationships/slide" Target="slides/slide351.xml"/><Relationship Id="rId373" Type="http://schemas.openxmlformats.org/officeDocument/2006/relationships/slide" Target="slides/slide372.xml"/><Relationship Id="rId394" Type="http://schemas.openxmlformats.org/officeDocument/2006/relationships/slide" Target="slides/slide393.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slide" Target="slides/slide295.xml"/><Relationship Id="rId300" Type="http://schemas.openxmlformats.org/officeDocument/2006/relationships/slide" Target="slides/slide299.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321" Type="http://schemas.openxmlformats.org/officeDocument/2006/relationships/slide" Target="slides/slide320.xml"/><Relationship Id="rId342" Type="http://schemas.openxmlformats.org/officeDocument/2006/relationships/slide" Target="slides/slide341.xml"/><Relationship Id="rId363" Type="http://schemas.openxmlformats.org/officeDocument/2006/relationships/slide" Target="slides/slide362.xml"/><Relationship Id="rId384" Type="http://schemas.openxmlformats.org/officeDocument/2006/relationships/slide" Target="slides/slide383.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311" Type="http://schemas.openxmlformats.org/officeDocument/2006/relationships/slide" Target="slides/slide310.xml"/><Relationship Id="rId332" Type="http://schemas.openxmlformats.org/officeDocument/2006/relationships/slide" Target="slides/slide331.xml"/><Relationship Id="rId353" Type="http://schemas.openxmlformats.org/officeDocument/2006/relationships/slide" Target="slides/slide352.xml"/><Relationship Id="rId374" Type="http://schemas.openxmlformats.org/officeDocument/2006/relationships/slide" Target="slides/slide373.xml"/><Relationship Id="rId395" Type="http://schemas.openxmlformats.org/officeDocument/2006/relationships/slide" Target="slides/slide394.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297" Type="http://schemas.openxmlformats.org/officeDocument/2006/relationships/slide" Target="slides/slide296.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301" Type="http://schemas.openxmlformats.org/officeDocument/2006/relationships/slide" Target="slides/slide300.xml"/><Relationship Id="rId322" Type="http://schemas.openxmlformats.org/officeDocument/2006/relationships/slide" Target="slides/slide321.xml"/><Relationship Id="rId343" Type="http://schemas.openxmlformats.org/officeDocument/2006/relationships/slide" Target="slides/slide342.xml"/><Relationship Id="rId364" Type="http://schemas.openxmlformats.org/officeDocument/2006/relationships/slide" Target="slides/slide363.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385" Type="http://schemas.openxmlformats.org/officeDocument/2006/relationships/slide" Target="slides/slide384.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287" Type="http://schemas.openxmlformats.org/officeDocument/2006/relationships/slide" Target="slides/slide286.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312" Type="http://schemas.openxmlformats.org/officeDocument/2006/relationships/slide" Target="slides/slide311.xml"/><Relationship Id="rId333" Type="http://schemas.openxmlformats.org/officeDocument/2006/relationships/slide" Target="slides/slide332.xml"/><Relationship Id="rId354" Type="http://schemas.openxmlformats.org/officeDocument/2006/relationships/slide" Target="slides/slide353.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75" Type="http://schemas.openxmlformats.org/officeDocument/2006/relationships/slide" Target="slides/slide374.xml"/><Relationship Id="rId396" Type="http://schemas.openxmlformats.org/officeDocument/2006/relationships/slide" Target="slides/slide395.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 Id="rId400" Type="http://schemas.openxmlformats.org/officeDocument/2006/relationships/slide" Target="slides/slide399.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302" Type="http://schemas.openxmlformats.org/officeDocument/2006/relationships/slide" Target="slides/slide301.xml"/><Relationship Id="rId323" Type="http://schemas.openxmlformats.org/officeDocument/2006/relationships/slide" Target="slides/slide322.xml"/><Relationship Id="rId344" Type="http://schemas.openxmlformats.org/officeDocument/2006/relationships/slide" Target="slides/slide343.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365" Type="http://schemas.openxmlformats.org/officeDocument/2006/relationships/slide" Target="slides/slide364.xml"/><Relationship Id="rId386" Type="http://schemas.openxmlformats.org/officeDocument/2006/relationships/slide" Target="slides/slide385.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106" Type="http://schemas.openxmlformats.org/officeDocument/2006/relationships/slide" Target="slides/slide105.xml"/><Relationship Id="rId127" Type="http://schemas.openxmlformats.org/officeDocument/2006/relationships/slide" Target="slides/slide126.xml"/><Relationship Id="rId313" Type="http://schemas.openxmlformats.org/officeDocument/2006/relationships/slide" Target="slides/slide312.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334" Type="http://schemas.openxmlformats.org/officeDocument/2006/relationships/slide" Target="slides/slide333.xml"/><Relationship Id="rId355" Type="http://schemas.openxmlformats.org/officeDocument/2006/relationships/slide" Target="slides/slide354.xml"/><Relationship Id="rId376" Type="http://schemas.openxmlformats.org/officeDocument/2006/relationships/slide" Target="slides/slide375.xml"/><Relationship Id="rId397" Type="http://schemas.openxmlformats.org/officeDocument/2006/relationships/slide" Target="slides/slide396.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401" Type="http://schemas.openxmlformats.org/officeDocument/2006/relationships/slide" Target="slides/slide400.xml"/><Relationship Id="rId303" Type="http://schemas.openxmlformats.org/officeDocument/2006/relationships/slide" Target="slides/slide302.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345" Type="http://schemas.openxmlformats.org/officeDocument/2006/relationships/slide" Target="slides/slide344.xml"/><Relationship Id="rId387" Type="http://schemas.openxmlformats.org/officeDocument/2006/relationships/slide" Target="slides/slide386.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107" Type="http://schemas.openxmlformats.org/officeDocument/2006/relationships/slide" Target="slides/slide106.xml"/><Relationship Id="rId289" Type="http://schemas.openxmlformats.org/officeDocument/2006/relationships/slide" Target="slides/slide288.xml"/><Relationship Id="rId11" Type="http://schemas.openxmlformats.org/officeDocument/2006/relationships/slide" Target="slides/slide10.xml"/><Relationship Id="rId53" Type="http://schemas.openxmlformats.org/officeDocument/2006/relationships/slide" Target="slides/slide52.xml"/><Relationship Id="rId149" Type="http://schemas.openxmlformats.org/officeDocument/2006/relationships/slide" Target="slides/slide148.xml"/><Relationship Id="rId314" Type="http://schemas.openxmlformats.org/officeDocument/2006/relationships/slide" Target="slides/slide313.xml"/><Relationship Id="rId356" Type="http://schemas.openxmlformats.org/officeDocument/2006/relationships/slide" Target="slides/slide355.xml"/><Relationship Id="rId398" Type="http://schemas.openxmlformats.org/officeDocument/2006/relationships/slide" Target="slides/slide397.xml"/><Relationship Id="rId95" Type="http://schemas.openxmlformats.org/officeDocument/2006/relationships/slide" Target="slides/slide94.xml"/><Relationship Id="rId160" Type="http://schemas.openxmlformats.org/officeDocument/2006/relationships/slide" Target="slides/slide159.xml"/><Relationship Id="rId216" Type="http://schemas.openxmlformats.org/officeDocument/2006/relationships/slide" Target="slides/slide215.xml"/><Relationship Id="rId258" Type="http://schemas.openxmlformats.org/officeDocument/2006/relationships/slide" Target="slides/slide257.xml"/><Relationship Id="rId22" Type="http://schemas.openxmlformats.org/officeDocument/2006/relationships/slide" Target="slides/slide21.xml"/><Relationship Id="rId64" Type="http://schemas.openxmlformats.org/officeDocument/2006/relationships/slide" Target="slides/slide63.xml"/><Relationship Id="rId118" Type="http://schemas.openxmlformats.org/officeDocument/2006/relationships/slide" Target="slides/slide117.xml"/><Relationship Id="rId325" Type="http://schemas.openxmlformats.org/officeDocument/2006/relationships/slide" Target="slides/slide324.xml"/><Relationship Id="rId367" Type="http://schemas.openxmlformats.org/officeDocument/2006/relationships/slide" Target="slides/slide366.xml"/><Relationship Id="rId171" Type="http://schemas.openxmlformats.org/officeDocument/2006/relationships/slide" Target="slides/slide170.xml"/><Relationship Id="rId227" Type="http://schemas.openxmlformats.org/officeDocument/2006/relationships/slide" Target="slides/slide226.xml"/><Relationship Id="rId269" Type="http://schemas.openxmlformats.org/officeDocument/2006/relationships/slide" Target="slides/slide268.xml"/><Relationship Id="rId33" Type="http://schemas.openxmlformats.org/officeDocument/2006/relationships/slide" Target="slides/slide32.xml"/><Relationship Id="rId129" Type="http://schemas.openxmlformats.org/officeDocument/2006/relationships/slide" Target="slides/slide128.xml"/><Relationship Id="rId280" Type="http://schemas.openxmlformats.org/officeDocument/2006/relationships/slide" Target="slides/slide279.xml"/><Relationship Id="rId336" Type="http://schemas.openxmlformats.org/officeDocument/2006/relationships/slide" Target="slides/slide335.xml"/><Relationship Id="rId75" Type="http://schemas.openxmlformats.org/officeDocument/2006/relationships/slide" Target="slides/slide74.xml"/><Relationship Id="rId140" Type="http://schemas.openxmlformats.org/officeDocument/2006/relationships/slide" Target="slides/slide139.xml"/><Relationship Id="rId182" Type="http://schemas.openxmlformats.org/officeDocument/2006/relationships/slide" Target="slides/slide181.xml"/><Relationship Id="rId378" Type="http://schemas.openxmlformats.org/officeDocument/2006/relationships/slide" Target="slides/slide377.xml"/><Relationship Id="rId403" Type="http://schemas.openxmlformats.org/officeDocument/2006/relationships/notesMaster" Target="notesMasters/notesMaster1.xml"/><Relationship Id="rId6" Type="http://schemas.openxmlformats.org/officeDocument/2006/relationships/slide" Target="slides/slide5.xml"/><Relationship Id="rId238" Type="http://schemas.openxmlformats.org/officeDocument/2006/relationships/slide" Target="slides/slide237.xml"/><Relationship Id="rId291" Type="http://schemas.openxmlformats.org/officeDocument/2006/relationships/slide" Target="slides/slide290.xml"/><Relationship Id="rId305" Type="http://schemas.openxmlformats.org/officeDocument/2006/relationships/slide" Target="slides/slide304.xml"/><Relationship Id="rId347" Type="http://schemas.openxmlformats.org/officeDocument/2006/relationships/slide" Target="slides/slide346.xml"/><Relationship Id="rId44" Type="http://schemas.openxmlformats.org/officeDocument/2006/relationships/slide" Target="slides/slide43.xml"/><Relationship Id="rId86" Type="http://schemas.openxmlformats.org/officeDocument/2006/relationships/slide" Target="slides/slide85.xml"/><Relationship Id="rId151" Type="http://schemas.openxmlformats.org/officeDocument/2006/relationships/slide" Target="slides/slide150.xml"/><Relationship Id="rId389" Type="http://schemas.openxmlformats.org/officeDocument/2006/relationships/slide" Target="slides/slide388.xml"/><Relationship Id="rId193" Type="http://schemas.openxmlformats.org/officeDocument/2006/relationships/slide" Target="slides/slide192.xml"/><Relationship Id="rId207" Type="http://schemas.openxmlformats.org/officeDocument/2006/relationships/slide" Target="slides/slide206.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316" Type="http://schemas.openxmlformats.org/officeDocument/2006/relationships/slide" Target="slides/slide315.xml"/><Relationship Id="rId55" Type="http://schemas.openxmlformats.org/officeDocument/2006/relationships/slide" Target="slides/slide54.xml"/><Relationship Id="rId97" Type="http://schemas.openxmlformats.org/officeDocument/2006/relationships/slide" Target="slides/slide96.xml"/><Relationship Id="rId120" Type="http://schemas.openxmlformats.org/officeDocument/2006/relationships/slide" Target="slides/slide119.xml"/><Relationship Id="rId358" Type="http://schemas.openxmlformats.org/officeDocument/2006/relationships/slide" Target="slides/slide357.xml"/><Relationship Id="rId162" Type="http://schemas.openxmlformats.org/officeDocument/2006/relationships/slide" Target="slides/slide161.xml"/><Relationship Id="rId218" Type="http://schemas.openxmlformats.org/officeDocument/2006/relationships/slide" Target="slides/slide217.xml"/><Relationship Id="rId271" Type="http://schemas.openxmlformats.org/officeDocument/2006/relationships/slide" Target="slides/slide270.xml"/><Relationship Id="rId24" Type="http://schemas.openxmlformats.org/officeDocument/2006/relationships/slide" Target="slides/slide23.xml"/><Relationship Id="rId66" Type="http://schemas.openxmlformats.org/officeDocument/2006/relationships/slide" Target="slides/slide65.xml"/><Relationship Id="rId131" Type="http://schemas.openxmlformats.org/officeDocument/2006/relationships/slide" Target="slides/slide130.xml"/><Relationship Id="rId327" Type="http://schemas.openxmlformats.org/officeDocument/2006/relationships/slide" Target="slides/slide326.xml"/><Relationship Id="rId369" Type="http://schemas.openxmlformats.org/officeDocument/2006/relationships/slide" Target="slides/slide368.xml"/><Relationship Id="rId173" Type="http://schemas.openxmlformats.org/officeDocument/2006/relationships/slide" Target="slides/slide172.xml"/><Relationship Id="rId229" Type="http://schemas.openxmlformats.org/officeDocument/2006/relationships/slide" Target="slides/slide228.xml"/><Relationship Id="rId380" Type="http://schemas.openxmlformats.org/officeDocument/2006/relationships/slide" Target="slides/slide379.xml"/><Relationship Id="rId240" Type="http://schemas.openxmlformats.org/officeDocument/2006/relationships/slide" Target="slides/slide239.xml"/><Relationship Id="rId35" Type="http://schemas.openxmlformats.org/officeDocument/2006/relationships/slide" Target="slides/slide34.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38" Type="http://schemas.openxmlformats.org/officeDocument/2006/relationships/slide" Target="slides/slide337.xml"/><Relationship Id="rId8" Type="http://schemas.openxmlformats.org/officeDocument/2006/relationships/slide" Target="slides/slide7.xml"/><Relationship Id="rId142" Type="http://schemas.openxmlformats.org/officeDocument/2006/relationships/slide" Target="slides/slide141.xml"/><Relationship Id="rId184" Type="http://schemas.openxmlformats.org/officeDocument/2006/relationships/slide" Target="slides/slide183.xml"/><Relationship Id="rId391" Type="http://schemas.openxmlformats.org/officeDocument/2006/relationships/slide" Target="slides/slide390.xml"/><Relationship Id="rId405" Type="http://schemas.openxmlformats.org/officeDocument/2006/relationships/viewProps" Target="viewProps.xml"/><Relationship Id="rId251" Type="http://schemas.openxmlformats.org/officeDocument/2006/relationships/slide" Target="slides/slide250.xml"/><Relationship Id="rId46" Type="http://schemas.openxmlformats.org/officeDocument/2006/relationships/slide" Target="slides/slide45.xml"/><Relationship Id="rId293" Type="http://schemas.openxmlformats.org/officeDocument/2006/relationships/slide" Target="slides/slide292.xml"/><Relationship Id="rId307" Type="http://schemas.openxmlformats.org/officeDocument/2006/relationships/slide" Target="slides/slide306.xml"/><Relationship Id="rId349" Type="http://schemas.openxmlformats.org/officeDocument/2006/relationships/slide" Target="slides/slide348.xml"/><Relationship Id="rId88" Type="http://schemas.openxmlformats.org/officeDocument/2006/relationships/slide" Target="slides/slide87.xml"/><Relationship Id="rId111" Type="http://schemas.openxmlformats.org/officeDocument/2006/relationships/slide" Target="slides/slide110.xml"/><Relationship Id="rId153" Type="http://schemas.openxmlformats.org/officeDocument/2006/relationships/slide" Target="slides/slide152.xml"/><Relationship Id="rId195" Type="http://schemas.openxmlformats.org/officeDocument/2006/relationships/slide" Target="slides/slide194.xml"/><Relationship Id="rId209" Type="http://schemas.openxmlformats.org/officeDocument/2006/relationships/slide" Target="slides/slide208.xml"/><Relationship Id="rId360" Type="http://schemas.openxmlformats.org/officeDocument/2006/relationships/slide" Target="slides/slide359.xml"/><Relationship Id="rId220" Type="http://schemas.openxmlformats.org/officeDocument/2006/relationships/slide" Target="slides/slide219.xml"/><Relationship Id="rId15" Type="http://schemas.openxmlformats.org/officeDocument/2006/relationships/slide" Target="slides/slide14.xml"/><Relationship Id="rId57" Type="http://schemas.openxmlformats.org/officeDocument/2006/relationships/slide" Target="slides/slide56.xml"/><Relationship Id="rId262" Type="http://schemas.openxmlformats.org/officeDocument/2006/relationships/slide" Target="slides/slide261.xml"/><Relationship Id="rId318" Type="http://schemas.openxmlformats.org/officeDocument/2006/relationships/slide" Target="slides/slide317.xml"/><Relationship Id="rId99" Type="http://schemas.openxmlformats.org/officeDocument/2006/relationships/slide" Target="slides/slide98.xml"/><Relationship Id="rId122" Type="http://schemas.openxmlformats.org/officeDocument/2006/relationships/slide" Target="slides/slide121.xml"/><Relationship Id="rId164" Type="http://schemas.openxmlformats.org/officeDocument/2006/relationships/slide" Target="slides/slide163.xml"/><Relationship Id="rId371" Type="http://schemas.openxmlformats.org/officeDocument/2006/relationships/slide" Target="slides/slide370.xml"/><Relationship Id="rId26" Type="http://schemas.openxmlformats.org/officeDocument/2006/relationships/slide" Target="slides/slide25.xml"/><Relationship Id="rId231" Type="http://schemas.openxmlformats.org/officeDocument/2006/relationships/slide" Target="slides/slide230.xml"/><Relationship Id="rId273" Type="http://schemas.openxmlformats.org/officeDocument/2006/relationships/slide" Target="slides/slide272.xml"/><Relationship Id="rId329" Type="http://schemas.openxmlformats.org/officeDocument/2006/relationships/slide" Target="slides/slide328.xml"/><Relationship Id="rId68" Type="http://schemas.openxmlformats.org/officeDocument/2006/relationships/slide" Target="slides/slide67.xml"/><Relationship Id="rId133" Type="http://schemas.openxmlformats.org/officeDocument/2006/relationships/slide" Target="slides/slide132.xml"/><Relationship Id="rId175" Type="http://schemas.openxmlformats.org/officeDocument/2006/relationships/slide" Target="slides/slide174.xml"/><Relationship Id="rId340" Type="http://schemas.openxmlformats.org/officeDocument/2006/relationships/slide" Target="slides/slide339.xml"/><Relationship Id="rId200" Type="http://schemas.openxmlformats.org/officeDocument/2006/relationships/slide" Target="slides/slide199.xml"/><Relationship Id="rId382" Type="http://schemas.openxmlformats.org/officeDocument/2006/relationships/slide" Target="slides/slide381.xml"/><Relationship Id="rId242" Type="http://schemas.openxmlformats.org/officeDocument/2006/relationships/slide" Target="slides/slide241.xml"/><Relationship Id="rId284" Type="http://schemas.openxmlformats.org/officeDocument/2006/relationships/slide" Target="slides/slide283.xml"/><Relationship Id="rId37" Type="http://schemas.openxmlformats.org/officeDocument/2006/relationships/slide" Target="slides/slide36.xml"/><Relationship Id="rId79" Type="http://schemas.openxmlformats.org/officeDocument/2006/relationships/slide" Target="slides/slide78.xml"/><Relationship Id="rId102" Type="http://schemas.openxmlformats.org/officeDocument/2006/relationships/slide" Target="slides/slide101.xml"/><Relationship Id="rId144" Type="http://schemas.openxmlformats.org/officeDocument/2006/relationships/slide" Target="slides/slide143.xml"/><Relationship Id="rId90" Type="http://schemas.openxmlformats.org/officeDocument/2006/relationships/slide" Target="slides/slide89.xml"/><Relationship Id="rId186" Type="http://schemas.openxmlformats.org/officeDocument/2006/relationships/slide" Target="slides/slide185.xml"/><Relationship Id="rId351" Type="http://schemas.openxmlformats.org/officeDocument/2006/relationships/slide" Target="slides/slide350.xml"/><Relationship Id="rId393" Type="http://schemas.openxmlformats.org/officeDocument/2006/relationships/slide" Target="slides/slide392.xml"/><Relationship Id="rId407" Type="http://schemas.openxmlformats.org/officeDocument/2006/relationships/tableStyles" Target="tableStyles.xml"/></Relationships>
</file>

<file path=ppt/ink/ink1.xml><?xml version="1.0" encoding="utf-8"?>
<inkml:ink xmlns:inkml="http://www.w3.org/2003/InkML">
  <inkml:definitions>
    <inkml:context xml:id="ctx0">
      <inkml:inkSource xml:id="inkSrc0">
        <inkml:traceFormat>
          <inkml:channel name="X" type="integer" min="-10000" max="10000" units="dev"/>
          <inkml:channel name="Y" type="integer" min="-10000" max="10000" units="dev"/>
          <inkml:channel name="F" type="integer" max="255" units="dev"/>
          <inkml:channel name="T" type="integer" units="dev"/>
        </inkml:traceFormat>
        <inkml:channelProperties>
          <inkml:channelProperty channel="X" name="resolution" value="1" units="1/dev"/>
          <inkml:channelProperty channel="Y" name="resolution" value="1" units="1/dev"/>
          <inkml:channelProperty channel="F" name="resolution" value="1" units="1/dev"/>
          <inkml:channelProperty channel="T" name="resolution" value="0" units="1/dev"/>
        </inkml:channelProperties>
      </inkml:inkSource>
      <inkml:timestamp xml:id="ts0" timeString="2023-01-01T08:21:44.200"/>
    </inkml:context>
    <inkml:brush xml:id="br0">
      <inkml:brushProperty name="width" value="0.05292" units="cm"/>
      <inkml:brushProperty name="height" value="0.05292" units="cm"/>
      <inkml:brushProperty name="color" value="#FF0000"/>
      <inkml:brushProperty name="antiAliased" value="0"/>
    </inkml:brush>
  </inkml:definitions>
  <inkml:trace contextRef="#ctx0" brushRef="#br0">31099 4232 40 0,'-89'18'-34'0</inkml:trace>
  <inkml:trace contextRef="#ctx0" brushRef="#br0" timeOffset="1">29616 4180 51 0,'-51'0'-14'0,"-127"0"-4"0,3-19 2 0</inkml:trace>
  <inkml:trace contextRef="#ctx0" brushRef="#br0" timeOffset="2">31432 18 15 0,'-51'265'9'0,"-71"176"8"0,-38 104-20 0,71 1 3 0,56-67 0 0,-23-163 0 0,4-158-11 0,-19-68-13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am-ET"/>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A6C9BD-61BC-4EAD-A10B-89720D2FDE3A}" type="datetimeFigureOut">
              <a:rPr lang="am-ET" smtClean="0"/>
              <a:t>08/01/2025</a:t>
            </a:fld>
            <a:endParaRPr lang="am-ET"/>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am-ET"/>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m-ET"/>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am-ET"/>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29ECC6-AD74-4814-9630-A25C5571883F}" type="slidenum">
              <a:rPr lang="am-ET" smtClean="0"/>
              <a:t>‹#›</a:t>
            </a:fld>
            <a:endParaRPr lang="am-ET"/>
          </a:p>
        </p:txBody>
      </p:sp>
    </p:spTree>
    <p:extLst>
      <p:ext uri="{BB962C8B-B14F-4D97-AF65-F5344CB8AC3E}">
        <p14:creationId xmlns:p14="http://schemas.microsoft.com/office/powerpoint/2010/main" val="4907082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182587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am-ET" dirty="0"/>
              <a:t>እምነ በሀ ፡ ቅድስት ቤተክርስቲያን ፡ ስርጉት አረፋቲሃ ወስዕልት</a:t>
            </a:r>
            <a:r>
              <a:rPr lang="am-ET" baseline="0" dirty="0"/>
              <a:t> ወሠእልት በእንቁ ጳዝዮን ፤ እምነ በሀ ፤ ቅድስት ቤተ ክርስቲያን ፤ </a:t>
            </a:r>
          </a:p>
          <a:p>
            <a:r>
              <a:rPr lang="am-ET" baseline="0" dirty="0"/>
              <a:t>              ሰላም ላንቺ ይሁን ፤ እናታችን ቤተ ክርስቲያን ግድግዳዎችሽ በጳዝዮን እንቁ የተጌጡ ናቸው ፤ ሰላም ላንቺ ይሁን እናታችን ክብርት ቤተ ክርስቲያን  </a:t>
            </a:r>
          </a:p>
          <a:p>
            <a:r>
              <a:rPr lang="am-ET" baseline="0" dirty="0"/>
              <a:t>    </a:t>
            </a:r>
            <a:endParaRPr lang="en-US" dirty="0"/>
          </a:p>
        </p:txBody>
      </p:sp>
      <p:sp>
        <p:nvSpPr>
          <p:cNvPr id="4" name="Slide Number Placeholder 3"/>
          <p:cNvSpPr>
            <a:spLocks noGrp="1"/>
          </p:cNvSpPr>
          <p:nvPr>
            <p:ph type="sldNum" sz="quarter" idx="10"/>
          </p:nvPr>
        </p:nvSpPr>
        <p:spPr/>
        <p:txBody>
          <a:bodyPr/>
          <a:lstStyle/>
          <a:p>
            <a:fld id="{184ADA0C-19E9-4C13-B022-C054B0A2DE1A}" type="slidenum">
              <a:rPr lang="en-US" smtClean="0"/>
              <a:pPr/>
              <a:t>5</a:t>
            </a:fld>
            <a:endParaRPr lang="en-US"/>
          </a:p>
        </p:txBody>
      </p:sp>
    </p:spTree>
    <p:extLst>
      <p:ext uri="{BB962C8B-B14F-4D97-AF65-F5344CB8AC3E}">
        <p14:creationId xmlns:p14="http://schemas.microsoft.com/office/powerpoint/2010/main" val="4172757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am-ET" dirty="0"/>
              <a:t>መስቀል አብርሃ </a:t>
            </a:r>
            <a:r>
              <a:rPr lang="am-ET" baseline="0" dirty="0"/>
              <a:t> በከዋክብት አሰርገ ወሰማይየ ፤ </a:t>
            </a:r>
          </a:p>
          <a:p>
            <a:r>
              <a:rPr lang="am-ET" baseline="0" dirty="0"/>
              <a:t>አምኩሉሰ  ፀሐየ አርአየ  ። መስቀል አብርሃ </a:t>
            </a:r>
          </a:p>
          <a:p>
            <a:r>
              <a:rPr lang="am-ET" baseline="0" dirty="0"/>
              <a:t>በከዋክብት ዐሠርገወ ሰማየ ። </a:t>
            </a:r>
          </a:p>
          <a:p>
            <a:r>
              <a:rPr lang="am-ET" baseline="0" dirty="0"/>
              <a:t>     መስቀል አበራ  በኮከቦች ሰማይን አስጌጠች </a:t>
            </a:r>
          </a:p>
          <a:p>
            <a:r>
              <a:rPr lang="am-ET" baseline="0" dirty="0"/>
              <a:t>      ከሁሉም ፀሀይን አሳየ  ። መስቀል አበራች በኮከቦች ሰማይን አስጌጠ ።</a:t>
            </a:r>
            <a:endParaRPr lang="en-US" dirty="0"/>
          </a:p>
        </p:txBody>
      </p:sp>
      <p:sp>
        <p:nvSpPr>
          <p:cNvPr id="4" name="Slide Number Placeholder 3"/>
          <p:cNvSpPr>
            <a:spLocks noGrp="1"/>
          </p:cNvSpPr>
          <p:nvPr>
            <p:ph type="sldNum" sz="quarter" idx="10"/>
          </p:nvPr>
        </p:nvSpPr>
        <p:spPr/>
        <p:txBody>
          <a:bodyPr/>
          <a:lstStyle/>
          <a:p>
            <a:fld id="{184ADA0C-19E9-4C13-B022-C054B0A2DE1A}" type="slidenum">
              <a:rPr lang="en-US" smtClean="0"/>
              <a:pPr/>
              <a:t>6</a:t>
            </a:fld>
            <a:endParaRPr lang="en-US"/>
          </a:p>
        </p:txBody>
      </p:sp>
    </p:spTree>
    <p:extLst>
      <p:ext uri="{BB962C8B-B14F-4D97-AF65-F5344CB8AC3E}">
        <p14:creationId xmlns:p14="http://schemas.microsoft.com/office/powerpoint/2010/main" val="17252928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am-ET" dirty="0"/>
              <a:t>መስቀል አብርሃ </a:t>
            </a:r>
            <a:r>
              <a:rPr lang="am-ET" baseline="0" dirty="0"/>
              <a:t> በከዋክብት አሰርገ ወሰማይየ ፤ </a:t>
            </a:r>
          </a:p>
          <a:p>
            <a:r>
              <a:rPr lang="am-ET" baseline="0" dirty="0"/>
              <a:t>አምኩሉሰ  ፀሐየ አርአየ  ። መስቀል አብርሃ </a:t>
            </a:r>
          </a:p>
          <a:p>
            <a:r>
              <a:rPr lang="am-ET" baseline="0" dirty="0"/>
              <a:t>በከዋክብት ዐሠርገወ ሰማየ ። </a:t>
            </a:r>
          </a:p>
          <a:p>
            <a:r>
              <a:rPr lang="am-ET" baseline="0" dirty="0"/>
              <a:t>     መስቀል አበራ  በኮከቦች ሰማይን አስጌጠች </a:t>
            </a:r>
          </a:p>
          <a:p>
            <a:r>
              <a:rPr lang="am-ET" baseline="0" dirty="0"/>
              <a:t>      ከሁሉም ፀሀይን አሳየ  ። መስቀል አበራች በኮከቦች ሰማይን አስጌጠ ።</a:t>
            </a:r>
            <a:endParaRPr lang="en-US" dirty="0"/>
          </a:p>
        </p:txBody>
      </p:sp>
      <p:sp>
        <p:nvSpPr>
          <p:cNvPr id="4" name="Slide Number Placeholder 3"/>
          <p:cNvSpPr>
            <a:spLocks noGrp="1"/>
          </p:cNvSpPr>
          <p:nvPr>
            <p:ph type="sldNum" sz="quarter" idx="10"/>
          </p:nvPr>
        </p:nvSpPr>
        <p:spPr/>
        <p:txBody>
          <a:bodyPr/>
          <a:lstStyle/>
          <a:p>
            <a:fld id="{184ADA0C-19E9-4C13-B022-C054B0A2DE1A}" type="slidenum">
              <a:rPr lang="en-US" smtClean="0"/>
              <a:pPr/>
              <a:t>8</a:t>
            </a:fld>
            <a:endParaRPr lang="en-US"/>
          </a:p>
        </p:txBody>
      </p:sp>
    </p:spTree>
    <p:extLst>
      <p:ext uri="{BB962C8B-B14F-4D97-AF65-F5344CB8AC3E}">
        <p14:creationId xmlns:p14="http://schemas.microsoft.com/office/powerpoint/2010/main" val="42293519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84ADA0C-19E9-4C13-B022-C054B0A2DE1A}" type="slidenum">
              <a:rPr lang="en-US" smtClean="0"/>
              <a:pPr/>
              <a:t>9</a:t>
            </a:fld>
            <a:endParaRPr lang="en-US"/>
          </a:p>
        </p:txBody>
      </p:sp>
    </p:spTree>
    <p:extLst>
      <p:ext uri="{BB962C8B-B14F-4D97-AF65-F5344CB8AC3E}">
        <p14:creationId xmlns:p14="http://schemas.microsoft.com/office/powerpoint/2010/main" val="14827074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4ADA0C-19E9-4C13-B022-C054B0A2DE1A}" type="slidenum">
              <a:rPr lang="en-US" smtClean="0"/>
              <a:pPr/>
              <a:t>10</a:t>
            </a:fld>
            <a:endParaRPr lang="en-US"/>
          </a:p>
        </p:txBody>
      </p:sp>
    </p:spTree>
    <p:extLst>
      <p:ext uri="{BB962C8B-B14F-4D97-AF65-F5344CB8AC3E}">
        <p14:creationId xmlns:p14="http://schemas.microsoft.com/office/powerpoint/2010/main" val="34206270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am-ET" dirty="0"/>
          </a:p>
        </p:txBody>
      </p:sp>
      <p:sp>
        <p:nvSpPr>
          <p:cNvPr id="4" name="Slide Number Placeholder 3"/>
          <p:cNvSpPr>
            <a:spLocks noGrp="1"/>
          </p:cNvSpPr>
          <p:nvPr>
            <p:ph type="sldNum" sz="quarter" idx="5"/>
          </p:nvPr>
        </p:nvSpPr>
        <p:spPr/>
        <p:txBody>
          <a:bodyPr/>
          <a:lstStyle/>
          <a:p>
            <a:fld id="{96C1933A-9F02-4B44-9765-BD8AF6113510}" type="slidenum">
              <a:rPr lang="am-ET" smtClean="0"/>
              <a:t>24</a:t>
            </a:fld>
            <a:endParaRPr lang="am-ET"/>
          </a:p>
        </p:txBody>
      </p:sp>
    </p:spTree>
    <p:extLst>
      <p:ext uri="{BB962C8B-B14F-4D97-AF65-F5344CB8AC3E}">
        <p14:creationId xmlns:p14="http://schemas.microsoft.com/office/powerpoint/2010/main" val="6834897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4ADA0C-19E9-4C13-B022-C054B0A2DE1A}" type="slidenum">
              <a:rPr lang="en-US" smtClean="0"/>
              <a:pPr/>
              <a:t>178</a:t>
            </a:fld>
            <a:endParaRPr lang="en-US"/>
          </a:p>
        </p:txBody>
      </p:sp>
    </p:spTree>
    <p:extLst>
      <p:ext uri="{BB962C8B-B14F-4D97-AF65-F5344CB8AC3E}">
        <p14:creationId xmlns:p14="http://schemas.microsoft.com/office/powerpoint/2010/main" val="39159921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am-ET" dirty="0"/>
              <a:t>ነአምን  አበ ዘበአማን ወነአምን ወልደ ዘበአማን ወነአምን መንፈሰ ቅዱስ ዘበአማን ህልወ ሥላሌሆሙ ነአምን </a:t>
            </a:r>
            <a:endParaRPr lang="en-US" dirty="0"/>
          </a:p>
        </p:txBody>
      </p:sp>
      <p:sp>
        <p:nvSpPr>
          <p:cNvPr id="4" name="Slide Number Placeholder 3"/>
          <p:cNvSpPr>
            <a:spLocks noGrp="1"/>
          </p:cNvSpPr>
          <p:nvPr>
            <p:ph type="sldNum" sz="quarter" idx="10"/>
          </p:nvPr>
        </p:nvSpPr>
        <p:spPr/>
        <p:txBody>
          <a:bodyPr/>
          <a:lstStyle/>
          <a:p>
            <a:fld id="{184ADA0C-19E9-4C13-B022-C054B0A2DE1A}" type="slidenum">
              <a:rPr lang="en-US" smtClean="0"/>
              <a:pPr/>
              <a:t>196</a:t>
            </a:fld>
            <a:endParaRPr lang="en-US"/>
          </a:p>
        </p:txBody>
      </p:sp>
    </p:spTree>
    <p:extLst>
      <p:ext uri="{BB962C8B-B14F-4D97-AF65-F5344CB8AC3E}">
        <p14:creationId xmlns:p14="http://schemas.microsoft.com/office/powerpoint/2010/main" val="19636145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am-ET" dirty="0"/>
              <a:t>ነአምን  አበ ዘበአማን ወነአምን ወልደ ዘበአማን ወነአምን መንፈሰ ቅዱስ ዘበአማን ህልወ ሥላሌሆሙ ነአምን </a:t>
            </a:r>
            <a:endParaRPr lang="en-US" dirty="0"/>
          </a:p>
        </p:txBody>
      </p:sp>
      <p:sp>
        <p:nvSpPr>
          <p:cNvPr id="4" name="Slide Number Placeholder 3"/>
          <p:cNvSpPr>
            <a:spLocks noGrp="1"/>
          </p:cNvSpPr>
          <p:nvPr>
            <p:ph type="sldNum" sz="quarter" idx="10"/>
          </p:nvPr>
        </p:nvSpPr>
        <p:spPr/>
        <p:txBody>
          <a:bodyPr/>
          <a:lstStyle/>
          <a:p>
            <a:fld id="{184ADA0C-19E9-4C13-B022-C054B0A2DE1A}" type="slidenum">
              <a:rPr lang="en-US" smtClean="0"/>
              <a:pPr/>
              <a:t>197</a:t>
            </a:fld>
            <a:endParaRPr lang="en-US"/>
          </a:p>
        </p:txBody>
      </p:sp>
    </p:spTree>
    <p:extLst>
      <p:ext uri="{BB962C8B-B14F-4D97-AF65-F5344CB8AC3E}">
        <p14:creationId xmlns:p14="http://schemas.microsoft.com/office/powerpoint/2010/main" val="40767055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am-ET" dirty="0"/>
              <a:t>ነአምን  አበ ዘበአማን ወነአምን ወልደ ዘበአማን ወነአምን መንፈሰ ቅዱስ ዘበአማን ህልወ ሥላሌሆሙ ነአምን </a:t>
            </a:r>
            <a:endParaRPr lang="en-US" dirty="0"/>
          </a:p>
        </p:txBody>
      </p:sp>
      <p:sp>
        <p:nvSpPr>
          <p:cNvPr id="4" name="Slide Number Placeholder 3"/>
          <p:cNvSpPr>
            <a:spLocks noGrp="1"/>
          </p:cNvSpPr>
          <p:nvPr>
            <p:ph type="sldNum" sz="quarter" idx="10"/>
          </p:nvPr>
        </p:nvSpPr>
        <p:spPr/>
        <p:txBody>
          <a:bodyPr/>
          <a:lstStyle/>
          <a:p>
            <a:fld id="{184ADA0C-19E9-4C13-B022-C054B0A2DE1A}" type="slidenum">
              <a:rPr lang="en-US" smtClean="0"/>
              <a:pPr/>
              <a:t>198</a:t>
            </a:fld>
            <a:endParaRPr lang="en-US"/>
          </a:p>
        </p:txBody>
      </p:sp>
    </p:spTree>
    <p:extLst>
      <p:ext uri="{BB962C8B-B14F-4D97-AF65-F5344CB8AC3E}">
        <p14:creationId xmlns:p14="http://schemas.microsoft.com/office/powerpoint/2010/main" val="38915244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am-ET" dirty="0"/>
              <a:t>ነአምን  አበ ዘበአማን ወነአምን ወልደ ዘበአማን ወነአምን መንፈሰ ቅዱስ ዘበአማን ህልወ ሥላሌሆሙ ነአምን </a:t>
            </a:r>
            <a:endParaRPr lang="en-US" dirty="0"/>
          </a:p>
        </p:txBody>
      </p:sp>
      <p:sp>
        <p:nvSpPr>
          <p:cNvPr id="4" name="Slide Number Placeholder 3"/>
          <p:cNvSpPr>
            <a:spLocks noGrp="1"/>
          </p:cNvSpPr>
          <p:nvPr>
            <p:ph type="sldNum" sz="quarter" idx="10"/>
          </p:nvPr>
        </p:nvSpPr>
        <p:spPr/>
        <p:txBody>
          <a:bodyPr/>
          <a:lstStyle/>
          <a:p>
            <a:fld id="{184ADA0C-19E9-4C13-B022-C054B0A2DE1A}" type="slidenum">
              <a:rPr lang="en-US" smtClean="0"/>
              <a:pPr/>
              <a:t>199</a:t>
            </a:fld>
            <a:endParaRPr lang="en-US"/>
          </a:p>
        </p:txBody>
      </p:sp>
    </p:spTree>
    <p:extLst>
      <p:ext uri="{BB962C8B-B14F-4D97-AF65-F5344CB8AC3E}">
        <p14:creationId xmlns:p14="http://schemas.microsoft.com/office/powerpoint/2010/main" val="15260587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am-ET" dirty="0"/>
              <a:t>ነአምን  አበ ዘበአማን ወነአምን ወልደ ዘበአማን ወነአምን መንፈሰ ቅዱስ ዘበአማን ህልወ ሥላሌሆሙ ነአምን </a:t>
            </a:r>
            <a:endParaRPr lang="en-US" dirty="0"/>
          </a:p>
        </p:txBody>
      </p:sp>
      <p:sp>
        <p:nvSpPr>
          <p:cNvPr id="4" name="Slide Number Placeholder 3"/>
          <p:cNvSpPr>
            <a:spLocks noGrp="1"/>
          </p:cNvSpPr>
          <p:nvPr>
            <p:ph type="sldNum" sz="quarter" idx="10"/>
          </p:nvPr>
        </p:nvSpPr>
        <p:spPr/>
        <p:txBody>
          <a:bodyPr/>
          <a:lstStyle/>
          <a:p>
            <a:fld id="{184ADA0C-19E9-4C13-B022-C054B0A2DE1A}" type="slidenum">
              <a:rPr lang="en-US" smtClean="0"/>
              <a:pPr/>
              <a:t>200</a:t>
            </a:fld>
            <a:endParaRPr lang="en-US"/>
          </a:p>
        </p:txBody>
      </p:sp>
    </p:spTree>
    <p:extLst>
      <p:ext uri="{BB962C8B-B14F-4D97-AF65-F5344CB8AC3E}">
        <p14:creationId xmlns:p14="http://schemas.microsoft.com/office/powerpoint/2010/main" val="22170140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am-ET" dirty="0"/>
              <a:t>ነአምን  አበ ዘበአማን ወነአምን ወልደ ዘበአማን ወነአምን መንፈሰ ቅዱስ ዘበአማን ህልወ ሥላሌሆሙ ነአምን </a:t>
            </a:r>
            <a:endParaRPr lang="en-US" dirty="0"/>
          </a:p>
        </p:txBody>
      </p:sp>
      <p:sp>
        <p:nvSpPr>
          <p:cNvPr id="4" name="Slide Number Placeholder 3"/>
          <p:cNvSpPr>
            <a:spLocks noGrp="1"/>
          </p:cNvSpPr>
          <p:nvPr>
            <p:ph type="sldNum" sz="quarter" idx="10"/>
          </p:nvPr>
        </p:nvSpPr>
        <p:spPr/>
        <p:txBody>
          <a:bodyPr/>
          <a:lstStyle/>
          <a:p>
            <a:fld id="{184ADA0C-19E9-4C13-B022-C054B0A2DE1A}" type="slidenum">
              <a:rPr lang="en-US" smtClean="0"/>
              <a:pPr/>
              <a:t>201</a:t>
            </a:fld>
            <a:endParaRPr lang="en-US"/>
          </a:p>
        </p:txBody>
      </p:sp>
    </p:spTree>
    <p:extLst>
      <p:ext uri="{BB962C8B-B14F-4D97-AF65-F5344CB8AC3E}">
        <p14:creationId xmlns:p14="http://schemas.microsoft.com/office/powerpoint/2010/main" val="24365618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am-ET" dirty="0"/>
              <a:t>ነአምን  አበ ዘበአማን ወነአምን ወልደ ዘበአማን ወነአምን መንፈሰ ቅዱስ ዘበአማን ህልወ ሥላሌሆሙ ነአምን </a:t>
            </a:r>
            <a:endParaRPr lang="en-US" dirty="0"/>
          </a:p>
        </p:txBody>
      </p:sp>
      <p:sp>
        <p:nvSpPr>
          <p:cNvPr id="4" name="Slide Number Placeholder 3"/>
          <p:cNvSpPr>
            <a:spLocks noGrp="1"/>
          </p:cNvSpPr>
          <p:nvPr>
            <p:ph type="sldNum" sz="quarter" idx="10"/>
          </p:nvPr>
        </p:nvSpPr>
        <p:spPr/>
        <p:txBody>
          <a:bodyPr/>
          <a:lstStyle/>
          <a:p>
            <a:fld id="{184ADA0C-19E9-4C13-B022-C054B0A2DE1A}" type="slidenum">
              <a:rPr lang="en-US" smtClean="0"/>
              <a:pPr/>
              <a:t>202</a:t>
            </a:fld>
            <a:endParaRPr lang="en-US"/>
          </a:p>
        </p:txBody>
      </p:sp>
    </p:spTree>
    <p:extLst>
      <p:ext uri="{BB962C8B-B14F-4D97-AF65-F5344CB8AC3E}">
        <p14:creationId xmlns:p14="http://schemas.microsoft.com/office/powerpoint/2010/main" val="7464189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am-ET" dirty="0"/>
              <a:t>ነአምን  አበ ዘበአማን ወነአምን ወልደ ዘበአማን ወነአምን መንፈሰ ቅዱስ ዘበአማን ህልወ ሥላሌሆሙ ነአምን </a:t>
            </a:r>
            <a:endParaRPr lang="en-US" dirty="0"/>
          </a:p>
        </p:txBody>
      </p:sp>
      <p:sp>
        <p:nvSpPr>
          <p:cNvPr id="4" name="Slide Number Placeholder 3"/>
          <p:cNvSpPr>
            <a:spLocks noGrp="1"/>
          </p:cNvSpPr>
          <p:nvPr>
            <p:ph type="sldNum" sz="quarter" idx="10"/>
          </p:nvPr>
        </p:nvSpPr>
        <p:spPr/>
        <p:txBody>
          <a:bodyPr/>
          <a:lstStyle/>
          <a:p>
            <a:fld id="{184ADA0C-19E9-4C13-B022-C054B0A2DE1A}" type="slidenum">
              <a:rPr lang="en-US" smtClean="0"/>
              <a:pPr/>
              <a:t>203</a:t>
            </a:fld>
            <a:endParaRPr lang="en-US"/>
          </a:p>
        </p:txBody>
      </p:sp>
    </p:spTree>
    <p:extLst>
      <p:ext uri="{BB962C8B-B14F-4D97-AF65-F5344CB8AC3E}">
        <p14:creationId xmlns:p14="http://schemas.microsoft.com/office/powerpoint/2010/main" val="7464189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am-ET" dirty="0"/>
              <a:t>ነአምን  አበ ዘበአማን ወነአምን ወልደ ዘበአማን ወነአምን መንፈሰ ቅዱስ ዘበአማን ህልወ ሥላሌሆሙ ነአምን </a:t>
            </a:r>
            <a:endParaRPr lang="en-US" dirty="0"/>
          </a:p>
        </p:txBody>
      </p:sp>
      <p:sp>
        <p:nvSpPr>
          <p:cNvPr id="4" name="Slide Number Placeholder 3"/>
          <p:cNvSpPr>
            <a:spLocks noGrp="1"/>
          </p:cNvSpPr>
          <p:nvPr>
            <p:ph type="sldNum" sz="quarter" idx="10"/>
          </p:nvPr>
        </p:nvSpPr>
        <p:spPr/>
        <p:txBody>
          <a:bodyPr/>
          <a:lstStyle/>
          <a:p>
            <a:fld id="{184ADA0C-19E9-4C13-B022-C054B0A2DE1A}" type="slidenum">
              <a:rPr lang="en-US" smtClean="0"/>
              <a:pPr/>
              <a:t>204</a:t>
            </a:fld>
            <a:endParaRPr lang="en-US"/>
          </a:p>
        </p:txBody>
      </p:sp>
    </p:spTree>
    <p:extLst>
      <p:ext uri="{BB962C8B-B14F-4D97-AF65-F5344CB8AC3E}">
        <p14:creationId xmlns:p14="http://schemas.microsoft.com/office/powerpoint/2010/main" val="7464189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am-ET" dirty="0"/>
              <a:t>ነአምን  አበ ዘበአማን ወነአምን ወልደ ዘበአማን ወነአምን መንፈሰ ቅዱስ ዘበአማን ህልወ ሥላሌሆሙ ነአምን </a:t>
            </a:r>
            <a:endParaRPr lang="en-US" dirty="0"/>
          </a:p>
        </p:txBody>
      </p:sp>
      <p:sp>
        <p:nvSpPr>
          <p:cNvPr id="4" name="Slide Number Placeholder 3"/>
          <p:cNvSpPr>
            <a:spLocks noGrp="1"/>
          </p:cNvSpPr>
          <p:nvPr>
            <p:ph type="sldNum" sz="quarter" idx="10"/>
          </p:nvPr>
        </p:nvSpPr>
        <p:spPr/>
        <p:txBody>
          <a:bodyPr/>
          <a:lstStyle/>
          <a:p>
            <a:fld id="{184ADA0C-19E9-4C13-B022-C054B0A2DE1A}" type="slidenum">
              <a:rPr lang="en-US" smtClean="0"/>
              <a:pPr/>
              <a:t>209</a:t>
            </a:fld>
            <a:endParaRPr lang="en-US"/>
          </a:p>
        </p:txBody>
      </p:sp>
    </p:spTree>
    <p:extLst>
      <p:ext uri="{BB962C8B-B14F-4D97-AF65-F5344CB8AC3E}">
        <p14:creationId xmlns:p14="http://schemas.microsoft.com/office/powerpoint/2010/main" val="34059603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am-ET" dirty="0"/>
              <a:t>ነአምን  አበ ዘበአማን ወነአምን ወልደ ዘበአማን ወነአምን መንፈሰ ቅዱስ ዘበአማን ህልወ ሥላሌሆሙ ነአምን </a:t>
            </a:r>
            <a:endParaRPr lang="en-US" dirty="0"/>
          </a:p>
        </p:txBody>
      </p:sp>
      <p:sp>
        <p:nvSpPr>
          <p:cNvPr id="4" name="Slide Number Placeholder 3"/>
          <p:cNvSpPr>
            <a:spLocks noGrp="1"/>
          </p:cNvSpPr>
          <p:nvPr>
            <p:ph type="sldNum" sz="quarter" idx="10"/>
          </p:nvPr>
        </p:nvSpPr>
        <p:spPr/>
        <p:txBody>
          <a:bodyPr/>
          <a:lstStyle/>
          <a:p>
            <a:fld id="{184ADA0C-19E9-4C13-B022-C054B0A2DE1A}" type="slidenum">
              <a:rPr lang="en-US" smtClean="0"/>
              <a:pPr/>
              <a:t>210</a:t>
            </a:fld>
            <a:endParaRPr lang="en-US"/>
          </a:p>
        </p:txBody>
      </p:sp>
    </p:spTree>
    <p:extLst>
      <p:ext uri="{BB962C8B-B14F-4D97-AF65-F5344CB8AC3E}">
        <p14:creationId xmlns:p14="http://schemas.microsoft.com/office/powerpoint/2010/main" val="31501520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am-ET" dirty="0"/>
          </a:p>
        </p:txBody>
      </p:sp>
      <p:sp>
        <p:nvSpPr>
          <p:cNvPr id="4" name="Slide Number Placeholder 3"/>
          <p:cNvSpPr>
            <a:spLocks noGrp="1"/>
          </p:cNvSpPr>
          <p:nvPr>
            <p:ph type="sldNum" sz="quarter" idx="5"/>
          </p:nvPr>
        </p:nvSpPr>
        <p:spPr/>
        <p:txBody>
          <a:bodyPr/>
          <a:lstStyle/>
          <a:p>
            <a:fld id="{96C1933A-9F02-4B44-9765-BD8AF6113510}" type="slidenum">
              <a:rPr lang="am-ET" smtClean="0"/>
              <a:t>241</a:t>
            </a:fld>
            <a:endParaRPr lang="am-ET"/>
          </a:p>
        </p:txBody>
      </p:sp>
    </p:spTree>
    <p:extLst>
      <p:ext uri="{BB962C8B-B14F-4D97-AF65-F5344CB8AC3E}">
        <p14:creationId xmlns:p14="http://schemas.microsoft.com/office/powerpoint/2010/main" val="33389057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4ADA0C-19E9-4C13-B022-C054B0A2DE1A}" type="slidenum">
              <a:rPr lang="en-US" smtClean="0"/>
              <a:pPr/>
              <a:t>253</a:t>
            </a:fld>
            <a:endParaRPr lang="en-US" dirty="0"/>
          </a:p>
        </p:txBody>
      </p:sp>
    </p:spTree>
    <p:extLst>
      <p:ext uri="{BB962C8B-B14F-4D97-AF65-F5344CB8AC3E}">
        <p14:creationId xmlns:p14="http://schemas.microsoft.com/office/powerpoint/2010/main" val="632804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4ADA0C-19E9-4C13-B022-C054B0A2DE1A}" type="slidenum">
              <a:rPr lang="en-US" smtClean="0"/>
              <a:pPr/>
              <a:t>254</a:t>
            </a:fld>
            <a:endParaRPr lang="en-US" dirty="0"/>
          </a:p>
        </p:txBody>
      </p:sp>
    </p:spTree>
    <p:extLst>
      <p:ext uri="{BB962C8B-B14F-4D97-AF65-F5344CB8AC3E}">
        <p14:creationId xmlns:p14="http://schemas.microsoft.com/office/powerpoint/2010/main" val="20637017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4ADA0C-19E9-4C13-B022-C054B0A2DE1A}" type="slidenum">
              <a:rPr lang="en-US" smtClean="0"/>
              <a:pPr/>
              <a:t>255</a:t>
            </a:fld>
            <a:endParaRPr lang="en-US" dirty="0"/>
          </a:p>
        </p:txBody>
      </p:sp>
    </p:spTree>
    <p:extLst>
      <p:ext uri="{BB962C8B-B14F-4D97-AF65-F5344CB8AC3E}">
        <p14:creationId xmlns:p14="http://schemas.microsoft.com/office/powerpoint/2010/main" val="12082188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4ADA0C-19E9-4C13-B022-C054B0A2DE1A}" type="slidenum">
              <a:rPr lang="en-US" smtClean="0"/>
              <a:pPr/>
              <a:t>256</a:t>
            </a:fld>
            <a:endParaRPr lang="en-US" dirty="0"/>
          </a:p>
        </p:txBody>
      </p:sp>
    </p:spTree>
    <p:extLst>
      <p:ext uri="{BB962C8B-B14F-4D97-AF65-F5344CB8AC3E}">
        <p14:creationId xmlns:p14="http://schemas.microsoft.com/office/powerpoint/2010/main" val="23340215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4ADA0C-19E9-4C13-B022-C054B0A2DE1A}" type="slidenum">
              <a:rPr lang="en-US" smtClean="0"/>
              <a:pPr/>
              <a:t>257</a:t>
            </a:fld>
            <a:endParaRPr lang="en-US" dirty="0"/>
          </a:p>
        </p:txBody>
      </p:sp>
    </p:spTree>
    <p:extLst>
      <p:ext uri="{BB962C8B-B14F-4D97-AF65-F5344CB8AC3E}">
        <p14:creationId xmlns:p14="http://schemas.microsoft.com/office/powerpoint/2010/main" val="15001320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4ADA0C-19E9-4C13-B022-C054B0A2DE1A}" type="slidenum">
              <a:rPr lang="en-US" smtClean="0"/>
              <a:pPr/>
              <a:t>258</a:t>
            </a:fld>
            <a:endParaRPr lang="en-US" dirty="0"/>
          </a:p>
        </p:txBody>
      </p:sp>
    </p:spTree>
    <p:extLst>
      <p:ext uri="{BB962C8B-B14F-4D97-AF65-F5344CB8AC3E}">
        <p14:creationId xmlns:p14="http://schemas.microsoft.com/office/powerpoint/2010/main" val="15755331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4ADA0C-19E9-4C13-B022-C054B0A2DE1A}" type="slidenum">
              <a:rPr lang="en-US" smtClean="0"/>
              <a:pPr/>
              <a:t>259</a:t>
            </a:fld>
            <a:endParaRPr lang="en-US" dirty="0"/>
          </a:p>
        </p:txBody>
      </p:sp>
    </p:spTree>
    <p:extLst>
      <p:ext uri="{BB962C8B-B14F-4D97-AF65-F5344CB8AC3E}">
        <p14:creationId xmlns:p14="http://schemas.microsoft.com/office/powerpoint/2010/main" val="28963826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4ADA0C-19E9-4C13-B022-C054B0A2DE1A}" type="slidenum">
              <a:rPr lang="en-US" smtClean="0"/>
              <a:pPr/>
              <a:t>305</a:t>
            </a:fld>
            <a:endParaRPr lang="en-US" dirty="0"/>
          </a:p>
        </p:txBody>
      </p:sp>
    </p:spTree>
    <p:extLst>
      <p:ext uri="{BB962C8B-B14F-4D97-AF65-F5344CB8AC3E}">
        <p14:creationId xmlns:p14="http://schemas.microsoft.com/office/powerpoint/2010/main" val="3949657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4ADA0C-19E9-4C13-B022-C054B0A2DE1A}" type="slidenum">
              <a:rPr lang="en-US" smtClean="0"/>
              <a:pPr/>
              <a:t>321</a:t>
            </a:fld>
            <a:endParaRPr lang="en-US" dirty="0"/>
          </a:p>
        </p:txBody>
      </p:sp>
    </p:spTree>
    <p:extLst>
      <p:ext uri="{BB962C8B-B14F-4D97-AF65-F5344CB8AC3E}">
        <p14:creationId xmlns:p14="http://schemas.microsoft.com/office/powerpoint/2010/main" val="5805489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am-ET" dirty="0"/>
          </a:p>
        </p:txBody>
      </p:sp>
      <p:sp>
        <p:nvSpPr>
          <p:cNvPr id="4" name="Slide Number Placeholder 3"/>
          <p:cNvSpPr>
            <a:spLocks noGrp="1"/>
          </p:cNvSpPr>
          <p:nvPr>
            <p:ph type="sldNum" sz="quarter" idx="5"/>
          </p:nvPr>
        </p:nvSpPr>
        <p:spPr/>
        <p:txBody>
          <a:bodyPr/>
          <a:lstStyle/>
          <a:p>
            <a:fld id="{96C1933A-9F02-4B44-9765-BD8AF6113510}" type="slidenum">
              <a:rPr lang="am-ET" smtClean="0"/>
              <a:t>358</a:t>
            </a:fld>
            <a:endParaRPr lang="am-ET"/>
          </a:p>
        </p:txBody>
      </p:sp>
    </p:spTree>
    <p:extLst>
      <p:ext uri="{BB962C8B-B14F-4D97-AF65-F5344CB8AC3E}">
        <p14:creationId xmlns:p14="http://schemas.microsoft.com/office/powerpoint/2010/main" val="33582182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1ECF537-1C4F-4F7E-BC40-E610E014D82F}" type="datetimeFigureOut">
              <a:rPr lang="am-ET" smtClean="0"/>
              <a:t>08/01/2025</a:t>
            </a:fld>
            <a:endParaRPr lang="am-ET"/>
          </a:p>
        </p:txBody>
      </p:sp>
      <p:sp>
        <p:nvSpPr>
          <p:cNvPr id="5" name="Footer Placeholder 4"/>
          <p:cNvSpPr>
            <a:spLocks noGrp="1"/>
          </p:cNvSpPr>
          <p:nvPr>
            <p:ph type="ftr" sz="quarter" idx="11"/>
          </p:nvPr>
        </p:nvSpPr>
        <p:spPr/>
        <p:txBody>
          <a:bodyPr/>
          <a:lstStyle/>
          <a:p>
            <a:endParaRPr lang="am-ET"/>
          </a:p>
        </p:txBody>
      </p:sp>
      <p:sp>
        <p:nvSpPr>
          <p:cNvPr id="6" name="Slide Number Placeholder 5"/>
          <p:cNvSpPr>
            <a:spLocks noGrp="1"/>
          </p:cNvSpPr>
          <p:nvPr>
            <p:ph type="sldNum" sz="quarter" idx="12"/>
          </p:nvPr>
        </p:nvSpPr>
        <p:spPr/>
        <p:txBody>
          <a:bodyPr/>
          <a:lstStyle/>
          <a:p>
            <a:fld id="{47A263F3-C476-4CEC-B74B-DDBE4307F10C}" type="slidenum">
              <a:rPr lang="am-ET" smtClean="0"/>
              <a:t>‹#›</a:t>
            </a:fld>
            <a:endParaRPr lang="am-ET"/>
          </a:p>
        </p:txBody>
      </p:sp>
    </p:spTree>
    <p:extLst>
      <p:ext uri="{BB962C8B-B14F-4D97-AF65-F5344CB8AC3E}">
        <p14:creationId xmlns:p14="http://schemas.microsoft.com/office/powerpoint/2010/main" val="40936263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1ECF537-1C4F-4F7E-BC40-E610E014D82F}" type="datetimeFigureOut">
              <a:rPr lang="am-ET" smtClean="0"/>
              <a:t>08/01/2025</a:t>
            </a:fld>
            <a:endParaRPr lang="am-ET"/>
          </a:p>
        </p:txBody>
      </p:sp>
      <p:sp>
        <p:nvSpPr>
          <p:cNvPr id="5" name="Footer Placeholder 4"/>
          <p:cNvSpPr>
            <a:spLocks noGrp="1"/>
          </p:cNvSpPr>
          <p:nvPr>
            <p:ph type="ftr" sz="quarter" idx="11"/>
          </p:nvPr>
        </p:nvSpPr>
        <p:spPr/>
        <p:txBody>
          <a:bodyPr/>
          <a:lstStyle/>
          <a:p>
            <a:endParaRPr lang="am-ET"/>
          </a:p>
        </p:txBody>
      </p:sp>
      <p:sp>
        <p:nvSpPr>
          <p:cNvPr id="6" name="Slide Number Placeholder 5"/>
          <p:cNvSpPr>
            <a:spLocks noGrp="1"/>
          </p:cNvSpPr>
          <p:nvPr>
            <p:ph type="sldNum" sz="quarter" idx="12"/>
          </p:nvPr>
        </p:nvSpPr>
        <p:spPr/>
        <p:txBody>
          <a:bodyPr/>
          <a:lstStyle/>
          <a:p>
            <a:fld id="{47A263F3-C476-4CEC-B74B-DDBE4307F10C}" type="slidenum">
              <a:rPr lang="am-ET" smtClean="0"/>
              <a:t>‹#›</a:t>
            </a:fld>
            <a:endParaRPr lang="am-ET"/>
          </a:p>
        </p:txBody>
      </p:sp>
    </p:spTree>
    <p:extLst>
      <p:ext uri="{BB962C8B-B14F-4D97-AF65-F5344CB8AC3E}">
        <p14:creationId xmlns:p14="http://schemas.microsoft.com/office/powerpoint/2010/main" val="32941923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1ECF537-1C4F-4F7E-BC40-E610E014D82F}" type="datetimeFigureOut">
              <a:rPr lang="am-ET" smtClean="0"/>
              <a:t>08/01/2025</a:t>
            </a:fld>
            <a:endParaRPr lang="am-ET"/>
          </a:p>
        </p:txBody>
      </p:sp>
      <p:sp>
        <p:nvSpPr>
          <p:cNvPr id="5" name="Footer Placeholder 4"/>
          <p:cNvSpPr>
            <a:spLocks noGrp="1"/>
          </p:cNvSpPr>
          <p:nvPr>
            <p:ph type="ftr" sz="quarter" idx="11"/>
          </p:nvPr>
        </p:nvSpPr>
        <p:spPr/>
        <p:txBody>
          <a:bodyPr/>
          <a:lstStyle/>
          <a:p>
            <a:endParaRPr lang="am-ET"/>
          </a:p>
        </p:txBody>
      </p:sp>
      <p:sp>
        <p:nvSpPr>
          <p:cNvPr id="6" name="Slide Number Placeholder 5"/>
          <p:cNvSpPr>
            <a:spLocks noGrp="1"/>
          </p:cNvSpPr>
          <p:nvPr>
            <p:ph type="sldNum" sz="quarter" idx="12"/>
          </p:nvPr>
        </p:nvSpPr>
        <p:spPr/>
        <p:txBody>
          <a:bodyPr/>
          <a:lstStyle/>
          <a:p>
            <a:fld id="{47A263F3-C476-4CEC-B74B-DDBE4307F10C}" type="slidenum">
              <a:rPr lang="am-ET" smtClean="0"/>
              <a:t>‹#›</a:t>
            </a:fld>
            <a:endParaRPr lang="am-ET"/>
          </a:p>
        </p:txBody>
      </p:sp>
    </p:spTree>
    <p:extLst>
      <p:ext uri="{BB962C8B-B14F-4D97-AF65-F5344CB8AC3E}">
        <p14:creationId xmlns:p14="http://schemas.microsoft.com/office/powerpoint/2010/main" val="2206683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1ECF537-1C4F-4F7E-BC40-E610E014D82F}" type="datetimeFigureOut">
              <a:rPr lang="am-ET" smtClean="0"/>
              <a:t>08/01/2025</a:t>
            </a:fld>
            <a:endParaRPr lang="am-ET"/>
          </a:p>
        </p:txBody>
      </p:sp>
      <p:sp>
        <p:nvSpPr>
          <p:cNvPr id="6" name="Footer Placeholder 5"/>
          <p:cNvSpPr>
            <a:spLocks noGrp="1"/>
          </p:cNvSpPr>
          <p:nvPr>
            <p:ph type="ftr" sz="quarter" idx="11"/>
          </p:nvPr>
        </p:nvSpPr>
        <p:spPr/>
        <p:txBody>
          <a:bodyPr/>
          <a:lstStyle/>
          <a:p>
            <a:endParaRPr lang="am-ET"/>
          </a:p>
        </p:txBody>
      </p:sp>
      <p:sp>
        <p:nvSpPr>
          <p:cNvPr id="7" name="Slide Number Placeholder 6"/>
          <p:cNvSpPr>
            <a:spLocks noGrp="1"/>
          </p:cNvSpPr>
          <p:nvPr>
            <p:ph type="sldNum" sz="quarter" idx="12"/>
          </p:nvPr>
        </p:nvSpPr>
        <p:spPr/>
        <p:txBody>
          <a:bodyPr/>
          <a:lstStyle/>
          <a:p>
            <a:fld id="{47A263F3-C476-4CEC-B74B-DDBE4307F10C}" type="slidenum">
              <a:rPr lang="am-ET" smtClean="0"/>
              <a:t>‹#›</a:t>
            </a:fld>
            <a:endParaRPr lang="am-ET"/>
          </a:p>
        </p:txBody>
      </p:sp>
    </p:spTree>
    <p:extLst>
      <p:ext uri="{BB962C8B-B14F-4D97-AF65-F5344CB8AC3E}">
        <p14:creationId xmlns:p14="http://schemas.microsoft.com/office/powerpoint/2010/main" val="13364884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1ECF537-1C4F-4F7E-BC40-E610E014D82F}" type="datetimeFigureOut">
              <a:rPr lang="am-ET" smtClean="0"/>
              <a:t>08/01/2025</a:t>
            </a:fld>
            <a:endParaRPr lang="am-ET"/>
          </a:p>
        </p:txBody>
      </p:sp>
      <p:sp>
        <p:nvSpPr>
          <p:cNvPr id="8" name="Footer Placeholder 7"/>
          <p:cNvSpPr>
            <a:spLocks noGrp="1"/>
          </p:cNvSpPr>
          <p:nvPr>
            <p:ph type="ftr" sz="quarter" idx="11"/>
          </p:nvPr>
        </p:nvSpPr>
        <p:spPr/>
        <p:txBody>
          <a:bodyPr/>
          <a:lstStyle/>
          <a:p>
            <a:endParaRPr lang="am-ET"/>
          </a:p>
        </p:txBody>
      </p:sp>
      <p:sp>
        <p:nvSpPr>
          <p:cNvPr id="9" name="Slide Number Placeholder 8"/>
          <p:cNvSpPr>
            <a:spLocks noGrp="1"/>
          </p:cNvSpPr>
          <p:nvPr>
            <p:ph type="sldNum" sz="quarter" idx="12"/>
          </p:nvPr>
        </p:nvSpPr>
        <p:spPr/>
        <p:txBody>
          <a:bodyPr/>
          <a:lstStyle/>
          <a:p>
            <a:fld id="{47A263F3-C476-4CEC-B74B-DDBE4307F10C}" type="slidenum">
              <a:rPr lang="am-ET" smtClean="0"/>
              <a:t>‹#›</a:t>
            </a:fld>
            <a:endParaRPr lang="am-ET"/>
          </a:p>
        </p:txBody>
      </p:sp>
    </p:spTree>
    <p:extLst>
      <p:ext uri="{BB962C8B-B14F-4D97-AF65-F5344CB8AC3E}">
        <p14:creationId xmlns:p14="http://schemas.microsoft.com/office/powerpoint/2010/main" val="5343077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1ECF537-1C4F-4F7E-BC40-E610E014D82F}" type="datetimeFigureOut">
              <a:rPr lang="am-ET" smtClean="0"/>
              <a:t>08/01/2025</a:t>
            </a:fld>
            <a:endParaRPr lang="am-ET"/>
          </a:p>
        </p:txBody>
      </p:sp>
      <p:sp>
        <p:nvSpPr>
          <p:cNvPr id="4" name="Footer Placeholder 3"/>
          <p:cNvSpPr>
            <a:spLocks noGrp="1"/>
          </p:cNvSpPr>
          <p:nvPr>
            <p:ph type="ftr" sz="quarter" idx="11"/>
          </p:nvPr>
        </p:nvSpPr>
        <p:spPr/>
        <p:txBody>
          <a:bodyPr/>
          <a:lstStyle/>
          <a:p>
            <a:endParaRPr lang="am-ET"/>
          </a:p>
        </p:txBody>
      </p:sp>
      <p:sp>
        <p:nvSpPr>
          <p:cNvPr id="5" name="Slide Number Placeholder 4"/>
          <p:cNvSpPr>
            <a:spLocks noGrp="1"/>
          </p:cNvSpPr>
          <p:nvPr>
            <p:ph type="sldNum" sz="quarter" idx="12"/>
          </p:nvPr>
        </p:nvSpPr>
        <p:spPr/>
        <p:txBody>
          <a:bodyPr/>
          <a:lstStyle/>
          <a:p>
            <a:fld id="{47A263F3-C476-4CEC-B74B-DDBE4307F10C}" type="slidenum">
              <a:rPr lang="am-ET" smtClean="0"/>
              <a:t>‹#›</a:t>
            </a:fld>
            <a:endParaRPr lang="am-ET"/>
          </a:p>
        </p:txBody>
      </p:sp>
    </p:spTree>
    <p:extLst>
      <p:ext uri="{BB962C8B-B14F-4D97-AF65-F5344CB8AC3E}">
        <p14:creationId xmlns:p14="http://schemas.microsoft.com/office/powerpoint/2010/main" val="12915469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1ECF537-1C4F-4F7E-BC40-E610E014D82F}" type="datetimeFigureOut">
              <a:rPr lang="am-ET" smtClean="0"/>
              <a:t>08/01/2025</a:t>
            </a:fld>
            <a:endParaRPr lang="am-ET"/>
          </a:p>
        </p:txBody>
      </p:sp>
      <p:sp>
        <p:nvSpPr>
          <p:cNvPr id="3" name="Footer Placeholder 2"/>
          <p:cNvSpPr>
            <a:spLocks noGrp="1"/>
          </p:cNvSpPr>
          <p:nvPr>
            <p:ph type="ftr" sz="quarter" idx="11"/>
          </p:nvPr>
        </p:nvSpPr>
        <p:spPr/>
        <p:txBody>
          <a:bodyPr/>
          <a:lstStyle/>
          <a:p>
            <a:endParaRPr lang="am-ET"/>
          </a:p>
        </p:txBody>
      </p:sp>
      <p:sp>
        <p:nvSpPr>
          <p:cNvPr id="4" name="Slide Number Placeholder 3"/>
          <p:cNvSpPr>
            <a:spLocks noGrp="1"/>
          </p:cNvSpPr>
          <p:nvPr>
            <p:ph type="sldNum" sz="quarter" idx="12"/>
          </p:nvPr>
        </p:nvSpPr>
        <p:spPr/>
        <p:txBody>
          <a:bodyPr/>
          <a:lstStyle/>
          <a:p>
            <a:fld id="{47A263F3-C476-4CEC-B74B-DDBE4307F10C}" type="slidenum">
              <a:rPr lang="am-ET" smtClean="0"/>
              <a:t>‹#›</a:t>
            </a:fld>
            <a:endParaRPr lang="am-ET"/>
          </a:p>
        </p:txBody>
      </p:sp>
    </p:spTree>
    <p:extLst>
      <p:ext uri="{BB962C8B-B14F-4D97-AF65-F5344CB8AC3E}">
        <p14:creationId xmlns:p14="http://schemas.microsoft.com/office/powerpoint/2010/main" val="25010197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1ECF537-1C4F-4F7E-BC40-E610E014D82F}" type="datetimeFigureOut">
              <a:rPr lang="am-ET" smtClean="0"/>
              <a:t>08/01/2025</a:t>
            </a:fld>
            <a:endParaRPr lang="am-ET"/>
          </a:p>
        </p:txBody>
      </p:sp>
      <p:sp>
        <p:nvSpPr>
          <p:cNvPr id="6" name="Footer Placeholder 5"/>
          <p:cNvSpPr>
            <a:spLocks noGrp="1"/>
          </p:cNvSpPr>
          <p:nvPr>
            <p:ph type="ftr" sz="quarter" idx="11"/>
          </p:nvPr>
        </p:nvSpPr>
        <p:spPr/>
        <p:txBody>
          <a:bodyPr/>
          <a:lstStyle/>
          <a:p>
            <a:endParaRPr lang="am-ET"/>
          </a:p>
        </p:txBody>
      </p:sp>
      <p:sp>
        <p:nvSpPr>
          <p:cNvPr id="7" name="Slide Number Placeholder 6"/>
          <p:cNvSpPr>
            <a:spLocks noGrp="1"/>
          </p:cNvSpPr>
          <p:nvPr>
            <p:ph type="sldNum" sz="quarter" idx="12"/>
          </p:nvPr>
        </p:nvSpPr>
        <p:spPr/>
        <p:txBody>
          <a:bodyPr/>
          <a:lstStyle/>
          <a:p>
            <a:fld id="{47A263F3-C476-4CEC-B74B-DDBE4307F10C}" type="slidenum">
              <a:rPr lang="am-ET" smtClean="0"/>
              <a:t>‹#›</a:t>
            </a:fld>
            <a:endParaRPr lang="am-ET"/>
          </a:p>
        </p:txBody>
      </p:sp>
    </p:spTree>
    <p:extLst>
      <p:ext uri="{BB962C8B-B14F-4D97-AF65-F5344CB8AC3E}">
        <p14:creationId xmlns:p14="http://schemas.microsoft.com/office/powerpoint/2010/main" val="16713563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1ECF537-1C4F-4F7E-BC40-E610E014D82F}" type="datetimeFigureOut">
              <a:rPr lang="am-ET" smtClean="0"/>
              <a:t>08/01/2025</a:t>
            </a:fld>
            <a:endParaRPr lang="am-ET"/>
          </a:p>
        </p:txBody>
      </p:sp>
      <p:sp>
        <p:nvSpPr>
          <p:cNvPr id="6" name="Footer Placeholder 5"/>
          <p:cNvSpPr>
            <a:spLocks noGrp="1"/>
          </p:cNvSpPr>
          <p:nvPr>
            <p:ph type="ftr" sz="quarter" idx="11"/>
          </p:nvPr>
        </p:nvSpPr>
        <p:spPr/>
        <p:txBody>
          <a:bodyPr/>
          <a:lstStyle/>
          <a:p>
            <a:endParaRPr lang="am-ET"/>
          </a:p>
        </p:txBody>
      </p:sp>
      <p:sp>
        <p:nvSpPr>
          <p:cNvPr id="7" name="Slide Number Placeholder 6"/>
          <p:cNvSpPr>
            <a:spLocks noGrp="1"/>
          </p:cNvSpPr>
          <p:nvPr>
            <p:ph type="sldNum" sz="quarter" idx="12"/>
          </p:nvPr>
        </p:nvSpPr>
        <p:spPr/>
        <p:txBody>
          <a:bodyPr/>
          <a:lstStyle/>
          <a:p>
            <a:fld id="{47A263F3-C476-4CEC-B74B-DDBE4307F10C}" type="slidenum">
              <a:rPr lang="am-ET" smtClean="0"/>
              <a:t>‹#›</a:t>
            </a:fld>
            <a:endParaRPr lang="am-ET"/>
          </a:p>
        </p:txBody>
      </p:sp>
    </p:spTree>
    <p:extLst>
      <p:ext uri="{BB962C8B-B14F-4D97-AF65-F5344CB8AC3E}">
        <p14:creationId xmlns:p14="http://schemas.microsoft.com/office/powerpoint/2010/main" val="30718819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1ECF537-1C4F-4F7E-BC40-E610E014D82F}" type="datetimeFigureOut">
              <a:rPr lang="am-ET" smtClean="0"/>
              <a:t>08/01/2025</a:t>
            </a:fld>
            <a:endParaRPr lang="am-ET"/>
          </a:p>
        </p:txBody>
      </p:sp>
      <p:sp>
        <p:nvSpPr>
          <p:cNvPr id="5" name="Footer Placeholder 4"/>
          <p:cNvSpPr>
            <a:spLocks noGrp="1"/>
          </p:cNvSpPr>
          <p:nvPr>
            <p:ph type="ftr" sz="quarter" idx="11"/>
          </p:nvPr>
        </p:nvSpPr>
        <p:spPr/>
        <p:txBody>
          <a:bodyPr/>
          <a:lstStyle/>
          <a:p>
            <a:endParaRPr lang="am-ET"/>
          </a:p>
        </p:txBody>
      </p:sp>
      <p:sp>
        <p:nvSpPr>
          <p:cNvPr id="6" name="Slide Number Placeholder 5"/>
          <p:cNvSpPr>
            <a:spLocks noGrp="1"/>
          </p:cNvSpPr>
          <p:nvPr>
            <p:ph type="sldNum" sz="quarter" idx="12"/>
          </p:nvPr>
        </p:nvSpPr>
        <p:spPr/>
        <p:txBody>
          <a:bodyPr/>
          <a:lstStyle/>
          <a:p>
            <a:fld id="{47A263F3-C476-4CEC-B74B-DDBE4307F10C}" type="slidenum">
              <a:rPr lang="am-ET" smtClean="0"/>
              <a:t>‹#›</a:t>
            </a:fld>
            <a:endParaRPr lang="am-ET"/>
          </a:p>
        </p:txBody>
      </p:sp>
    </p:spTree>
    <p:extLst>
      <p:ext uri="{BB962C8B-B14F-4D97-AF65-F5344CB8AC3E}">
        <p14:creationId xmlns:p14="http://schemas.microsoft.com/office/powerpoint/2010/main" val="3187653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1ECF537-1C4F-4F7E-BC40-E610E014D82F}" type="datetimeFigureOut">
              <a:rPr lang="am-ET" smtClean="0"/>
              <a:t>08/01/2025</a:t>
            </a:fld>
            <a:endParaRPr lang="am-ET"/>
          </a:p>
        </p:txBody>
      </p:sp>
      <p:sp>
        <p:nvSpPr>
          <p:cNvPr id="5" name="Footer Placeholder 4"/>
          <p:cNvSpPr>
            <a:spLocks noGrp="1"/>
          </p:cNvSpPr>
          <p:nvPr>
            <p:ph type="ftr" sz="quarter" idx="11"/>
          </p:nvPr>
        </p:nvSpPr>
        <p:spPr/>
        <p:txBody>
          <a:bodyPr/>
          <a:lstStyle/>
          <a:p>
            <a:endParaRPr lang="am-ET"/>
          </a:p>
        </p:txBody>
      </p:sp>
      <p:sp>
        <p:nvSpPr>
          <p:cNvPr id="6" name="Slide Number Placeholder 5"/>
          <p:cNvSpPr>
            <a:spLocks noGrp="1"/>
          </p:cNvSpPr>
          <p:nvPr>
            <p:ph type="sldNum" sz="quarter" idx="12"/>
          </p:nvPr>
        </p:nvSpPr>
        <p:spPr/>
        <p:txBody>
          <a:bodyPr/>
          <a:lstStyle/>
          <a:p>
            <a:fld id="{47A263F3-C476-4CEC-B74B-DDBE4307F10C}" type="slidenum">
              <a:rPr lang="am-ET" smtClean="0"/>
              <a:t>‹#›</a:t>
            </a:fld>
            <a:endParaRPr lang="am-ET"/>
          </a:p>
        </p:txBody>
      </p:sp>
    </p:spTree>
    <p:extLst>
      <p:ext uri="{BB962C8B-B14F-4D97-AF65-F5344CB8AC3E}">
        <p14:creationId xmlns:p14="http://schemas.microsoft.com/office/powerpoint/2010/main" val="24857109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ECF537-1C4F-4F7E-BC40-E610E014D82F}" type="datetimeFigureOut">
              <a:rPr lang="am-ET" smtClean="0"/>
              <a:t>08/01/2025</a:t>
            </a:fld>
            <a:endParaRPr lang="am-ET"/>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am-ET"/>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A263F3-C476-4CEC-B74B-DDBE4307F10C}" type="slidenum">
              <a:rPr lang="am-ET" smtClean="0"/>
              <a:t>‹#›</a:t>
            </a:fld>
            <a:endParaRPr lang="am-ET"/>
          </a:p>
        </p:txBody>
      </p:sp>
    </p:spTree>
    <p:extLst>
      <p:ext uri="{BB962C8B-B14F-4D97-AF65-F5344CB8AC3E}">
        <p14:creationId xmlns:p14="http://schemas.microsoft.com/office/powerpoint/2010/main" val="196536299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9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9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9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5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5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3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9.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customXml" Target="../ink/ink1.xml"/><Relationship Id="rId1" Type="http://schemas.openxmlformats.org/officeDocument/2006/relationships/slideLayout" Target="../slideLayouts/slideLayout7.xml"/></Relationships>
</file>

<file path=ppt/slides/_rels/slide3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1.bp.blogspot.com/-fUCoo96LkI0/UAEuse6rlJI/AAAAAAAABeo/xM3x5o3H76I/s1600/%E1%88%A5%E1%88%89%E1%88%B5+%E1%89%85%E1%8B%B1%E1%88%B5_page1_image2.png"/>
          <p:cNvPicPr>
            <a:picLocks noChangeAspect="1" noChangeArrowheads="1"/>
          </p:cNvPicPr>
          <p:nvPr/>
        </p:nvPicPr>
        <p:blipFill rotWithShape="1">
          <a:blip r:embed="rId2">
            <a:extLst>
              <a:ext uri="{28A0092B-C50C-407E-A947-70E740481C1C}">
                <a14:useLocalDpi xmlns:a14="http://schemas.microsoft.com/office/drawing/2010/main" val="0"/>
              </a:ext>
            </a:extLst>
          </a:blip>
          <a:srcRect l="816" t="1202" r="2414" b="3402"/>
          <a:stretch/>
        </p:blipFill>
        <p:spPr bwMode="auto">
          <a:xfrm>
            <a:off x="47625" y="0"/>
            <a:ext cx="12085582" cy="689580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No photo description availab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138" y="396411"/>
            <a:ext cx="11037095" cy="5863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82757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11D706B1-9804-4F43-9D8D-6485ABB743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272" y="114940"/>
            <a:ext cx="11880898" cy="66780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2930593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3</a:t>
            </a:fld>
            <a:endParaRPr lang="en-US" dirty="0"/>
          </a:p>
        </p:txBody>
      </p:sp>
      <p:sp>
        <p:nvSpPr>
          <p:cNvPr id="3" name="Title 2"/>
          <p:cNvSpPr>
            <a:spLocks noGrp="1"/>
          </p:cNvSpPr>
          <p:nvPr>
            <p:ph type="title" idx="4294967295"/>
          </p:nvPr>
        </p:nvSpPr>
        <p:spPr>
          <a:xfrm>
            <a:off x="311150" y="525463"/>
            <a:ext cx="11880850" cy="3992349"/>
          </a:xfrm>
        </p:spPr>
        <p:txBody>
          <a:bodyPr>
            <a:noAutofit/>
          </a:bodyPr>
          <a:lstStyle/>
          <a:p>
            <a:r>
              <a:rPr lang="am-ET"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en-AE"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r>
            <a:br>
              <a:rPr lang="en-AE"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br>
            <a:r>
              <a:rPr lang="en-AE" sz="1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r>
            <a:br>
              <a:rPr lang="en-AE" sz="1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b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ሚመጠን ግርምት ዛቲ ዕለት </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ወዕፅብት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ዛቲ ሰዓት እንተ ባቲ ይወርድ መንፈስ ቅዱስ እመልዕልተ ሰማያት ወይጼልሎ ለዝንቱ መሥዋዕት ወይቄድሶ።</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r>
            <a:b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b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ይህች ቀን ምን ያህል የምታስፈራ ናት፤</a:t>
            </a: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ይህችስ ሰዓት ምን ያህል የምታስጨንቅ ናት፤ </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መንፈ</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 ቅዱስ ከሰማየ ሰማያት የሚወርድባት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ናት</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ይህን መሥዋዕቱን የሚሰውርባትና የሚያከብርባት። </a:t>
            </a:r>
            <a:endPar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7" name="TextBox 6">
            <a:extLst>
              <a:ext uri="{FF2B5EF4-FFF2-40B4-BE49-F238E27FC236}">
                <a16:creationId xmlns="" xmlns:a16="http://schemas.microsoft.com/office/drawing/2014/main" id="{4428B027-0163-631E-4308-2C13E7F2456C}"/>
              </a:ext>
            </a:extLst>
          </p:cNvPr>
          <p:cNvSpPr txBox="1"/>
          <p:nvPr/>
        </p:nvSpPr>
        <p:spPr>
          <a:xfrm>
            <a:off x="216418" y="4517812"/>
            <a:ext cx="11880899" cy="2399247"/>
          </a:xfrm>
          <a:prstGeom prst="rect">
            <a:avLst/>
          </a:prstGeom>
          <a:noFill/>
        </p:spPr>
        <p:txBody>
          <a:bodyPr wrap="square" rtlCol="0">
            <a:spAutoFit/>
          </a:bodyPr>
          <a:lstStyle/>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How awesome is this day and how marvellous this hour wherein</a:t>
            </a:r>
            <a:r>
              <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Holy Spirit will descend from heaven and overshadow and hallow this sacrifice</a:t>
            </a:r>
            <a:r>
              <a:rPr lang="en-AE"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6199747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BC7A3B97-804C-B5A0-7A2D-E60AAFB7DC52}"/>
              </a:ext>
            </a:extLst>
          </p:cNvPr>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4</a:t>
            </a:fld>
            <a:endParaRPr lang="en-US" dirty="0"/>
          </a:p>
        </p:txBody>
      </p:sp>
      <p:sp>
        <p:nvSpPr>
          <p:cNvPr id="4" name="TextBox 3">
            <a:extLst>
              <a:ext uri="{FF2B5EF4-FFF2-40B4-BE49-F238E27FC236}">
                <a16:creationId xmlns="" xmlns:a16="http://schemas.microsoft.com/office/drawing/2014/main" id="{421BD222-3312-210C-AE24-7F8C7067CCD6}"/>
              </a:ext>
            </a:extLst>
          </p:cNvPr>
          <p:cNvSpPr txBox="1"/>
          <p:nvPr/>
        </p:nvSpPr>
        <p:spPr>
          <a:xfrm>
            <a:off x="216419" y="132814"/>
            <a:ext cx="11759163" cy="4216539"/>
          </a:xfrm>
          <a:prstGeom prst="rect">
            <a:avLst/>
          </a:prstGeom>
          <a:noFill/>
        </p:spPr>
        <p:txBody>
          <a:bodyPr wrap="square">
            <a:spAutoFit/>
          </a:bodyPr>
          <a:lstStyle/>
          <a:p>
            <a:r>
              <a:rPr lang="am-ET" sz="4400" b="1" cap="all" dirty="0">
                <a:latin typeface="Abyssinica SIL (Connected)" panose="02000000000000000000" pitchFamily="2" charset="0"/>
                <a:ea typeface="Abyssinica SIL (Connected)" panose="02000000000000000000" pitchFamily="2" charset="0"/>
                <a:cs typeface="Abyssinica SIL (Connected)" panose="02000000000000000000" pitchFamily="2" charset="0"/>
              </a:rPr>
              <a:t>ቁሙ ወጸልዩ ከመ ሰላሙ ለእግዚአብሔር የሀሉ ምስሌየ ወምስለ ኵልክሙ።</a:t>
            </a:r>
            <a:endParaRPr lang="en-AE" sz="1200" b="1" cap="all"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cap="all"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በጽሞናና በመፍራት ቁሙ፤ የእግዚአብሔር ሰላም ከእኔና </a:t>
            </a:r>
            <a:r>
              <a:rPr lang="am-ET" sz="4400" b="1" cap="all"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a:t>
            </a:r>
            <a:r>
              <a:rPr lang="en-US" sz="4400" b="1" cap="all"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4400" b="1" cap="all"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ናንተ </a:t>
            </a:r>
            <a:r>
              <a:rPr lang="am-ET" sz="4400" b="1" cap="all"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ጋር ይሆን ዘንድ ጸልዩ። </a:t>
            </a:r>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endPar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US" sz="4800" b="1" cap="all"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TextBox 4">
            <a:extLst>
              <a:ext uri="{FF2B5EF4-FFF2-40B4-BE49-F238E27FC236}">
                <a16:creationId xmlns="" xmlns:a16="http://schemas.microsoft.com/office/drawing/2014/main" id="{5D204306-D86B-E8C7-4639-8914374E9C6F}"/>
              </a:ext>
            </a:extLst>
          </p:cNvPr>
          <p:cNvSpPr txBox="1"/>
          <p:nvPr/>
        </p:nvSpPr>
        <p:spPr>
          <a:xfrm>
            <a:off x="94685" y="3606915"/>
            <a:ext cx="11880897" cy="1938992"/>
          </a:xfrm>
          <a:prstGeom prst="rect">
            <a:avLst/>
          </a:prstGeom>
          <a:noFill/>
        </p:spPr>
        <p:txBody>
          <a:bodyPr wrap="square">
            <a:spAutoFit/>
          </a:bodyPr>
          <a:lstStyle/>
          <a:p>
            <a:pPr lvl="1"/>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In quietness and in fear, arise and pray that the peace of God be with me and with all of you.      </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7" name="TextBox 6">
            <a:extLst>
              <a:ext uri="{FF2B5EF4-FFF2-40B4-BE49-F238E27FC236}">
                <a16:creationId xmlns="" xmlns:a16="http://schemas.microsoft.com/office/drawing/2014/main" id="{A19647C1-70D5-DEEC-28C2-6B89C37905D1}"/>
              </a:ext>
            </a:extLst>
          </p:cNvPr>
          <p:cNvSpPr txBox="1"/>
          <p:nvPr/>
        </p:nvSpPr>
        <p:spPr>
          <a:xfrm>
            <a:off x="94685" y="5271459"/>
            <a:ext cx="5565804" cy="1569660"/>
          </a:xfrm>
          <a:prstGeom prst="rect">
            <a:avLst/>
          </a:prstGeom>
          <a:noFill/>
        </p:spPr>
        <p:txBody>
          <a:bodyPr wrap="square">
            <a:spAutoFit/>
          </a:bodyPr>
          <a:lstStyle/>
          <a:p>
            <a:endParaRPr lang="en-US" sz="3200" b="1" u="sng"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200" b="1" u="sng"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People </a:t>
            </a:r>
            <a:r>
              <a:rPr lang="en-AE" sz="32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Amen</a:t>
            </a:r>
            <a:r>
              <a:rPr lang="en-US"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200" b="1" u="sng"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3200"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8" name="TextBox 7">
            <a:extLst>
              <a:ext uri="{FF2B5EF4-FFF2-40B4-BE49-F238E27FC236}">
                <a16:creationId xmlns="" xmlns:a16="http://schemas.microsoft.com/office/drawing/2014/main" id="{3B457619-F30F-BFD5-9A0C-39B2BBD57C9C}"/>
              </a:ext>
            </a:extLst>
          </p:cNvPr>
          <p:cNvSpPr txBox="1"/>
          <p:nvPr/>
        </p:nvSpPr>
        <p:spPr>
          <a:xfrm>
            <a:off x="6911585" y="4917516"/>
            <a:ext cx="4782064" cy="707886"/>
          </a:xfrm>
          <a:prstGeom prst="rect">
            <a:avLst/>
          </a:prstGeom>
          <a:noFill/>
        </p:spPr>
        <p:txBody>
          <a:bodyPr wrap="square">
            <a:spAutoFit/>
          </a:bodyPr>
          <a:lstStyle/>
          <a:p>
            <a:endPar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5266949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5</a:t>
            </a:fld>
            <a:endParaRPr lang="en-US" dirty="0"/>
          </a:p>
        </p:txBody>
      </p:sp>
      <p:sp>
        <p:nvSpPr>
          <p:cNvPr id="3" name="Rectangle 2"/>
          <p:cNvSpPr/>
          <p:nvPr/>
        </p:nvSpPr>
        <p:spPr>
          <a:xfrm>
            <a:off x="289007" y="-55197"/>
            <a:ext cx="11686576" cy="5170646"/>
          </a:xfrm>
          <a:prstGeom prst="rect">
            <a:avLst/>
          </a:prstGeom>
        </p:spPr>
        <p:txBody>
          <a:bodyPr wrap="square">
            <a:spAutoFit/>
          </a:bodyPr>
          <a:lstStyle/>
          <a:p>
            <a:r>
              <a:rPr lang="en-US" sz="3600" b="1" u="sng"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US"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ዘወትር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ከሰኞ</a:t>
            </a:r>
            <a:r>
              <a:rPr lang="en-AE"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ዓርብ</a:t>
            </a:r>
            <a:r>
              <a:rPr lang="en-US" sz="4400" b="1" u="sng"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AE" sz="360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r>
              <a:rPr lang="am-ET" sz="4400" b="1"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200" b="1"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Monday-Friday</a:t>
            </a:r>
            <a:endParaRPr lang="en-AE" sz="32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00"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እምነ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በሀ ቅድስት ቤተ</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ክርስቲያን ሥርጉት አረፋቲሃ </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ወ</a:t>
            </a:r>
            <a:r>
              <a:rPr lang="en-US" sz="4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ሥዕ</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ልት በዕንቈ</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ጳዝዮን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እምነ በሀ ቅድስት ቤተ ክርስቲያን።</a:t>
            </a:r>
          </a:p>
          <a:p>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እናታችን </a:t>
            </a:r>
            <a:r>
              <a:rPr lang="en-US" sz="36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ቅድስት</a:t>
            </a:r>
            <a:r>
              <a:rPr lang="en-US"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ቤተ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ክርስቲያን ሰላም </a:t>
            </a:r>
            <a:r>
              <a:rPr lang="en-US" sz="36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እንልሻለን</a:t>
            </a:r>
            <a:r>
              <a:rPr lang="en-US"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ግድግዳዎችሽ</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በጳዝዮን</a:t>
            </a:r>
            <a:r>
              <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ዕ</a:t>
            </a:r>
            <a:r>
              <a:rPr lang="en-US" sz="36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ንቍ</a:t>
            </a:r>
            <a:r>
              <a:rPr lang="am-ET" sz="2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የተጌጡ</a:t>
            </a:r>
            <a:r>
              <a:rPr lang="am-ET" sz="2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ናቸው</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2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እናታችን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ቅድስት</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ቤተ ክርስቲያን ሰላም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እንልሻለን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4191"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TextBox 4">
            <a:extLst>
              <a:ext uri="{FF2B5EF4-FFF2-40B4-BE49-F238E27FC236}">
                <a16:creationId xmlns="" xmlns:a16="http://schemas.microsoft.com/office/drawing/2014/main" id="{E6D790FF-98AD-AA20-725F-F904BB3B498D}"/>
              </a:ext>
            </a:extLst>
          </p:cNvPr>
          <p:cNvSpPr txBox="1"/>
          <p:nvPr/>
        </p:nvSpPr>
        <p:spPr>
          <a:xfrm>
            <a:off x="276824" y="4795896"/>
            <a:ext cx="11698759" cy="2062103"/>
          </a:xfrm>
          <a:prstGeom prst="rect">
            <a:avLst/>
          </a:prstGeom>
          <a:noFill/>
        </p:spPr>
        <p:txBody>
          <a:bodyPr wrap="square" rtlCol="0">
            <a:spAutoFit/>
          </a:bodyPr>
          <a:lstStyle/>
          <a:p>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be unto you, our mother, O </a:t>
            </a:r>
            <a:r>
              <a:rPr lang="en-AE" sz="32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honorable</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church. Thy walls are </a:t>
            </a:r>
            <a:r>
              <a:rPr lang="en-AE" sz="32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embroidedred</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with Topaz. Peace be unto you, our mother, O honorable church.</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16657546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89006" y="216218"/>
            <a:ext cx="11541401" cy="3807068"/>
          </a:xfrm>
          <a:prstGeom prst="rect">
            <a:avLst/>
          </a:prstGeom>
        </p:spPr>
        <p:txBody>
          <a:bodyPr wrap="square">
            <a:spAutoFit/>
          </a:bodyPr>
          <a:lstStyle/>
          <a:p>
            <a:r>
              <a:rPr lang="am-ET" sz="4400" b="1" u="sng" dirty="0" smtClean="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ቅዳሜ</a:t>
            </a:r>
            <a:r>
              <a:rPr lang="en-US" sz="4400" b="1" dirty="0" err="1"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ቅዳሜ</a:t>
            </a:r>
            <a:r>
              <a:rPr lang="en-US" sz="4400" b="1"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On</a:t>
            </a:r>
            <a:r>
              <a:rPr lang="en-AE" sz="4000" b="1"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600" b="1"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Saturday</a:t>
            </a:r>
            <a:endParaRPr lang="en-AE"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100" b="1" dirty="0">
              <a:solidFill>
                <a:schemeClr val="bg1"/>
              </a:solidFill>
            </a:endParaRPr>
          </a:p>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መስቀል</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አብር</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በከዋክብት አሠርገወ</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ሰማ</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የ</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እምኵሉሰ </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ፀ</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ሓ</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የ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አርአየ መስቀል </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አብር</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በከዋክብት አሠርገወ ሰማየ።</a:t>
            </a:r>
            <a:r>
              <a:rPr lang="am-ET" sz="4572"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en-AE" sz="667" b="1" dirty="0">
              <a:solidFill>
                <a:srgbClr val="33CC33"/>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መስቀል </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አበራ</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በኮከቦች ሰማይን </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አስጌጠ</a:t>
            </a:r>
            <a:r>
              <a:rPr lang="en-US"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ከሁሉም </a:t>
            </a:r>
            <a:r>
              <a:rPr lang="en-US" sz="32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ይልቅ</a:t>
            </a:r>
            <a:r>
              <a:rPr lang="en-US"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ፀ</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ሓ</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ይን አሳየ</a:t>
            </a:r>
            <a:r>
              <a:rPr lang="en-US"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መስቀል አበራ</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በኮከቦች ሰማይን አስጌጠ።</a:t>
            </a:r>
            <a:endPar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6</a:t>
            </a:fld>
            <a:endParaRPr lang="en-US"/>
          </a:p>
        </p:txBody>
      </p:sp>
      <p:sp>
        <p:nvSpPr>
          <p:cNvPr id="3" name="TextBox 2">
            <a:extLst>
              <a:ext uri="{FF2B5EF4-FFF2-40B4-BE49-F238E27FC236}">
                <a16:creationId xmlns="" xmlns:a16="http://schemas.microsoft.com/office/drawing/2014/main" id="{C243DE61-B650-1A49-6191-13EF183FD21F}"/>
              </a:ext>
            </a:extLst>
          </p:cNvPr>
          <p:cNvSpPr txBox="1"/>
          <p:nvPr/>
        </p:nvSpPr>
        <p:spPr>
          <a:xfrm>
            <a:off x="165574" y="4303455"/>
            <a:ext cx="11323638" cy="2062103"/>
          </a:xfrm>
          <a:prstGeom prst="rect">
            <a:avLst/>
          </a:prstGeom>
          <a:noFill/>
        </p:spPr>
        <p:txBody>
          <a:bodyPr wrap="square" rtlCol="0">
            <a:spAutoFit/>
          </a:bodyPr>
          <a:lstStyle/>
          <a:p>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cross shined and had the heavens embroidered with stars. Of all the sun is seen. The cross shined and has the heavens embroidered with stars.</a:t>
            </a:r>
            <a:endParaRPr lang="en-US" sz="2800" dirty="0">
              <a:solidFill>
                <a:srgbClr val="FFFF00"/>
              </a:solidFill>
            </a:endParaRPr>
          </a:p>
        </p:txBody>
      </p:sp>
    </p:spTree>
    <p:extLst>
      <p:ext uri="{BB962C8B-B14F-4D97-AF65-F5344CB8AC3E}">
        <p14:creationId xmlns:p14="http://schemas.microsoft.com/office/powerpoint/2010/main" val="7261502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11D706B1-9804-4F43-9D8D-6485ABB743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272" y="162565"/>
            <a:ext cx="11880898" cy="66780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4331840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8</a:t>
            </a:fld>
            <a:endParaRPr lang="en-US"/>
          </a:p>
        </p:txBody>
      </p:sp>
      <p:sp>
        <p:nvSpPr>
          <p:cNvPr id="5" name="Rectangle 4"/>
          <p:cNvSpPr/>
          <p:nvPr/>
        </p:nvSpPr>
        <p:spPr>
          <a:xfrm>
            <a:off x="289006" y="94833"/>
            <a:ext cx="11613989" cy="3108543"/>
          </a:xfrm>
          <a:prstGeom prst="rect">
            <a:avLst/>
          </a:prstGeom>
        </p:spPr>
        <p:txBody>
          <a:bodyPr wrap="square">
            <a:spAutoFit/>
          </a:bodyPr>
          <a:lstStyle/>
          <a:p>
            <a:r>
              <a:rPr lang="en-US"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እሑድ</a:t>
            </a:r>
            <a:r>
              <a:rPr lang="en-AE"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2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On </a:t>
            </a:r>
            <a:r>
              <a:rPr lang="en-AE" sz="3200" b="1"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Sunday</a:t>
            </a:r>
            <a:endParaRPr lang="en-AE" sz="32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ኵሉ ዘገብራ ለጽድቅ ጻድቅ ውእቱ ወዘያከብር ሰንበተ ኢይበል ፈላሲ ዘገብአ </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ኀ</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በ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ይፈልጠኒኑ እምሕዝቡ ኵሉ ዘገብራ ለጽድቅ ጻድቅ ውእቱ ወዘያከብር ሰንበተ።</a:t>
            </a:r>
          </a:p>
        </p:txBody>
      </p:sp>
      <p:sp>
        <p:nvSpPr>
          <p:cNvPr id="3" name="Rectangle 2">
            <a:extLst>
              <a:ext uri="{FF2B5EF4-FFF2-40B4-BE49-F238E27FC236}">
                <a16:creationId xmlns="" xmlns:a16="http://schemas.microsoft.com/office/drawing/2014/main" id="{827D5E28-A6B3-DC2F-E201-689A53DC7824}"/>
              </a:ext>
            </a:extLst>
          </p:cNvPr>
          <p:cNvSpPr/>
          <p:nvPr/>
        </p:nvSpPr>
        <p:spPr>
          <a:xfrm>
            <a:off x="289006" y="3012308"/>
            <a:ext cx="11468814" cy="2062103"/>
          </a:xfrm>
          <a:prstGeom prst="rect">
            <a:avLst/>
          </a:prstGeom>
        </p:spPr>
        <p:txBody>
          <a:bodyPr wrap="square">
            <a:spAutoFit/>
          </a:bodyPr>
          <a:lstStyle/>
          <a:p>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በጎን የሚያደርግ ሰንበትንም የሚያከብር ሁሉ ጻድቅ </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ነው</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ወደ እግዚአብሔር </a:t>
            </a:r>
            <a:r>
              <a:rPr lang="en-US" sz="32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የተመለሰ</a:t>
            </a:r>
            <a:r>
              <a:rPr lang="en-US"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መጻተኛ ከሕዝቡ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ይለየኝ </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ይሆንን</a:t>
            </a:r>
            <a:r>
              <a:rPr lang="am-ET" sz="3200" b="1" dirty="0" smtClean="0">
                <a:solidFill>
                  <a:srgbClr val="00FF00"/>
                </a:solidFill>
                <a:latin typeface="Ebrima"/>
                <a:ea typeface="Ebrima"/>
                <a:cs typeface="Ebrima"/>
              </a:rPr>
              <a:t>?</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አይበል</a:t>
            </a:r>
            <a:r>
              <a:rPr lang="en-US"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በጎ የሚያደርግ ሰንበትንም የሚያከብር ሁሉ </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ጻድቅ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ነው።</a:t>
            </a:r>
          </a:p>
        </p:txBody>
      </p:sp>
      <p:sp>
        <p:nvSpPr>
          <p:cNvPr id="4" name="Rectangle 3">
            <a:extLst>
              <a:ext uri="{FF2B5EF4-FFF2-40B4-BE49-F238E27FC236}">
                <a16:creationId xmlns="" xmlns:a16="http://schemas.microsoft.com/office/drawing/2014/main" id="{5C6D5ED1-E953-DDFA-0981-3653F7A780E4}"/>
              </a:ext>
            </a:extLst>
          </p:cNvPr>
          <p:cNvSpPr/>
          <p:nvPr/>
        </p:nvSpPr>
        <p:spPr>
          <a:xfrm>
            <a:off x="361593" y="4805722"/>
            <a:ext cx="11323639" cy="2062103"/>
          </a:xfrm>
          <a:prstGeom prst="rect">
            <a:avLst/>
          </a:prstGeom>
        </p:spPr>
        <p:txBody>
          <a:bodyPr wrap="square">
            <a:spAutoFit/>
          </a:bodyPr>
          <a:lstStyle/>
          <a:p>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Blessed is He who does blessed deeds and </a:t>
            </a:r>
            <a:r>
              <a:rPr lang="en-AE" sz="32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honors</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the Sabbath. Let him not question whether he will be outcast from the multitudes if he was to enter into the worship of God.</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41907330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9</a:t>
            </a:fld>
            <a:endParaRPr lang="en-US"/>
          </a:p>
        </p:txBody>
      </p:sp>
      <p:sp>
        <p:nvSpPr>
          <p:cNvPr id="3" name="Title 2"/>
          <p:cNvSpPr>
            <a:spLocks noGrp="1"/>
          </p:cNvSpPr>
          <p:nvPr>
            <p:ph type="title" idx="4294967295"/>
          </p:nvPr>
        </p:nvSpPr>
        <p:spPr>
          <a:xfrm>
            <a:off x="341313" y="381000"/>
            <a:ext cx="11850687" cy="3765550"/>
          </a:xfrm>
        </p:spPr>
        <p:txBody>
          <a:bodyPr>
            <a:noAutofit/>
          </a:bodyPr>
          <a:lstStyle/>
          <a:p>
            <a:pPr algn="l"/>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ሃሌ ሉያ እመቦ ብእሲ </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እም</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መናን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ዘቦአ ቤተ  ክርስቲያን በጊዜ</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ቅዳሴ</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ወኢሰምዐ</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መጻሕፍተ ቅዱሳተ</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ወኢተዐገሠ</a:t>
            </a:r>
            <a:r>
              <a:rPr lang="en-AE"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እስከ</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ይፌጽሙ</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ጸሎተ</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ቅዳሴ</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572"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r>
            <a:br>
              <a:rPr lang="en-AE" sz="4572" b="1" dirty="0">
                <a:latin typeface="Abyssinica SIL (Connected)" panose="02000000000000000000" pitchFamily="2" charset="0"/>
                <a:ea typeface="Abyssinica SIL (Connected)" panose="02000000000000000000" pitchFamily="2" charset="0"/>
                <a:cs typeface="Abyssinica SIL (Connected)" panose="02000000000000000000" pitchFamily="2" charset="0"/>
              </a:rPr>
            </a:br>
            <a:r>
              <a:rPr lang="am-ET" sz="38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r>
            <a:br>
              <a:rPr lang="am-ET" sz="38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b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ሃሌ ሉያ በቅዳሴ ጊዜ </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ከም</a:t>
            </a:r>
            <a:r>
              <a:rPr lang="en-US"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መናን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ወገን ወደ ቤተ ክርስቲያን የገባ ሰው</a:t>
            </a:r>
            <a:r>
              <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ቢኖር</a:t>
            </a:r>
            <a:r>
              <a:rPr lang="en-US"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2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ቅዱሳት</a:t>
            </a:r>
            <a:r>
              <a:rPr lang="en-AE"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መጻሕፍትን</a:t>
            </a:r>
            <a:r>
              <a:rPr lang="en-US"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ሰምቶ የቅዳሴውን </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ሎት እስኪ</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ጨ</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ርሱ ባይታገሥ</a:t>
            </a:r>
            <a:r>
              <a:rPr lang="en-US"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ከቁርባን</a:t>
            </a:r>
            <a:r>
              <a:rPr lang="en-US"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ባይቀበል ከቤተ ክርስቲያን ይለይ።</a:t>
            </a:r>
            <a:endParaRPr lang="en-US"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Rectangle 3">
            <a:extLst>
              <a:ext uri="{FF2B5EF4-FFF2-40B4-BE49-F238E27FC236}">
                <a16:creationId xmlns="" xmlns:a16="http://schemas.microsoft.com/office/drawing/2014/main" id="{1678E4CC-C4E0-215D-8969-77D1C6016B74}"/>
              </a:ext>
            </a:extLst>
          </p:cNvPr>
          <p:cNvSpPr/>
          <p:nvPr/>
        </p:nvSpPr>
        <p:spPr>
          <a:xfrm>
            <a:off x="443480" y="3957508"/>
            <a:ext cx="11468814" cy="1968488"/>
          </a:xfrm>
          <a:prstGeom prst="rect">
            <a:avLst/>
          </a:prstGeom>
        </p:spPr>
        <p:txBody>
          <a:bodyPr wrap="square">
            <a:spAutoFit/>
          </a:bodyPr>
          <a:lstStyle/>
          <a:p>
            <a:r>
              <a:rPr lang="en-AE" sz="3048"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Halleluia! If there be anyone of the faithful that hath entered the church at the time off mass and hath not heard the holy Scriptures, and hath not waited until they finish the prayer of the Mass, and hath not received the holy communion, let him be driven out of the church:</a:t>
            </a:r>
            <a:endParaRPr lang="am-ET" sz="3048"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7708456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10</a:t>
            </a:fld>
            <a:endParaRPr lang="en-US"/>
          </a:p>
        </p:txBody>
      </p:sp>
      <p:sp>
        <p:nvSpPr>
          <p:cNvPr id="3" name="Title 2"/>
          <p:cNvSpPr>
            <a:spLocks noGrp="1"/>
          </p:cNvSpPr>
          <p:nvPr>
            <p:ph type="title" idx="4294967295"/>
          </p:nvPr>
        </p:nvSpPr>
        <p:spPr>
          <a:xfrm>
            <a:off x="401638" y="269875"/>
            <a:ext cx="11790362" cy="4157663"/>
          </a:xfrm>
        </p:spPr>
        <p:txBody>
          <a:bodyPr>
            <a:noAutofit/>
          </a:bodyPr>
          <a:lstStyle/>
          <a:p>
            <a:pPr algn="l">
              <a:lnSpc>
                <a:spcPct val="100000"/>
              </a:lnSpc>
            </a:pP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ወኢተመጠወ እምቍርባን ይሰደድ እምቤተ ክርስቲያን እስመ አማሰነ ሕገ እግዚአብሔር ወአስተሐቀረ ቁመተ ቅድመ ንጉሥ ሰማያዊ ንጉሠ ሥጋ ወመንፈስ ከመዝ መሀሩነ ሐዋርያት በአብጥሊሶሙ።</a:t>
            </a:r>
            <a:r>
              <a:rPr lang="am-ET" sz="1800" dirty="0"/>
              <a:t/>
            </a:r>
            <a:br>
              <a:rPr lang="am-ET" sz="1800" dirty="0"/>
            </a:b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የእግዚአብሔርን ሕግ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a:t>
            </a:r>
            <a:r>
              <a:rPr lang="en-US" sz="36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ፍርሷ</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ልና</a:t>
            </a:r>
            <a:r>
              <a:rPr lang="en-US"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የነፍስና የሥጋ ንጉሥ </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r>
            <a:b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b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በሚሆን በሰማያዊ ንጉሥ በክርስቶስ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ፊት መቆምን</a:t>
            </a:r>
            <a:r>
              <a:rPr lang="en-US"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አቃ</a:t>
            </a:r>
            <a:r>
              <a:rPr lang="en-US"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ሏ</a:t>
            </a:r>
            <a:r>
              <a:rPr lang="en-US"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a:t>
            </a:r>
            <a:r>
              <a:rPr lang="en-US"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ሐዋርያት በሲ</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ኖ</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ዶሳቸው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እንዲህ </a:t>
            </a:r>
            <a:r>
              <a:rPr lang="en-US" sz="36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አስተማሩን</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572"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Rectangle 3">
            <a:extLst>
              <a:ext uri="{FF2B5EF4-FFF2-40B4-BE49-F238E27FC236}">
                <a16:creationId xmlns="" xmlns:a16="http://schemas.microsoft.com/office/drawing/2014/main" id="{6206CB89-AF76-4193-19FE-63595DDD0A45}"/>
              </a:ext>
            </a:extLst>
          </p:cNvPr>
          <p:cNvSpPr/>
          <p:nvPr/>
        </p:nvSpPr>
        <p:spPr>
          <a:xfrm>
            <a:off x="373793" y="4332401"/>
            <a:ext cx="10433468" cy="2062103"/>
          </a:xfrm>
          <a:prstGeom prst="rect">
            <a:avLst/>
          </a:prstGeom>
        </p:spPr>
        <p:txBody>
          <a:bodyPr wrap="square">
            <a:spAutoFit/>
          </a:bodyPr>
          <a:lstStyle/>
          <a:p>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or he hath violated the law of God and disdained  to stand before the heavenly King, the King of Body and Spirit. This the Apostles have taught us in their canons.</a:t>
            </a:r>
            <a:endPar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1092922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11</a:t>
            </a:fld>
            <a:endParaRPr lang="en-US"/>
          </a:p>
        </p:txBody>
      </p:sp>
      <p:sp>
        <p:nvSpPr>
          <p:cNvPr id="3" name="Title 2"/>
          <p:cNvSpPr>
            <a:spLocks noGrp="1"/>
          </p:cNvSpPr>
          <p:nvPr>
            <p:ph type="title" idx="4294967295"/>
          </p:nvPr>
        </p:nvSpPr>
        <p:spPr>
          <a:xfrm>
            <a:off x="311150" y="547260"/>
            <a:ext cx="11880850" cy="4038600"/>
          </a:xfrm>
        </p:spPr>
        <p:txBody>
          <a:bodyPr>
            <a:noAutofit/>
          </a:bodyPr>
          <a:lstStyle/>
          <a:p>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b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br>
            <a:r>
              <a:rPr lang="en-AE" sz="1200" b="1" dirty="0">
                <a:solidFill>
                  <a:srgbClr val="FFFF00"/>
                </a:solidFill>
              </a:rPr>
              <a:t/>
            </a:r>
            <a:br>
              <a:rPr lang="en-AE" sz="1200" b="1" dirty="0">
                <a:solidFill>
                  <a:srgbClr val="FFFF00"/>
                </a:solidFill>
              </a:rPr>
            </a:b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አንቲ ውእቱ መሶበ ወርቅ ንጹሕ እንተ ውስቴታ መና ኀቡእ ኀብስት ዘወረደ እም ሰማያት </a:t>
            </a:r>
            <a:r>
              <a:rPr lang="am-ET"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ወ</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ሃ</a:t>
            </a:r>
            <a:r>
              <a:rPr lang="am-ET"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ቤ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ሕይወት ለኵሉ ዓለም።</a:t>
            </a:r>
            <a:r>
              <a:rPr lang="am-ET" sz="1715" b="1" dirty="0"/>
              <a:t/>
            </a:r>
            <a:br>
              <a:rPr lang="am-ET" sz="1715" b="1" dirty="0"/>
            </a:b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ንጹሕ የወርቅ መሶብ አንቺ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ነሽ</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በውስጧ የተሰወረ መና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ያለባ</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ከሰማያት የወረደ </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ኅ</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ብስት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ለሰው ሁሉ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ድኅነት</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የሚሰጥ።</a:t>
            </a:r>
            <a:endPar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Rectangle 4">
            <a:extLst>
              <a:ext uri="{FF2B5EF4-FFF2-40B4-BE49-F238E27FC236}">
                <a16:creationId xmlns="" xmlns:a16="http://schemas.microsoft.com/office/drawing/2014/main" id="{20A10C47-5D00-FF51-3053-43EE1344CCDD}"/>
              </a:ext>
            </a:extLst>
          </p:cNvPr>
          <p:cNvSpPr/>
          <p:nvPr/>
        </p:nvSpPr>
        <p:spPr>
          <a:xfrm>
            <a:off x="262376" y="4607794"/>
            <a:ext cx="11690687" cy="1569660"/>
          </a:xfrm>
          <a:prstGeom prst="rect">
            <a:avLst/>
          </a:prstGeom>
        </p:spPr>
        <p:txBody>
          <a:bodyPr wrap="square">
            <a:spAutoFit/>
          </a:bodyPr>
          <a:lstStyle/>
          <a:p>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Thou art the pot of pure gold wherein is hidden the manna, the bread which came down from heaven giving life unto all the world.</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6724278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1.bp.blogspot.com/-fUCoo96LkI0/UAEuse6rlJI/AAAAAAAABeo/xM3x5o3H76I/s1600/%E1%88%A5%E1%88%89%E1%88%B5+%E1%89%85%E1%8B%B1%E1%88%B5_page1_image2.png"/>
          <p:cNvPicPr>
            <a:picLocks noChangeAspect="1" noChangeArrowheads="1"/>
          </p:cNvPicPr>
          <p:nvPr/>
        </p:nvPicPr>
        <p:blipFill rotWithShape="1">
          <a:blip r:embed="rId2">
            <a:extLst>
              <a:ext uri="{28A0092B-C50C-407E-A947-70E740481C1C}">
                <a14:useLocalDpi xmlns:a14="http://schemas.microsoft.com/office/drawing/2010/main" val="0"/>
              </a:ext>
            </a:extLst>
          </a:blip>
          <a:srcRect l="816" t="1202" r="2414" b="3402"/>
          <a:stretch/>
        </p:blipFill>
        <p:spPr bwMode="auto">
          <a:xfrm>
            <a:off x="94683" y="-127784"/>
            <a:ext cx="12085582" cy="689580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No photo description availab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138" y="396411"/>
            <a:ext cx="11037095" cy="5863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438442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DE793ADB-60E6-1AEC-050B-2439541A52B9}"/>
              </a:ext>
            </a:extLst>
          </p:cNvPr>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solidFill>
                  <a:schemeClr val="tx1"/>
                </a:solidFill>
              </a:rPr>
              <a:pPr/>
              <a:t>13</a:t>
            </a:fld>
            <a:endParaRPr lang="en-US" dirty="0">
              <a:solidFill>
                <a:schemeClr val="tx1"/>
              </a:solidFill>
            </a:endParaRPr>
          </a:p>
        </p:txBody>
      </p:sp>
      <p:sp>
        <p:nvSpPr>
          <p:cNvPr id="4" name="Title 2">
            <a:extLst>
              <a:ext uri="{FF2B5EF4-FFF2-40B4-BE49-F238E27FC236}">
                <a16:creationId xmlns="" xmlns:a16="http://schemas.microsoft.com/office/drawing/2014/main" id="{ECC7B254-EE8D-327E-CEEB-E2764A9D6428}"/>
              </a:ext>
            </a:extLst>
          </p:cNvPr>
          <p:cNvSpPr txBox="1">
            <a:spLocks/>
          </p:cNvSpPr>
          <p:nvPr/>
        </p:nvSpPr>
        <p:spPr>
          <a:xfrm>
            <a:off x="314319" y="598090"/>
            <a:ext cx="11613989" cy="3337686"/>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am-ET"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r>
              <a:rPr lang="en-AE" sz="28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r>
            <a:br>
              <a:rPr lang="en-AE" sz="28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b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ንጽሕ ወጣዕም ወበረከት ለእለ ይሰትዩ</a:t>
            </a:r>
          </a:p>
          <a:p>
            <a:pPr algn="ct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እምደምከ ክቡር አላትዮን </a:t>
            </a:r>
            <a:r>
              <a:rPr lang="am-ET"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በአማን</a:t>
            </a:r>
            <a:r>
              <a:rPr lang="en-US"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r>
              <a:rPr lang="en-US" sz="4800" b="1"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smtClean="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8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በእውነት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ሰው የሆንህ አምላክ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ሆይ</a:t>
            </a:r>
            <a:r>
              <a:rPr lang="am-ET" sz="4000" b="1" dirty="0" smtClean="0">
                <a:solidFill>
                  <a:srgbClr val="00FF00"/>
                </a:solidFill>
                <a:latin typeface="Ebrima"/>
                <a:ea typeface="Ebrima"/>
                <a:cs typeface="Ebrima"/>
              </a:rPr>
              <a:t>!</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ጽ</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ጣዕም </a:t>
            </a:r>
          </a:p>
          <a:p>
            <a:pPr algn="ct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በረከትም ከክቡር ደምህ ለሚጠጡ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r>
              <a:rPr lang="en-US" sz="40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algn="ctr"/>
            <a:endParaRPr lang="en-US" sz="4000" b="1" dirty="0">
              <a:solidFill>
                <a:srgbClr val="33CC33"/>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Rectangle 4">
            <a:extLst>
              <a:ext uri="{FF2B5EF4-FFF2-40B4-BE49-F238E27FC236}">
                <a16:creationId xmlns="" xmlns:a16="http://schemas.microsoft.com/office/drawing/2014/main" id="{353124DD-348B-595E-23B2-189D553B6216}"/>
              </a:ext>
            </a:extLst>
          </p:cNvPr>
          <p:cNvSpPr/>
          <p:nvPr/>
        </p:nvSpPr>
        <p:spPr>
          <a:xfrm>
            <a:off x="169144" y="3935776"/>
            <a:ext cx="11759164" cy="2554545"/>
          </a:xfrm>
          <a:prstGeom prst="rect">
            <a:avLst/>
          </a:prstGeom>
        </p:spPr>
        <p:txBody>
          <a:bodyPr wrap="square">
            <a:spAutoFit/>
          </a:bodyPr>
          <a:lstStyle/>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Purity, sweetness and blessing be to them who honestly drink of Thy precious blood. </a:t>
            </a:r>
            <a:r>
              <a:rPr lang="en-AE" sz="40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a:t>
            </a:r>
            <a:endParaRPr lang="am-ET" sz="40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US" sz="40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3219374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7323E9B9-9708-6232-7B91-C9E5BE925212}"/>
              </a:ext>
            </a:extLst>
          </p:cNvPr>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14</a:t>
            </a:fld>
            <a:endParaRPr lang="en-US"/>
          </a:p>
        </p:txBody>
      </p:sp>
      <p:sp>
        <p:nvSpPr>
          <p:cNvPr id="5" name="Title 2">
            <a:extLst>
              <a:ext uri="{FF2B5EF4-FFF2-40B4-BE49-F238E27FC236}">
                <a16:creationId xmlns="" xmlns:a16="http://schemas.microsoft.com/office/drawing/2014/main" id="{7E5D8556-22B1-426A-01B3-6A4091D09FA8}"/>
              </a:ext>
            </a:extLst>
          </p:cNvPr>
          <p:cNvSpPr txBox="1">
            <a:spLocks/>
          </p:cNvSpPr>
          <p:nvPr/>
        </p:nvSpPr>
        <p:spPr>
          <a:xfrm>
            <a:off x="289006" y="235153"/>
            <a:ext cx="11984281" cy="403860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4572"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572"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572" b="1" u="sng"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572"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en-US" sz="2667"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5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ቡሩክ </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አብ አኃዜ</a:t>
            </a:r>
          </a:p>
          <a:p>
            <a:pPr lvl="1"/>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ኵሉ ዓለም </a:t>
            </a:r>
            <a:r>
              <a:rPr lang="am-ET" sz="5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አምላክነ</a:t>
            </a:r>
            <a:r>
              <a:rPr lang="en-US" sz="5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400" b="1" dirty="0" smtClean="0"/>
              <a:t> </a:t>
            </a:r>
            <a:r>
              <a:rPr lang="am-ET" sz="5400" b="1" dirty="0">
                <a:solidFill>
                  <a:srgbClr val="00B0F0"/>
                </a:solidFill>
              </a:rPr>
              <a:t>አሜን።</a:t>
            </a:r>
            <a:endParaRPr lang="en-US" sz="5400" b="1" dirty="0">
              <a:solidFill>
                <a:srgbClr val="00B0F0"/>
              </a:solidFill>
            </a:endParaRPr>
          </a:p>
          <a:p>
            <a:pPr lvl="1"/>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ዓለሙን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 የያዘ እግዚአብሔር </a:t>
            </a:r>
          </a:p>
          <a:p>
            <a:pPr lvl="1"/>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አብ ብሩክ </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ነው</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endParaRPr lang="en-US" sz="48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Rectangle 5">
            <a:extLst>
              <a:ext uri="{FF2B5EF4-FFF2-40B4-BE49-F238E27FC236}">
                <a16:creationId xmlns="" xmlns:a16="http://schemas.microsoft.com/office/drawing/2014/main" id="{0444B356-4B74-0AF0-9DBD-B83C322FA94E}"/>
              </a:ext>
            </a:extLst>
          </p:cNvPr>
          <p:cNvSpPr/>
          <p:nvPr/>
        </p:nvSpPr>
        <p:spPr>
          <a:xfrm>
            <a:off x="720783" y="4273753"/>
            <a:ext cx="10452590" cy="2308324"/>
          </a:xfrm>
          <a:prstGeom prst="rect">
            <a:avLst/>
          </a:prstGeom>
        </p:spPr>
        <p:txBody>
          <a:bodyPr wrap="square">
            <a:spAutoFit/>
          </a:bodyPr>
          <a:lstStyle/>
          <a:p>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Blessed be the Lord, almighty </a:t>
            </a:r>
          </a:p>
          <a:p>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Father, our </a:t>
            </a:r>
            <a:r>
              <a:rPr lang="en-AE" sz="48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God</a:t>
            </a:r>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8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a:t>
            </a:r>
            <a:endParaRPr lang="am-ET" sz="48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60885276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1">
            <a:extLst>
              <a:ext uri="{FF2B5EF4-FFF2-40B4-BE49-F238E27FC236}">
                <a16:creationId xmlns="" xmlns:a16="http://schemas.microsoft.com/office/drawing/2014/main" id="{55E7C824-78DA-4379-7847-A2C404BFE42A}"/>
              </a:ext>
            </a:extLst>
          </p:cNvPr>
          <p:cNvSpPr txBox="1">
            <a:spLocks/>
          </p:cNvSpPr>
          <p:nvPr/>
        </p:nvSpPr>
        <p:spPr>
          <a:xfrm>
            <a:off x="7981950" y="6356352"/>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15</a:t>
            </a:fld>
            <a:endParaRPr lang="en-US"/>
          </a:p>
        </p:txBody>
      </p:sp>
      <p:sp>
        <p:nvSpPr>
          <p:cNvPr id="4" name="Slide Number Placeholder 1">
            <a:extLst>
              <a:ext uri="{FF2B5EF4-FFF2-40B4-BE49-F238E27FC236}">
                <a16:creationId xmlns="" xmlns:a16="http://schemas.microsoft.com/office/drawing/2014/main" id="{5796C963-3399-2D0A-1E7F-9948FD98E33C}"/>
              </a:ext>
            </a:extLst>
          </p:cNvPr>
          <p:cNvSpPr txBox="1">
            <a:spLocks/>
          </p:cNvSpPr>
          <p:nvPr/>
        </p:nvSpPr>
        <p:spPr>
          <a:xfrm>
            <a:off x="7981950" y="6356352"/>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15</a:t>
            </a:fld>
            <a:endParaRPr lang="en-US"/>
          </a:p>
        </p:txBody>
      </p:sp>
      <p:sp>
        <p:nvSpPr>
          <p:cNvPr id="5" name="Slide Number Placeholder 1">
            <a:extLst>
              <a:ext uri="{FF2B5EF4-FFF2-40B4-BE49-F238E27FC236}">
                <a16:creationId xmlns="" xmlns:a16="http://schemas.microsoft.com/office/drawing/2014/main" id="{7306EDDB-03CE-EC50-E731-0B08C78419F7}"/>
              </a:ext>
            </a:extLst>
          </p:cNvPr>
          <p:cNvSpPr txBox="1">
            <a:spLocks/>
          </p:cNvSpPr>
          <p:nvPr/>
        </p:nvSpPr>
        <p:spPr>
          <a:xfrm>
            <a:off x="7981950" y="6356352"/>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15</a:t>
            </a:fld>
            <a:endParaRPr lang="en-US"/>
          </a:p>
        </p:txBody>
      </p:sp>
      <p:sp>
        <p:nvSpPr>
          <p:cNvPr id="6" name="Title 2">
            <a:extLst>
              <a:ext uri="{FF2B5EF4-FFF2-40B4-BE49-F238E27FC236}">
                <a16:creationId xmlns="" xmlns:a16="http://schemas.microsoft.com/office/drawing/2014/main" id="{D6107E4E-F2B3-9E22-5371-A911374DF267}"/>
              </a:ext>
            </a:extLst>
          </p:cNvPr>
          <p:cNvSpPr txBox="1">
            <a:spLocks/>
          </p:cNvSpPr>
          <p:nvPr/>
        </p:nvSpPr>
        <p:spPr>
          <a:xfrm>
            <a:off x="0" y="776715"/>
            <a:ext cx="11686576" cy="403860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am-ET"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191"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lvl="1"/>
            <a:r>
              <a:rPr lang="en-AE" sz="1715"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r>
            <a:br>
              <a:rPr lang="en-AE" sz="1715"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b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ወቡሩክ ወልድ ዋሕድ እግዚእነ</a:t>
            </a:r>
          </a:p>
          <a:p>
            <a:pPr lvl="1"/>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ኢየሱስ ክርስቶስ </a:t>
            </a:r>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መድኃኒነ</a:t>
            </a:r>
            <a:r>
              <a:rPr lang="en-US"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smtClean="0">
                <a:solidFill>
                  <a:srgbClr val="00B0F0"/>
                </a:solidFill>
              </a:rPr>
              <a:t>አሜን</a:t>
            </a:r>
            <a:r>
              <a:rPr lang="am-ET" sz="5144" b="1" dirty="0">
                <a:solidFill>
                  <a:srgbClr val="00B0F0"/>
                </a:solidFill>
              </a:rPr>
              <a:t>።</a:t>
            </a:r>
          </a:p>
          <a:p>
            <a:pPr lvl="1"/>
            <a:r>
              <a:rPr lang="am-ET" sz="5144"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ጌታችን </a:t>
            </a:r>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መድኃኒታችን </a:t>
            </a:r>
            <a:r>
              <a:rPr lang="am-ET" sz="5144"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ኢያሱስ </a:t>
            </a:r>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 ወልድ ዋሕድም ቡሩክ </a:t>
            </a:r>
            <a:r>
              <a:rPr lang="am-ET" sz="5144"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ነው</a:t>
            </a:r>
            <a:r>
              <a:rPr lang="en-US" sz="5144"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r>
              <a:rPr lang="am-ET" sz="5144"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5144"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7" name="Rectangle 6">
            <a:extLst>
              <a:ext uri="{FF2B5EF4-FFF2-40B4-BE49-F238E27FC236}">
                <a16:creationId xmlns="" xmlns:a16="http://schemas.microsoft.com/office/drawing/2014/main" id="{ECA768D9-D459-09CF-E0E2-A05E5DA970C9}"/>
              </a:ext>
            </a:extLst>
          </p:cNvPr>
          <p:cNvSpPr/>
          <p:nvPr/>
        </p:nvSpPr>
        <p:spPr>
          <a:xfrm>
            <a:off x="506768" y="4544623"/>
            <a:ext cx="11468814" cy="2800767"/>
          </a:xfrm>
          <a:prstGeom prst="rect">
            <a:avLst/>
          </a:prstGeom>
        </p:spPr>
        <p:txBody>
          <a:bodyPr wrap="square">
            <a:spAutoFit/>
          </a:bodyPr>
          <a:lstStyle/>
          <a:p>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nd blessed be the only Son, our Lord and Saviour Jesus </a:t>
            </a:r>
            <a:r>
              <a:rPr lang="en-AE" sz="44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Christ</a:t>
            </a:r>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a:t>
            </a:r>
            <a:endParaRPr lang="am-ET" sz="4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4400"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27680363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1">
            <a:extLst>
              <a:ext uri="{FF2B5EF4-FFF2-40B4-BE49-F238E27FC236}">
                <a16:creationId xmlns="" xmlns:a16="http://schemas.microsoft.com/office/drawing/2014/main" id="{22A659AE-3317-1E04-CC1F-C58B0FBFE5E6}"/>
              </a:ext>
            </a:extLst>
          </p:cNvPr>
          <p:cNvSpPr txBox="1">
            <a:spLocks/>
          </p:cNvSpPr>
          <p:nvPr/>
        </p:nvSpPr>
        <p:spPr>
          <a:xfrm>
            <a:off x="7981950" y="6356352"/>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16</a:t>
            </a:fld>
            <a:endParaRPr lang="en-US"/>
          </a:p>
        </p:txBody>
      </p:sp>
      <p:sp>
        <p:nvSpPr>
          <p:cNvPr id="4" name="Slide Number Placeholder 1">
            <a:extLst>
              <a:ext uri="{FF2B5EF4-FFF2-40B4-BE49-F238E27FC236}">
                <a16:creationId xmlns="" xmlns:a16="http://schemas.microsoft.com/office/drawing/2014/main" id="{A07BCC1B-4263-F47A-4BBA-114974EDD6A4}"/>
              </a:ext>
            </a:extLst>
          </p:cNvPr>
          <p:cNvSpPr txBox="1">
            <a:spLocks/>
          </p:cNvSpPr>
          <p:nvPr/>
        </p:nvSpPr>
        <p:spPr>
          <a:xfrm>
            <a:off x="7981950" y="6356352"/>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16</a:t>
            </a:fld>
            <a:endParaRPr lang="en-US"/>
          </a:p>
        </p:txBody>
      </p:sp>
      <p:sp>
        <p:nvSpPr>
          <p:cNvPr id="5" name="Slide Number Placeholder 1">
            <a:extLst>
              <a:ext uri="{FF2B5EF4-FFF2-40B4-BE49-F238E27FC236}">
                <a16:creationId xmlns="" xmlns:a16="http://schemas.microsoft.com/office/drawing/2014/main" id="{BFD6ED74-216F-0CFB-0C9D-E776158A1DEA}"/>
              </a:ext>
            </a:extLst>
          </p:cNvPr>
          <p:cNvSpPr txBox="1">
            <a:spLocks/>
          </p:cNvSpPr>
          <p:nvPr/>
        </p:nvSpPr>
        <p:spPr>
          <a:xfrm>
            <a:off x="7981950" y="6356352"/>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16</a:t>
            </a:fld>
            <a:endParaRPr lang="en-US"/>
          </a:p>
        </p:txBody>
      </p:sp>
      <p:sp>
        <p:nvSpPr>
          <p:cNvPr id="6" name="Slide Number Placeholder 1">
            <a:extLst>
              <a:ext uri="{FF2B5EF4-FFF2-40B4-BE49-F238E27FC236}">
                <a16:creationId xmlns="" xmlns:a16="http://schemas.microsoft.com/office/drawing/2014/main" id="{6CEF3862-3693-F2DF-1CC4-3029DEDF3926}"/>
              </a:ext>
            </a:extLst>
          </p:cNvPr>
          <p:cNvSpPr txBox="1">
            <a:spLocks/>
          </p:cNvSpPr>
          <p:nvPr/>
        </p:nvSpPr>
        <p:spPr>
          <a:xfrm>
            <a:off x="7981950" y="6356352"/>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16</a:t>
            </a:fld>
            <a:endParaRPr lang="en-US"/>
          </a:p>
        </p:txBody>
      </p:sp>
      <p:sp>
        <p:nvSpPr>
          <p:cNvPr id="7" name="Title 2">
            <a:extLst>
              <a:ext uri="{FF2B5EF4-FFF2-40B4-BE49-F238E27FC236}">
                <a16:creationId xmlns="" xmlns:a16="http://schemas.microsoft.com/office/drawing/2014/main" id="{96BFB923-7819-E9BC-477E-C2CCC4B56C4C}"/>
              </a:ext>
            </a:extLst>
          </p:cNvPr>
          <p:cNvSpPr txBox="1">
            <a:spLocks/>
          </p:cNvSpPr>
          <p:nvPr/>
        </p:nvSpPr>
        <p:spPr>
          <a:xfrm>
            <a:off x="0" y="252910"/>
            <a:ext cx="11686576" cy="4038600"/>
          </a:xfrm>
          <a:prstGeom prst="rect">
            <a:avLst/>
          </a:prstGeom>
        </p:spPr>
        <p:txBody>
          <a:bodyPr vert="horz" lIns="91440" tIns="45720" rIns="91440" bIns="45720" rtlCol="0" anchor="ctr">
            <a:normAutofit fontScale="97500" lnSpcReduction="100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am-ET"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lvl="1"/>
            <a:r>
              <a:rPr lang="en-AE" sz="1715"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r>
            <a:br>
              <a:rPr lang="en-AE" sz="1715"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b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ወቡሩክ መንፈስ ቅዱስ ጰራቅሊጦስ</a:t>
            </a:r>
          </a:p>
          <a:p>
            <a:pPr lvl="1"/>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መጽንዒ ወመንጽሔ </a:t>
            </a:r>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ኵልነ</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smtClean="0"/>
              <a:t> </a:t>
            </a:r>
            <a:r>
              <a:rPr lang="am-ET" sz="5144" b="1" dirty="0">
                <a:solidFill>
                  <a:srgbClr val="00B0F0"/>
                </a:solidFill>
              </a:rPr>
              <a:t>አሜን።</a:t>
            </a:r>
          </a:p>
          <a:p>
            <a:pPr lvl="1"/>
            <a:endParaRPr lang="am-ET" sz="2667" b="1" dirty="0">
              <a:solidFill>
                <a:schemeClr val="bg1"/>
              </a:solidFill>
            </a:endParaRPr>
          </a:p>
          <a:p>
            <a:pPr lvl="1"/>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ሁላችንን የሚያነጻ የሚያጸና መንፈስ </a:t>
            </a:r>
            <a:r>
              <a:rPr lang="am-ET" sz="5144"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5144"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5144"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ቡሩክ </a:t>
            </a:r>
            <a:r>
              <a:rPr lang="am-ET" sz="5144"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ነው</a:t>
            </a:r>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endParaRPr lang="en-US" sz="5144"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8" name="Rectangle 7">
            <a:extLst>
              <a:ext uri="{FF2B5EF4-FFF2-40B4-BE49-F238E27FC236}">
                <a16:creationId xmlns="" xmlns:a16="http://schemas.microsoft.com/office/drawing/2014/main" id="{09375885-CB7B-4353-8DE4-1A04259306AE}"/>
              </a:ext>
            </a:extLst>
          </p:cNvPr>
          <p:cNvSpPr/>
          <p:nvPr/>
        </p:nvSpPr>
        <p:spPr>
          <a:xfrm>
            <a:off x="434782" y="4230590"/>
            <a:ext cx="11541402" cy="2308324"/>
          </a:xfrm>
          <a:prstGeom prst="rect">
            <a:avLst/>
          </a:prstGeom>
        </p:spPr>
        <p:txBody>
          <a:bodyPr wrap="square">
            <a:spAutoFit/>
          </a:bodyPr>
          <a:lstStyle/>
          <a:p>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nd blessed be the Holy Spirit, the Paraclete, the comforter and cleanser of us </a:t>
            </a:r>
            <a:r>
              <a:rPr lang="en-AE" sz="48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all</a:t>
            </a:r>
            <a:r>
              <a:rPr lang="en-US" sz="48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a:t>
            </a:r>
            <a:r>
              <a:rPr lang="en-AE" sz="48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8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00959577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1">
            <a:extLst>
              <a:ext uri="{FF2B5EF4-FFF2-40B4-BE49-F238E27FC236}">
                <a16:creationId xmlns="" xmlns:a16="http://schemas.microsoft.com/office/drawing/2014/main" id="{1AEDF414-D07F-AF54-EDCD-6DC2F7C72C94}"/>
              </a:ext>
            </a:extLst>
          </p:cNvPr>
          <p:cNvSpPr txBox="1">
            <a:spLocks/>
          </p:cNvSpPr>
          <p:nvPr/>
        </p:nvSpPr>
        <p:spPr>
          <a:xfrm>
            <a:off x="7981950" y="6356352"/>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17</a:t>
            </a:fld>
            <a:endParaRPr lang="en-US"/>
          </a:p>
        </p:txBody>
      </p:sp>
      <p:sp>
        <p:nvSpPr>
          <p:cNvPr id="4" name="Slide Number Placeholder 1">
            <a:extLst>
              <a:ext uri="{FF2B5EF4-FFF2-40B4-BE49-F238E27FC236}">
                <a16:creationId xmlns="" xmlns:a16="http://schemas.microsoft.com/office/drawing/2014/main" id="{BF019220-94AF-9FDF-D3DE-1B27471229DB}"/>
              </a:ext>
            </a:extLst>
          </p:cNvPr>
          <p:cNvSpPr txBox="1">
            <a:spLocks/>
          </p:cNvSpPr>
          <p:nvPr/>
        </p:nvSpPr>
        <p:spPr>
          <a:xfrm>
            <a:off x="7981950" y="6356352"/>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17</a:t>
            </a:fld>
            <a:endParaRPr lang="en-US"/>
          </a:p>
        </p:txBody>
      </p:sp>
      <p:sp>
        <p:nvSpPr>
          <p:cNvPr id="5" name="Slide Number Placeholder 1">
            <a:extLst>
              <a:ext uri="{FF2B5EF4-FFF2-40B4-BE49-F238E27FC236}">
                <a16:creationId xmlns="" xmlns:a16="http://schemas.microsoft.com/office/drawing/2014/main" id="{B6DBCC19-C332-F875-B465-FB6FEC81C2BE}"/>
              </a:ext>
            </a:extLst>
          </p:cNvPr>
          <p:cNvSpPr txBox="1">
            <a:spLocks/>
          </p:cNvSpPr>
          <p:nvPr/>
        </p:nvSpPr>
        <p:spPr>
          <a:xfrm>
            <a:off x="7981950" y="6356352"/>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17</a:t>
            </a:fld>
            <a:endParaRPr lang="en-US"/>
          </a:p>
        </p:txBody>
      </p:sp>
      <p:sp>
        <p:nvSpPr>
          <p:cNvPr id="7" name="Title 2">
            <a:extLst>
              <a:ext uri="{FF2B5EF4-FFF2-40B4-BE49-F238E27FC236}">
                <a16:creationId xmlns="" xmlns:a16="http://schemas.microsoft.com/office/drawing/2014/main" id="{F3567F44-F222-F129-2873-2C1898F2C9E1}"/>
              </a:ext>
            </a:extLst>
          </p:cNvPr>
          <p:cNvSpPr txBox="1">
            <a:spLocks/>
          </p:cNvSpPr>
          <p:nvPr/>
        </p:nvSpPr>
        <p:spPr>
          <a:xfrm>
            <a:off x="72442" y="142017"/>
            <a:ext cx="11686576" cy="4038600"/>
          </a:xfrm>
          <a:prstGeom prst="rect">
            <a:avLst/>
          </a:prstGeom>
        </p:spPr>
        <p:txBody>
          <a:bodyPr vert="horz" lIns="91440" tIns="45720" rIns="91440" bIns="45720" rtlCol="0" anchor="ctr">
            <a:normAutofit fontScale="90000" lnSpcReduction="200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am-ET"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191"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endParaRPr lang="en-AE" sz="2286"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2286"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r>
            <a:br>
              <a:rPr lang="en-AE" sz="2286" b="1" dirty="0">
                <a:latin typeface="Abyssinica SIL (Connected)" panose="02000000000000000000" pitchFamily="2" charset="0"/>
                <a:ea typeface="Abyssinica SIL (Connected)" panose="02000000000000000000" pitchFamily="2" charset="0"/>
                <a:cs typeface="Abyssinica SIL (Connected)" panose="02000000000000000000" pitchFamily="2" charset="0"/>
              </a:rPr>
            </a:br>
            <a:r>
              <a:rPr lang="am-ET" sz="4191"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ስብሐት ወክብር ይደሉ ለሥሉስ ቅዱስ አብ ወወልድ ወመንፈስ ቅዱስ ዕሩይ ኵሎ ጊዜ ይእዜኒ ወዘልፈኒ ወለዓለመ </a:t>
            </a:r>
            <a:r>
              <a:rPr lang="am-ET" sz="4191"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ዓለም</a:t>
            </a:r>
            <a:r>
              <a:rPr lang="en-US" sz="4191"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191"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191"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p>
          <a:p>
            <a:pPr lvl="1"/>
            <a:endParaRPr lang="am-ET" sz="2286" b="1" dirty="0">
              <a:solidFill>
                <a:schemeClr val="bg1"/>
              </a:solidFill>
            </a:endParaRPr>
          </a:p>
          <a:p>
            <a:pPr lvl="1"/>
            <a:r>
              <a:rPr lang="am-ET" sz="4191"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ልዩ ሦስት ለሚሆኑ ሁልጊዜም ለተካከሉ ለአብ ለወልድ ለመንፈስ ቅዱስ ክብር ምስጋና </a:t>
            </a:r>
            <a:r>
              <a:rPr lang="am-ET" sz="4191"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ይገባል</a:t>
            </a:r>
            <a:r>
              <a:rPr lang="en-US" sz="4191"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191"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191"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ዛሬም ዘወትርም </a:t>
            </a:r>
            <a:r>
              <a:rPr lang="am-ET" sz="4191"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ለዘላለሙ</a:t>
            </a:r>
            <a:r>
              <a:rPr lang="en-US" sz="4191"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191"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191"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endParaRPr lang="en-US" sz="4191"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8" name="Rectangle 7">
            <a:extLst>
              <a:ext uri="{FF2B5EF4-FFF2-40B4-BE49-F238E27FC236}">
                <a16:creationId xmlns="" xmlns:a16="http://schemas.microsoft.com/office/drawing/2014/main" id="{D977B82B-FEC2-9295-E61F-CBB9790B053F}"/>
              </a:ext>
            </a:extLst>
          </p:cNvPr>
          <p:cNvSpPr/>
          <p:nvPr/>
        </p:nvSpPr>
        <p:spPr>
          <a:xfrm>
            <a:off x="408794" y="4180617"/>
            <a:ext cx="11541402" cy="2308324"/>
          </a:xfrm>
          <a:prstGeom prst="rect">
            <a:avLst/>
          </a:prstGeom>
        </p:spPr>
        <p:txBody>
          <a:bodyPr wrap="square">
            <a:spAutoFit/>
          </a:bodyPr>
          <a:lstStyle/>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Glory and honour are due to the holy Trinity, the Father and the Son and the Holy Spirit, always coequal, both now and ever and unto the ages of </a:t>
            </a:r>
            <a:r>
              <a:rPr lang="en-AE" sz="36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ages</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a:t>
            </a:r>
            <a:endParaRPr lang="am-ET"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16228541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8D82BAE6-D415-9267-B6D7-7E196E3618E6}"/>
              </a:ext>
            </a:extLst>
          </p:cNvPr>
          <p:cNvSpPr>
            <a:spLocks noGrp="1"/>
          </p:cNvSpPr>
          <p:nvPr>
            <p:ph type="sldNum" sz="quarter" idx="12"/>
          </p:nvPr>
        </p:nvSpPr>
        <p:spPr>
          <a:xfrm>
            <a:off x="8229600" y="6248401"/>
            <a:ext cx="2057400" cy="365125"/>
          </a:xfrm>
          <a:prstGeom prst="rect">
            <a:avLst/>
          </a:prstGeom>
        </p:spPr>
        <p:txBody>
          <a:bodyPr/>
          <a:lstStyle/>
          <a:p>
            <a:fld id="{D1A93F9C-F3AE-4C08-8BCA-376713F07AA1}" type="slidenum">
              <a:rPr lang="en-US" smtClean="0"/>
              <a:pPr/>
              <a:t>18</a:t>
            </a:fld>
            <a:endParaRPr lang="en-US" dirty="0"/>
          </a:p>
        </p:txBody>
      </p:sp>
      <p:sp>
        <p:nvSpPr>
          <p:cNvPr id="8" name="Title 2">
            <a:extLst>
              <a:ext uri="{FF2B5EF4-FFF2-40B4-BE49-F238E27FC236}">
                <a16:creationId xmlns="" xmlns:a16="http://schemas.microsoft.com/office/drawing/2014/main" id="{06FCFE29-5F36-DFC9-F4B2-2D7D3328719C}"/>
              </a:ext>
            </a:extLst>
          </p:cNvPr>
          <p:cNvSpPr txBox="1">
            <a:spLocks/>
          </p:cNvSpPr>
          <p:nvPr/>
        </p:nvSpPr>
        <p:spPr>
          <a:xfrm>
            <a:off x="143831" y="152401"/>
            <a:ext cx="11831751" cy="4038600"/>
          </a:xfrm>
          <a:prstGeom prst="rect">
            <a:avLst/>
          </a:prstGeom>
        </p:spPr>
        <p:txBody>
          <a:bodyPr vert="horz" lIns="91440" tIns="45720" rIns="91440" bIns="45720" rtlCol="0" anchor="ctr">
            <a:normAutofit fontScale="97500" lnSpcReduction="100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endParaRPr lang="en-AE" sz="1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1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r>
            <a:br>
              <a:rPr lang="en-AE" sz="1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br>
            <a:r>
              <a:rPr lang="am-ET" sz="49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ጸልዩ አበውየ ወአኃውየ ላዕሌየ ወላዕለ ዝንቱ መሥዋዕት</a:t>
            </a:r>
            <a:r>
              <a:rPr lang="am-ET" sz="49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9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2501" b="1" dirty="0">
              <a:solidFill>
                <a:schemeClr val="bg1"/>
              </a:solidFill>
            </a:endParaRPr>
          </a:p>
          <a:p>
            <a:pPr lvl="1"/>
            <a:r>
              <a:rPr lang="am-ET" sz="49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አባቶቼና ወንድሞቼ በእኔ ላይ በመሥዋዕቱም ላይ ጸልዩ።</a:t>
            </a:r>
            <a:endParaRPr lang="en-US" sz="49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9" name="Rectangle 8">
            <a:extLst>
              <a:ext uri="{FF2B5EF4-FFF2-40B4-BE49-F238E27FC236}">
                <a16:creationId xmlns="" xmlns:a16="http://schemas.microsoft.com/office/drawing/2014/main" id="{2F4E0B76-C4C6-4F11-05A7-7A54DEB7E18F}"/>
              </a:ext>
            </a:extLst>
          </p:cNvPr>
          <p:cNvSpPr/>
          <p:nvPr/>
        </p:nvSpPr>
        <p:spPr>
          <a:xfrm>
            <a:off x="434180" y="4415255"/>
            <a:ext cx="11396227" cy="1446550"/>
          </a:xfrm>
          <a:prstGeom prst="rect">
            <a:avLst/>
          </a:prstGeom>
        </p:spPr>
        <p:txBody>
          <a:bodyPr wrap="square">
            <a:spAutoFit/>
          </a:bodyPr>
          <a:lstStyle/>
          <a:p>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My fathers and my brothers, pray for me and for this sacrifice.</a:t>
            </a:r>
            <a:endParaRPr lang="am-ET" sz="4400"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56456127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DD28F25B-7720-6AA2-77CE-349B3234F17E}"/>
              </a:ext>
            </a:extLst>
          </p:cNvPr>
          <p:cNvSpPr>
            <a:spLocks noGrp="1"/>
          </p:cNvSpPr>
          <p:nvPr>
            <p:ph type="sldNum" sz="quarter" idx="12"/>
          </p:nvPr>
        </p:nvSpPr>
        <p:spPr>
          <a:xfrm>
            <a:off x="8001000" y="6321716"/>
            <a:ext cx="2057400" cy="365125"/>
          </a:xfrm>
          <a:prstGeom prst="rect">
            <a:avLst/>
          </a:prstGeom>
        </p:spPr>
        <p:txBody>
          <a:bodyPr/>
          <a:lstStyle/>
          <a:p>
            <a:fld id="{D1A93F9C-F3AE-4C08-8BCA-376713F07AA1}" type="slidenum">
              <a:rPr lang="en-US" smtClean="0"/>
              <a:pPr/>
              <a:t>19</a:t>
            </a:fld>
            <a:endParaRPr lang="en-US"/>
          </a:p>
        </p:txBody>
      </p:sp>
      <p:sp>
        <p:nvSpPr>
          <p:cNvPr id="8" name="Title 2">
            <a:extLst>
              <a:ext uri="{FF2B5EF4-FFF2-40B4-BE49-F238E27FC236}">
                <a16:creationId xmlns="" xmlns:a16="http://schemas.microsoft.com/office/drawing/2014/main" id="{E8A3D83D-9EAA-CA52-155A-8939CB429344}"/>
              </a:ext>
            </a:extLst>
          </p:cNvPr>
          <p:cNvSpPr txBox="1">
            <a:spLocks/>
          </p:cNvSpPr>
          <p:nvPr/>
        </p:nvSpPr>
        <p:spPr>
          <a:xfrm>
            <a:off x="208376" y="47991"/>
            <a:ext cx="11613989" cy="2305485"/>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am-ET" sz="28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ንፍቅ ካህን</a:t>
            </a:r>
            <a:r>
              <a:rPr lang="en-AE" sz="28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2800" b="1" u="sng" dirty="0" err="1">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Ass’t</a:t>
            </a:r>
            <a:r>
              <a:rPr lang="en-AE" sz="2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Priest</a:t>
            </a:r>
            <a:endParaRPr lang="am-ET" sz="2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ይስማዕከ ኵሎ ዘሰአልከ ወይትወከፍ </a:t>
            </a:r>
            <a:r>
              <a:rPr lang="am-ET"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መሥዋዕ</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a:t>
            </a:r>
            <a:r>
              <a:rPr lang="am-ET"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ከ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ወቍርባነከ ከመ መሥዋዕተ መልከ ጼዴቅ ወአሮን ወዘካርያስ ካህናተ ቤተ ክርስቲያኑ ለበኵር። አቡነ ዘበሰማያት...</a:t>
            </a:r>
          </a:p>
        </p:txBody>
      </p:sp>
      <p:sp>
        <p:nvSpPr>
          <p:cNvPr id="9" name="Rectangle 8">
            <a:extLst>
              <a:ext uri="{FF2B5EF4-FFF2-40B4-BE49-F238E27FC236}">
                <a16:creationId xmlns="" xmlns:a16="http://schemas.microsoft.com/office/drawing/2014/main" id="{A03A4E3C-474B-99B8-B319-686078F7D449}"/>
              </a:ext>
            </a:extLst>
          </p:cNvPr>
          <p:cNvSpPr/>
          <p:nvPr/>
        </p:nvSpPr>
        <p:spPr>
          <a:xfrm>
            <a:off x="208376" y="4388845"/>
            <a:ext cx="11541401" cy="1499449"/>
          </a:xfrm>
          <a:prstGeom prst="rect">
            <a:avLst/>
          </a:prstGeom>
        </p:spPr>
        <p:txBody>
          <a:bodyPr wrap="square">
            <a:spAutoFit/>
          </a:bodyPr>
          <a:lstStyle/>
          <a:p>
            <a:r>
              <a:rPr lang="en-AE" sz="3048"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May God hear you in all that you have asked and accept your sacrifice and offering like the sacrifice of Melchizedek and Aaron and Zacharias, the priests of the church of the firstborn. </a:t>
            </a:r>
            <a:r>
              <a:rPr lang="en-US" sz="3048"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a:t>
            </a:r>
            <a:r>
              <a:rPr lang="en-AE" sz="3048"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ur</a:t>
            </a:r>
            <a:r>
              <a:rPr lang="en-AE" sz="3048"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Father… </a:t>
            </a:r>
            <a:endParaRPr lang="am-ET" sz="3048"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11" name="TextBox 10">
            <a:extLst>
              <a:ext uri="{FF2B5EF4-FFF2-40B4-BE49-F238E27FC236}">
                <a16:creationId xmlns="" xmlns:a16="http://schemas.microsoft.com/office/drawing/2014/main" id="{DA2BF95E-AF86-3BCD-0A52-6FFEE4B9B730}"/>
              </a:ext>
            </a:extLst>
          </p:cNvPr>
          <p:cNvSpPr txBox="1"/>
          <p:nvPr/>
        </p:nvSpPr>
        <p:spPr>
          <a:xfrm>
            <a:off x="208376" y="2326742"/>
            <a:ext cx="11541402" cy="2062103"/>
          </a:xfrm>
          <a:prstGeom prst="rect">
            <a:avLst/>
          </a:prstGeom>
          <a:noFill/>
        </p:spPr>
        <p:txBody>
          <a:bodyPr wrap="square">
            <a:spAutoFit/>
          </a:bodyPr>
          <a:lstStyle/>
          <a:p>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የለመንከውን ሁሉ </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ይስማህ</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a:t>
            </a:r>
            <a:r>
              <a:rPr lang="en-US" sz="32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በኵር</a:t>
            </a:r>
            <a:r>
              <a:rPr lang="en-US"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ቤተ ክርስቲያ</a:t>
            </a:r>
            <a:r>
              <a:rPr lang="en-US"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ካህናቱ የሚሆኑ የመልከ ጼዴቅንና የአሮንን የዘካርያስንም መሥዋዕት እንደተቀበለ መሥዋዕትህን ቍርባንህንም </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ይቀበልልህ</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አባታችን ሆይ...</a:t>
            </a:r>
            <a:endPar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4937058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1.bp.blogspot.com/-fUCoo96LkI0/UAEuse6rlJI/AAAAAAAABeo/xM3x5o3H76I/s1600/%E1%88%A5%E1%88%89%E1%88%B5+%E1%89%85%E1%8B%B1%E1%88%B5_page1_image2.png"/>
          <p:cNvPicPr>
            <a:picLocks noChangeAspect="1" noChangeArrowheads="1"/>
          </p:cNvPicPr>
          <p:nvPr/>
        </p:nvPicPr>
        <p:blipFill rotWithShape="1">
          <a:blip r:embed="rId2">
            <a:extLst>
              <a:ext uri="{28A0092B-C50C-407E-A947-70E740481C1C}">
                <a14:useLocalDpi xmlns:a14="http://schemas.microsoft.com/office/drawing/2010/main" val="0"/>
              </a:ext>
            </a:extLst>
          </a:blip>
          <a:srcRect l="816" t="1202" r="2414" b="3402"/>
          <a:stretch/>
        </p:blipFill>
        <p:spPr bwMode="auto">
          <a:xfrm>
            <a:off x="94683" y="-127784"/>
            <a:ext cx="12085582" cy="689580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No photo description availab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138" y="396411"/>
            <a:ext cx="11037095" cy="5863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834909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36137" y="1156922"/>
            <a:ext cx="11976926" cy="1854675"/>
          </a:xfrm>
          <a:prstGeom prst="rect">
            <a:avLst/>
          </a:prstGeom>
        </p:spPr>
        <p:txBody>
          <a:bodyPr vert="horz" wrap="square" lIns="0" tIns="7938" rIns="0" bIns="0" rtlCol="0">
            <a:spAutoFit/>
          </a:bodyPr>
          <a:lstStyle/>
          <a:p>
            <a:pPr marL="7938">
              <a:tabLst>
                <a:tab pos="1130741" algn="l"/>
                <a:tab pos="1472862" algn="l"/>
                <a:tab pos="2241637" algn="l"/>
                <a:tab pos="3038992" algn="l"/>
                <a:tab pos="4261415" algn="l"/>
              </a:tabLst>
            </a:pPr>
            <a:r>
              <a:rPr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ተዘከረኒ</a:t>
            </a:r>
            <a:r>
              <a:rPr lang="en-AE"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ኦ</a:t>
            </a:r>
            <a:r>
              <a:rPr lang="en-AE"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አቡየ</a:t>
            </a:r>
            <a:r>
              <a:rPr lang="en-AE"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6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ቀሲስ</a:t>
            </a:r>
            <a:r>
              <a:rPr lang="en-US" sz="6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6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6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በጸሎትከ</a:t>
            </a:r>
            <a:r>
              <a:rPr lang="en-AE"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ቅድስት</a:t>
            </a:r>
            <a:r>
              <a:rPr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
        <p:nvSpPr>
          <p:cNvPr id="4" name="TextBox 3">
            <a:extLst>
              <a:ext uri="{FF2B5EF4-FFF2-40B4-BE49-F238E27FC236}">
                <a16:creationId xmlns="" xmlns:a16="http://schemas.microsoft.com/office/drawing/2014/main" id="{8BC6799E-0ED6-1EC7-5828-8CDCD260DBC8}"/>
              </a:ext>
            </a:extLst>
          </p:cNvPr>
          <p:cNvSpPr txBox="1"/>
          <p:nvPr/>
        </p:nvSpPr>
        <p:spPr>
          <a:xfrm>
            <a:off x="1752600" y="419669"/>
            <a:ext cx="4572000" cy="737253"/>
          </a:xfrm>
          <a:prstGeom prst="rect">
            <a:avLst/>
          </a:prstGeom>
          <a:noFill/>
        </p:spPr>
        <p:txBody>
          <a:bodyPr wrap="square">
            <a:spAutoFit/>
          </a:bodyPr>
          <a:lstStyle/>
          <a:p>
            <a:pPr marL="7938">
              <a:spcBef>
                <a:spcPts val="63"/>
              </a:spcBef>
              <a:tabLst>
                <a:tab pos="706069" algn="l"/>
              </a:tabLst>
            </a:pPr>
            <a:r>
              <a:rPr lang="am-ET" sz="4191" b="1" u="sng" spc="-91" dirty="0">
                <a:uFill>
                  <a:solidFill>
                    <a:srgbClr val="00FF00"/>
                  </a:solidFill>
                </a:u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am-ET" sz="4191" b="1" u="sng" spc="-91" dirty="0">
                <a:solidFill>
                  <a:schemeClr val="bg1"/>
                </a:solidFill>
                <a:uFill>
                  <a:solidFill>
                    <a:srgbClr val="00FF00"/>
                  </a:solidFill>
                </a:u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4191" b="1" u="sng" spc="71" dirty="0">
                <a:solidFill>
                  <a:srgbClr val="00B0F0"/>
                </a:solidFill>
                <a:uFill>
                  <a:solidFill>
                    <a:srgbClr val="00FF00"/>
                  </a:solidFill>
                </a:u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en-US"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TextBox 5">
            <a:extLst>
              <a:ext uri="{FF2B5EF4-FFF2-40B4-BE49-F238E27FC236}">
                <a16:creationId xmlns="" xmlns:a16="http://schemas.microsoft.com/office/drawing/2014/main" id="{BD8DC1DA-D591-6A40-AADF-1E5818D07031}"/>
              </a:ext>
            </a:extLst>
          </p:cNvPr>
          <p:cNvSpPr txBox="1"/>
          <p:nvPr/>
        </p:nvSpPr>
        <p:spPr>
          <a:xfrm>
            <a:off x="215074" y="4678741"/>
            <a:ext cx="11396225" cy="1569660"/>
          </a:xfrm>
          <a:prstGeom prst="rect">
            <a:avLst/>
          </a:prstGeom>
          <a:noFill/>
        </p:spPr>
        <p:txBody>
          <a:bodyPr wrap="square">
            <a:spAutoFit/>
          </a:bodyPr>
          <a:lstStyle/>
          <a:p>
            <a:r>
              <a:rPr lang="en-US" sz="4800" b="1" spc="197"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a:t>
            </a:r>
            <a:r>
              <a:rPr lang="en-US" sz="4800" b="1" spc="6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a:t>
            </a:r>
            <a:r>
              <a:rPr lang="en-US" sz="48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t>
            </a:r>
            <a:r>
              <a:rPr lang="en-US" sz="4800" b="1" spc="-5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ember </a:t>
            </a:r>
            <a:r>
              <a:rPr lang="en-US" sz="48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t>
            </a:r>
            <a:r>
              <a:rPr lang="en-US" sz="4800" b="1" spc="6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a:t>
            </a:r>
            <a:r>
              <a:rPr lang="en-US" sz="4800" b="1" spc="28"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t>
            </a:r>
            <a:r>
              <a:rPr lang="en-US" sz="48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 </a:t>
            </a:r>
            <a:r>
              <a:rPr lang="en-US" sz="4800" b="1" spc="-6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a:t>
            </a:r>
            <a:r>
              <a:rPr lang="en-US" sz="4800" b="1" spc="-8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a:t>
            </a:r>
            <a:r>
              <a:rPr lang="en-US" sz="4800" b="1" spc="-9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ther </a:t>
            </a:r>
            <a:r>
              <a:rPr lang="en-US" sz="4800" b="1" spc="-11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a:t>
            </a:r>
            <a:r>
              <a:rPr lang="en-US" sz="4800" b="1" spc="-127"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a:t>
            </a:r>
            <a:r>
              <a:rPr lang="en-US" sz="4800" b="1" spc="-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a:t>
            </a:r>
            <a:r>
              <a:rPr lang="en-US" sz="480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a:t>
            </a:r>
            <a:r>
              <a:rPr lang="en-US" sz="4800" b="1" spc="-1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 </a:t>
            </a:r>
            <a:r>
              <a:rPr lang="en-US" sz="4800" b="1" spc="-10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in </a:t>
            </a:r>
            <a:r>
              <a:rPr lang="en-US" sz="4800" b="1" spc="-5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a:t>
            </a:r>
            <a:r>
              <a:rPr lang="en-US" sz="4800" b="1" spc="-9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a:t>
            </a:r>
            <a:r>
              <a:rPr lang="en-US" sz="4800" b="1" spc="-78"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a:t>
            </a:r>
            <a:r>
              <a:rPr lang="en-US" sz="4800" b="1" spc="-13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 </a:t>
            </a:r>
            <a:r>
              <a:rPr lang="en-US" sz="4800" b="1" spc="-7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lang="en-US" sz="4800" b="1" spc="-9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a:t>
            </a:r>
            <a:r>
              <a:rPr lang="en-US" sz="4800" b="1" spc="-9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ly </a:t>
            </a:r>
            <a:r>
              <a:rPr lang="en-US" sz="4800" b="1" spc="-11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a:t>
            </a:r>
            <a:r>
              <a:rPr lang="en-US" sz="4800" b="1" spc="-127"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a:t>
            </a:r>
            <a:r>
              <a:rPr lang="en-US" sz="4800" b="1" spc="-1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aye</a:t>
            </a:r>
            <a:r>
              <a:rPr lang="en-US" sz="4800" b="1" spc="-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a:t>
            </a:r>
            <a:r>
              <a:rPr lang="en-US" sz="4800" b="1" spc="9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a:t>
            </a:r>
            <a:endParaRPr lang="en-US" sz="48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8" name="TextBox 7">
            <a:extLst>
              <a:ext uri="{FF2B5EF4-FFF2-40B4-BE49-F238E27FC236}">
                <a16:creationId xmlns="" xmlns:a16="http://schemas.microsoft.com/office/drawing/2014/main" id="{11F79627-B9BC-BE88-1C21-524F45DF1B62}"/>
              </a:ext>
            </a:extLst>
          </p:cNvPr>
          <p:cNvSpPr txBox="1"/>
          <p:nvPr/>
        </p:nvSpPr>
        <p:spPr>
          <a:xfrm>
            <a:off x="215074" y="3232191"/>
            <a:ext cx="11396225" cy="1569660"/>
          </a:xfrm>
          <a:prstGeom prst="rect">
            <a:avLst/>
          </a:prstGeom>
          <a:noFill/>
        </p:spPr>
        <p:txBody>
          <a:bodyPr wrap="square">
            <a:spAutoFit/>
          </a:bodyPr>
          <a:lstStyle/>
          <a:p>
            <a:pPr marL="7938" marR="3175">
              <a:tabLst>
                <a:tab pos="783065" algn="l"/>
                <a:tab pos="1403406" algn="l"/>
                <a:tab pos="1597485" algn="l"/>
                <a:tab pos="2227351" algn="l"/>
                <a:tab pos="2450403" algn="l"/>
                <a:tab pos="2761565" algn="l"/>
                <a:tab pos="3652188" algn="l"/>
                <a:tab pos="3729581" algn="l"/>
                <a:tab pos="4591628" algn="l"/>
                <a:tab pos="4947242" algn="l"/>
                <a:tab pos="4961529" algn="l"/>
                <a:tab pos="5673155" algn="l"/>
                <a:tab pos="6353426" algn="l"/>
              </a:tabLst>
            </a:pPr>
            <a:r>
              <a:rPr lang="en-US" sz="48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ቄሱ</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አባቴ</a:t>
            </a:r>
            <a:r>
              <a:rPr lang="en-AE"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ሆይ</a:t>
            </a:r>
            <a:r>
              <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ክብርት</a:t>
            </a:r>
            <a:r>
              <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በምትሆን</a:t>
            </a:r>
            <a:r>
              <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በጸሎ</a:t>
            </a:r>
            <a:r>
              <a:rPr lang="en-US" sz="48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ትህ</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አስበኝ።</a:t>
            </a:r>
          </a:p>
        </p:txBody>
      </p:sp>
      <p:sp>
        <p:nvSpPr>
          <p:cNvPr id="12" name="Slide Number Placeholder 1">
            <a:extLst>
              <a:ext uri="{FF2B5EF4-FFF2-40B4-BE49-F238E27FC236}">
                <a16:creationId xmlns="" xmlns:a16="http://schemas.microsoft.com/office/drawing/2014/main" id="{6247D079-5871-41AE-88B3-7C40E5CDB282}"/>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21</a:t>
            </a:fld>
            <a:endParaRPr lang="en-US" dirty="0"/>
          </a:p>
        </p:txBody>
      </p:sp>
    </p:spTree>
    <p:extLst>
      <p:ext uri="{BB962C8B-B14F-4D97-AF65-F5344CB8AC3E}">
        <p14:creationId xmlns:p14="http://schemas.microsoft.com/office/powerpoint/2010/main" val="168167916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16418" y="152400"/>
            <a:ext cx="11831751" cy="6200865"/>
          </a:xfrm>
          <a:prstGeom prst="rect">
            <a:avLst/>
          </a:prstGeom>
        </p:spPr>
        <p:txBody>
          <a:bodyPr vert="horz" wrap="square" lIns="0" tIns="7938" rIns="0" bIns="0" rtlCol="0">
            <a:spAutoFit/>
          </a:bodyPr>
          <a:lstStyle/>
          <a:p>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ንፍቅ ካህን</a:t>
            </a:r>
            <a:r>
              <a:rPr lang="en-AE" sz="4000" b="1" u="sng"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Ass’t</a:t>
            </a:r>
            <a:r>
              <a:rPr lang="en-US" sz="400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00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en-AE"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7938" marR="725516">
              <a:tabLst>
                <a:tab pos="1442301" algn="l"/>
                <a:tab pos="1770133" algn="l"/>
                <a:tab pos="2414286" algn="l"/>
                <a:tab pos="2732196" algn="l"/>
                <a:tab pos="3158059" algn="l"/>
                <a:tab pos="4025265" algn="l"/>
                <a:tab pos="4168145" algn="l"/>
                <a:tab pos="5146084" algn="l"/>
                <a:tab pos="5550119" algn="l"/>
                <a:tab pos="5796984" algn="l"/>
              </a:tabLst>
            </a:pPr>
            <a:r>
              <a:rPr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lang="en-AE"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ይ</a:t>
            </a:r>
            <a:r>
              <a:rPr sz="4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ዕቀባ</a:t>
            </a:r>
            <a:r>
              <a:rPr lang="en-AE"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ለክህነትከ</a:t>
            </a:r>
            <a:r>
              <a:rPr lang="en-AE"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ወይትወከፍ</a:t>
            </a:r>
            <a:r>
              <a:rPr lang="en-AE"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መ</a:t>
            </a:r>
            <a:r>
              <a:rPr sz="4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ሥዋዕተከ</a:t>
            </a:r>
            <a:r>
              <a:rPr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ወቍርባነከ</a:t>
            </a:r>
            <a:r>
              <a:rPr lang="en-AE"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በብሩህ</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ገጽ</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u="sng"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ሥመር</a:t>
            </a:r>
            <a:r>
              <a:rPr lang="am-ET"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2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u="sng"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a:t>
            </a:r>
            <a:r>
              <a:rPr lang="en-AE"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u="sng"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ከመ</a:t>
            </a:r>
            <a:r>
              <a:rPr lang="en-AE"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u="sng"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ታድኅነኒ</a:t>
            </a:r>
            <a:r>
              <a:rPr lang="en-US" sz="4400" b="1" u="sng"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(፫ </a:t>
            </a:r>
            <a:r>
              <a:rPr lang="en-US" sz="4400" b="1" u="sng"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ጊዜ</a:t>
            </a:r>
            <a:r>
              <a:rPr lang="en-US" sz="4400" b="1" u="sng"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sz="4572" b="1" u="sng" dirty="0" smtClean="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sz="4572"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spcBef>
                <a:spcPts val="25"/>
              </a:spcBef>
            </a:pPr>
            <a:endParaRPr sz="1334" baseline="-25000" dirty="0">
              <a:latin typeface="Ebrima"/>
              <a:cs typeface="Ebrima"/>
            </a:endParaRPr>
          </a:p>
          <a:p>
            <a:pPr marL="7938" marR="325847">
              <a:spcBef>
                <a:spcPts val="3"/>
              </a:spcBef>
              <a:tabLst>
                <a:tab pos="787034" algn="l"/>
                <a:tab pos="1722506" algn="l"/>
                <a:tab pos="1770133" algn="l"/>
                <a:tab pos="1804265" algn="l"/>
                <a:tab pos="2725846" algn="l"/>
                <a:tab pos="3056059" algn="l"/>
                <a:tab pos="3269585" algn="l"/>
                <a:tab pos="4635683" algn="l"/>
                <a:tab pos="4736493" algn="l"/>
                <a:tab pos="5037733" algn="l"/>
                <a:tab pos="5862473" algn="l"/>
                <a:tab pos="6561793" algn="l"/>
              </a:tabLst>
            </a:pPr>
            <a:r>
              <a:rPr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ክህነትህን</a:t>
            </a: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ይጠብቃት</a:t>
            </a:r>
            <a:r>
              <a:rPr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መሥዋዕትህንና</a:t>
            </a: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ቊርባንህንም</a:t>
            </a: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በቡሩ</a:t>
            </a:r>
            <a:r>
              <a:rPr lang="en-US" sz="36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ህ</a:t>
            </a:r>
            <a:r>
              <a:rPr lang="en-AE"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ገጽ</a:t>
            </a: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ይቀበልልህ</a:t>
            </a:r>
            <a:r>
              <a:rPr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u="sng"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a:t>
            </a:r>
            <a:r>
              <a:rPr lang="en-AE" sz="3600" b="1" u="sng"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u="sng"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እኔን</a:t>
            </a:r>
            <a:r>
              <a:rPr lang="en-AE" sz="3600" b="1" u="sng"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u="sng"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ታድነኝ</a:t>
            </a:r>
            <a:r>
              <a:rPr lang="en-AE" sz="3600" b="1" u="sng"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u="sng"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en-AE" sz="3600" b="1" u="sng"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u="sng"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ማዳንን</a:t>
            </a:r>
            <a:r>
              <a:rPr lang="am-ET" sz="3600" b="1" u="sng"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u="sng"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ውደድ</a:t>
            </a:r>
            <a:r>
              <a:rPr sz="3600" b="1" u="sng"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3600" b="1" u="sng"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(፫ </a:t>
            </a:r>
            <a:r>
              <a:rPr lang="en-US" sz="3600" b="1" u="sng"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ጊዜ</a:t>
            </a:r>
            <a:r>
              <a:rPr lang="en-US" sz="3600" b="1" u="sng"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sz="3600" b="1" u="sng"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spcBef>
                <a:spcPts val="28"/>
              </a:spcBef>
            </a:pPr>
            <a:endParaRPr sz="381" dirty="0">
              <a:latin typeface="Ebrima"/>
              <a:cs typeface="Ebrima"/>
            </a:endParaRPr>
          </a:p>
          <a:p>
            <a:pPr marL="7938" marR="3175">
              <a:tabLst>
                <a:tab pos="638200" algn="l"/>
                <a:tab pos="655267" algn="l"/>
                <a:tab pos="817991" algn="l"/>
                <a:tab pos="1204564" algn="l"/>
                <a:tab pos="1383957" algn="l"/>
                <a:tab pos="1758225" algn="l"/>
                <a:tab pos="1964609" algn="l"/>
                <a:tab pos="2159482" algn="l"/>
                <a:tab pos="2421826" algn="l"/>
                <a:tab pos="2727433" algn="l"/>
                <a:tab pos="2871504" algn="l"/>
                <a:tab pos="3975654" algn="l"/>
                <a:tab pos="4380879" algn="l"/>
                <a:tab pos="5012332" algn="l"/>
                <a:tab pos="5874776" algn="l"/>
                <a:tab pos="6015672" algn="l"/>
                <a:tab pos="6376049" algn="l"/>
                <a:tab pos="6727694" algn="l"/>
              </a:tabLst>
            </a:pPr>
            <a:r>
              <a:rPr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a:t>
            </a:r>
            <a:r>
              <a:rPr lang="en-AE"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keep</a:t>
            </a:r>
            <a:r>
              <a:rPr lang="en-AE"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your	priesthood</a:t>
            </a:r>
            <a:r>
              <a:rPr lang="en-AE"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en-AE"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accept</a:t>
            </a:r>
            <a:r>
              <a:rPr lang="en-AE"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your	sacrifice  and	offering</a:t>
            </a:r>
            <a:r>
              <a:rPr lang="en-AE"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with</a:t>
            </a:r>
            <a:r>
              <a:rPr lang="en-AE"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a:t>
            </a:r>
            <a:r>
              <a:rPr lang="en-AE"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gracious</a:t>
            </a:r>
            <a:r>
              <a:rPr lang="en-AE"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countenance.</a:t>
            </a:r>
            <a:r>
              <a:rPr lang="en-AE"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u="sng"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Be</a:t>
            </a:r>
            <a:r>
              <a:rPr lang="en-AE" sz="3600" b="1" u="sng"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u="sng"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pleased, </a:t>
            </a:r>
            <a:r>
              <a:rPr sz="3600" b="1" u="sng" spc="-141" dirty="0" err="1"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Lord,to</a:t>
            </a:r>
            <a:r>
              <a:rPr lang="en-AE" sz="3600" b="1" u="sng" spc="-14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u="sng"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save</a:t>
            </a:r>
            <a:r>
              <a:rPr lang="en-AE" sz="3600" b="1" u="sng"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u="sng"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me</a:t>
            </a:r>
            <a:r>
              <a:rPr sz="3600" b="1" u="sng" spc="-14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3600" b="1" u="sng" spc="-14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(3)</a:t>
            </a:r>
            <a:endParaRPr sz="3600" b="1" u="sng"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 xmlns:a16="http://schemas.microsoft.com/office/drawing/2014/main" id="{AA9EABAB-1A7F-0E9C-09C5-F53483D3323A}"/>
              </a:ext>
            </a:extLst>
          </p:cNvPr>
          <p:cNvSpPr txBox="1">
            <a:spLocks/>
          </p:cNvSpPr>
          <p:nvPr/>
        </p:nvSpPr>
        <p:spPr>
          <a:xfrm>
            <a:off x="8382000" y="63246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22</a:t>
            </a:fld>
            <a:endParaRPr lang="en-US" dirty="0"/>
          </a:p>
        </p:txBody>
      </p:sp>
    </p:spTree>
    <p:extLst>
      <p:ext uri="{BB962C8B-B14F-4D97-AF65-F5344CB8AC3E}">
        <p14:creationId xmlns:p14="http://schemas.microsoft.com/office/powerpoint/2010/main" val="82212727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1835" y="60040"/>
            <a:ext cx="11074485" cy="3385542"/>
          </a:xfrm>
          <a:prstGeom prst="rect">
            <a:avLst/>
          </a:prstGeom>
        </p:spPr>
        <p:txBody>
          <a:bodyPr wrap="square">
            <a:spAutoFit/>
          </a:bodyPr>
          <a:lstStyle/>
          <a:p>
            <a:r>
              <a:rPr lang="am-ET"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endParaRPr lang="en-AE" sz="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፩ዱ አብ ቅዱስ። </a:t>
            </a:r>
          </a:p>
          <a:p>
            <a:pPr lvl="1"/>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፩ዱ ወልድ ቅዱስ። </a:t>
            </a:r>
          </a:p>
          <a:p>
            <a:pPr lvl="1"/>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፩ዱ ውእቱ መንፈስ ቅዱስ።</a:t>
            </a:r>
          </a:p>
        </p:txBody>
      </p:sp>
      <p:sp>
        <p:nvSpPr>
          <p:cNvPr id="5" name="TextBox 4">
            <a:extLst>
              <a:ext uri="{FF2B5EF4-FFF2-40B4-BE49-F238E27FC236}">
                <a16:creationId xmlns="" xmlns:a16="http://schemas.microsoft.com/office/drawing/2014/main" id="{FF9D8ED9-3B3D-BF4F-D0A5-1501FFD48A41}"/>
              </a:ext>
            </a:extLst>
          </p:cNvPr>
          <p:cNvSpPr txBox="1"/>
          <p:nvPr/>
        </p:nvSpPr>
        <p:spPr>
          <a:xfrm>
            <a:off x="340199" y="3677080"/>
            <a:ext cx="6601980" cy="2554545"/>
          </a:xfrm>
          <a:prstGeom prst="rect">
            <a:avLst/>
          </a:prstGeom>
          <a:noFill/>
        </p:spPr>
        <p:txBody>
          <a:bodyPr wrap="square">
            <a:spAutoFit/>
          </a:bodyPr>
          <a:lstStyle/>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አንዱ አብ ቅዱስ ነው።</a:t>
            </a: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አንዱ ወልድ ቅዱስ ነው።</a:t>
            </a: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አንዱ መንፈስ ቅዱስም ቅዱስ ነው።</a:t>
            </a:r>
            <a:endPar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Rectangle 5">
            <a:extLst>
              <a:ext uri="{FF2B5EF4-FFF2-40B4-BE49-F238E27FC236}">
                <a16:creationId xmlns="" xmlns:a16="http://schemas.microsoft.com/office/drawing/2014/main" id="{37B618E1-C944-BFFD-36E3-D2FFF127CEE8}"/>
              </a:ext>
            </a:extLst>
          </p:cNvPr>
          <p:cNvSpPr/>
          <p:nvPr/>
        </p:nvSpPr>
        <p:spPr>
          <a:xfrm>
            <a:off x="6456926" y="3445582"/>
            <a:ext cx="5468186" cy="3416320"/>
          </a:xfrm>
          <a:prstGeom prst="rect">
            <a:avLst/>
          </a:prstGeom>
        </p:spPr>
        <p:txBody>
          <a:bodyPr wrap="square">
            <a:spAutoFit/>
          </a:bodyPr>
          <a:lstStyle/>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One is the Holy Father.</a:t>
            </a: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One is the Holy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on.</a:t>
            </a: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One is the Holy Spirit.</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8" name="Slide Number Placeholder 1">
            <a:extLst>
              <a:ext uri="{FF2B5EF4-FFF2-40B4-BE49-F238E27FC236}">
                <a16:creationId xmlns="" xmlns:a16="http://schemas.microsoft.com/office/drawing/2014/main" id="{047F975F-C665-5544-DDA8-7A4C444A857D}"/>
              </a:ext>
            </a:extLst>
          </p:cNvPr>
          <p:cNvSpPr txBox="1">
            <a:spLocks/>
          </p:cNvSpPr>
          <p:nvPr/>
        </p:nvSpPr>
        <p:spPr>
          <a:xfrm>
            <a:off x="8382000" y="6340476"/>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23</a:t>
            </a:fld>
            <a:endParaRPr lang="en-US" dirty="0"/>
          </a:p>
        </p:txBody>
      </p:sp>
    </p:spTree>
    <p:extLst>
      <p:ext uri="{BB962C8B-B14F-4D97-AF65-F5344CB8AC3E}">
        <p14:creationId xmlns:p14="http://schemas.microsoft.com/office/powerpoint/2010/main" val="270967547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3A18655C-75B7-47E3-8612-D227ADA55EEE}"/>
              </a:ext>
            </a:extLst>
          </p:cNvPr>
          <p:cNvSpPr/>
          <p:nvPr/>
        </p:nvSpPr>
        <p:spPr>
          <a:xfrm>
            <a:off x="216418" y="158899"/>
            <a:ext cx="11613989" cy="4370427"/>
          </a:xfrm>
          <a:prstGeom prst="rect">
            <a:avLst/>
          </a:prstGeom>
        </p:spPr>
        <p:txBody>
          <a:bodyPr wrap="square">
            <a:spAutoFit/>
          </a:bodyPr>
          <a:lstStyle/>
          <a:p>
            <a:r>
              <a:rPr lang="am-ET" sz="3600"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600"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r>
              <a:rPr lang="am-ET"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en-AE" sz="1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በአማን አብ </a:t>
            </a:r>
            <a:r>
              <a:rPr lang="am-ET"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ቅዱስ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በአማን ወልድ </a:t>
            </a:r>
            <a:r>
              <a:rPr lang="am-ET"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ቅዱስ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በአማን ውእቱ መንፈስ ቅዱስ።</a:t>
            </a:r>
          </a:p>
          <a:p>
            <a:pPr lvl="1"/>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አብ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በእውነት ቅዱስ ነው፤ ወልድም በእውነት ቅዱስ ነው፤ መንፈስ ቅዱስም በእውነት ቅዱስ ነው።</a:t>
            </a:r>
          </a:p>
        </p:txBody>
      </p:sp>
      <p:sp>
        <p:nvSpPr>
          <p:cNvPr id="3" name="Rectangle 2">
            <a:extLst>
              <a:ext uri="{FF2B5EF4-FFF2-40B4-BE49-F238E27FC236}">
                <a16:creationId xmlns="" xmlns:a16="http://schemas.microsoft.com/office/drawing/2014/main" id="{6957168C-9EB5-0A56-32ED-287967BCB4AD}"/>
              </a:ext>
            </a:extLst>
          </p:cNvPr>
          <p:cNvSpPr/>
          <p:nvPr/>
        </p:nvSpPr>
        <p:spPr>
          <a:xfrm>
            <a:off x="506768" y="4724401"/>
            <a:ext cx="11468814" cy="2123658"/>
          </a:xfrm>
          <a:prstGeom prst="rect">
            <a:avLst/>
          </a:prstGeom>
        </p:spPr>
        <p:txBody>
          <a:bodyPr wrap="square">
            <a:spAutoFit/>
          </a:bodyPr>
          <a:lstStyle/>
          <a:p>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Truly the Father is Holy, truly the Son is Holy, truly the Holy Spirit is Holy.</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1">
            <a:extLst>
              <a:ext uri="{FF2B5EF4-FFF2-40B4-BE49-F238E27FC236}">
                <a16:creationId xmlns="" xmlns:a16="http://schemas.microsoft.com/office/drawing/2014/main" id="{BBE223AA-5696-541D-5E76-62141F042FC2}"/>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24</a:t>
            </a:fld>
            <a:endParaRPr lang="en-US" dirty="0"/>
          </a:p>
        </p:txBody>
      </p:sp>
    </p:spTree>
    <p:extLst>
      <p:ext uri="{BB962C8B-B14F-4D97-AF65-F5344CB8AC3E}">
        <p14:creationId xmlns:p14="http://schemas.microsoft.com/office/powerpoint/2010/main" val="138410728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3831" y="54082"/>
            <a:ext cx="12194688" cy="6366679"/>
          </a:xfrm>
          <a:prstGeom prst="rect">
            <a:avLst/>
          </a:prstGeom>
        </p:spPr>
        <p:txBody>
          <a:bodyPr wrap="square">
            <a:spAutoFit/>
          </a:bodyPr>
          <a:lstStyle/>
          <a:p>
            <a:r>
              <a:rPr lang="am-ET" sz="4572"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r>
              <a:rPr lang="en-AE" sz="4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ሰብሕዎ ለእግዚአብሔር </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am-ET"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ልክሙ አሕዛብ</a:t>
            </a:r>
            <a:r>
              <a:rPr lang="en-US"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11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ምእመናን ሁላችሁም እግዚአብሔርን</a:t>
            </a:r>
            <a:r>
              <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አመስግኑት</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Praise the Lord, all ye nations.</a:t>
            </a:r>
            <a:r>
              <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2400" b="1" i="1" dirty="0">
              <a:solidFill>
                <a:srgbClr val="00B0F0"/>
              </a:solidFill>
            </a:endParaRPr>
          </a:p>
          <a:p>
            <a:r>
              <a:rPr lang="am-ET" sz="44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r>
              <a:rPr lang="am-ET" sz="40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6000" b="1" dirty="0"/>
              <a:t>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ወይሴብሕዎ </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am-ET"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ሎሙ ሕዝብ</a:t>
            </a:r>
            <a:r>
              <a:rPr lang="en-US"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3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 ሁሉ </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ያመሰግኑታል</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Praise Him, all ye people.</a:t>
            </a:r>
            <a:endPar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 xmlns:a16="http://schemas.microsoft.com/office/drawing/2014/main" id="{8FBEB410-0449-139D-5FB5-AF813229B1AB}"/>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25</a:t>
            </a:fld>
            <a:endParaRPr lang="en-US" dirty="0"/>
          </a:p>
        </p:txBody>
      </p:sp>
    </p:spTree>
    <p:extLst>
      <p:ext uri="{BB962C8B-B14F-4D97-AF65-F5344CB8AC3E}">
        <p14:creationId xmlns:p14="http://schemas.microsoft.com/office/powerpoint/2010/main" val="132943287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61593" y="190665"/>
            <a:ext cx="11396227" cy="6555641"/>
          </a:xfrm>
          <a:prstGeom prst="rect">
            <a:avLst/>
          </a:prstGeom>
        </p:spPr>
        <p:txBody>
          <a:bodyPr wrap="square">
            <a:spAutoFit/>
          </a:bodyPr>
          <a:lstStyle/>
          <a:p>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lvl="1"/>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እስመ </a:t>
            </a:r>
            <a:r>
              <a:rPr lang="am-ET"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ጸ</a:t>
            </a:r>
            <a:r>
              <a:rPr lang="en-US"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am-ET"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ዐ</a:t>
            </a:r>
            <a:r>
              <a:rPr lang="en-US"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ት</a:t>
            </a:r>
            <a:r>
              <a:rPr lang="am-ET"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ምሕረቱ </a:t>
            </a:r>
            <a:r>
              <a:rPr lang="am-ET"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ላዕሌነ</a:t>
            </a:r>
            <a:r>
              <a:rPr lang="en-US"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6600" b="1" dirty="0"/>
          </a:p>
          <a:p>
            <a:pPr lvl="1"/>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ምሕረቱ በእኛ ላይ </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ጸንታለችና</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His merciful kindness is great toward us.</a:t>
            </a:r>
          </a:p>
          <a:p>
            <a:pPr lvl="1"/>
            <a:endParaRPr lang="am-ET" sz="12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r>
              <a:rPr lang="am-ET" sz="40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lvl="1"/>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ጽድቁሰ ለእግዚአብሔር ይሄሉ </a:t>
            </a:r>
            <a:r>
              <a:rPr lang="am-ET"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ለዓለም</a:t>
            </a:r>
            <a:r>
              <a:rPr lang="en-US"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የእግዚአብሔር ቸርነት ለዘለዓለም ጸንቶ ይኖራልና።</a:t>
            </a:r>
            <a:endPar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the Truth of the Lord endure</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forever.</a:t>
            </a:r>
            <a:r>
              <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p:txBody>
      </p:sp>
      <p:sp>
        <p:nvSpPr>
          <p:cNvPr id="4" name="Slide Number Placeholder 1">
            <a:extLst>
              <a:ext uri="{FF2B5EF4-FFF2-40B4-BE49-F238E27FC236}">
                <a16:creationId xmlns="" xmlns:a16="http://schemas.microsoft.com/office/drawing/2014/main" id="{178F0C27-075A-679B-6776-9E1EB6D67602}"/>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26</a:t>
            </a:fld>
            <a:endParaRPr lang="en-US" dirty="0"/>
          </a:p>
        </p:txBody>
      </p:sp>
    </p:spTree>
    <p:extLst>
      <p:ext uri="{BB962C8B-B14F-4D97-AF65-F5344CB8AC3E}">
        <p14:creationId xmlns:p14="http://schemas.microsoft.com/office/powerpoint/2010/main" val="313556211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053349" y="2284370"/>
            <a:ext cx="184731" cy="248209"/>
          </a:xfrm>
          <a:prstGeom prst="rect">
            <a:avLst/>
          </a:prstGeom>
          <a:noFill/>
        </p:spPr>
        <p:txBody>
          <a:bodyPr wrap="none" rtlCol="0">
            <a:spAutoFit/>
          </a:bodyPr>
          <a:lstStyle/>
          <a:p>
            <a:endParaRPr lang="en-US" sz="1013" dirty="0"/>
          </a:p>
        </p:txBody>
      </p:sp>
      <p:sp>
        <p:nvSpPr>
          <p:cNvPr id="3" name="Rectangle 2"/>
          <p:cNvSpPr/>
          <p:nvPr/>
        </p:nvSpPr>
        <p:spPr>
          <a:xfrm>
            <a:off x="361593" y="352937"/>
            <a:ext cx="11396227" cy="4975978"/>
          </a:xfrm>
          <a:prstGeom prst="rect">
            <a:avLst/>
          </a:prstGeom>
        </p:spPr>
        <p:txBody>
          <a:bodyPr wrap="square">
            <a:spAutoFit/>
          </a:bodyPr>
          <a:lstStyle/>
          <a:p>
            <a:r>
              <a:rPr lang="am-ET" sz="5144"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5144"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5144"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en-AE" sz="5144"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191" b="1" dirty="0">
                <a:solidFill>
                  <a:srgbClr val="00B0F0"/>
                </a:solidFill>
              </a:rPr>
              <a:t>ካህኑን  በመከተል </a:t>
            </a:r>
            <a:r>
              <a:rPr lang="en-US" sz="4191" b="1" dirty="0" smtClean="0">
                <a:solidFill>
                  <a:srgbClr val="00B0F0"/>
                </a:solidFill>
              </a:rPr>
              <a:t>ሕ</a:t>
            </a:r>
            <a:r>
              <a:rPr lang="am-ET" sz="4191" b="1" dirty="0" smtClean="0">
                <a:solidFill>
                  <a:srgbClr val="00B0F0"/>
                </a:solidFill>
              </a:rPr>
              <a:t>ዝቡ ይ</a:t>
            </a:r>
            <a:r>
              <a:rPr lang="en-US" sz="4191" b="1" dirty="0" err="1" smtClean="0">
                <a:solidFill>
                  <a:srgbClr val="00B0F0"/>
                </a:solidFill>
              </a:rPr>
              <a:t>ቀብሉ</a:t>
            </a:r>
            <a:r>
              <a:rPr lang="en-US" sz="4191" b="1" dirty="0" smtClean="0">
                <a:solidFill>
                  <a:srgbClr val="00B0F0"/>
                </a:solidFill>
              </a:rPr>
              <a:t>፤</a:t>
            </a:r>
            <a:r>
              <a:rPr lang="en-AE" sz="4191" b="1" dirty="0" smtClean="0">
                <a:solidFill>
                  <a:srgbClr val="00B0F0"/>
                </a:solidFill>
              </a:rPr>
              <a:t>)</a:t>
            </a:r>
            <a:endParaRPr lang="am-ET" sz="4191" b="1" dirty="0">
              <a:solidFill>
                <a:srgbClr val="00B0F0"/>
              </a:solidFill>
            </a:endParaRPr>
          </a:p>
          <a:p>
            <a:r>
              <a:rPr lang="am-ET"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ስብሐት ለአብ ወወልድ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ወመንፈስ ቅዱስ።</a:t>
            </a:r>
          </a:p>
          <a:p>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ለአብ</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a:t>
            </a:r>
            <a:r>
              <a:rPr lang="am-ET" sz="2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ለወልድ</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ለመንፈስ ቅዱስ</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2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ምስጋና ይገባል።</a:t>
            </a:r>
          </a:p>
          <a:p>
            <a:r>
              <a:rPr lang="en-AE" sz="44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Glory </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be to the Father and to the Son and to the Holy Spirit.</a:t>
            </a:r>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p:txBody>
      </p:sp>
      <p:sp>
        <p:nvSpPr>
          <p:cNvPr id="5" name="Slide Number Placeholder 1">
            <a:extLst>
              <a:ext uri="{FF2B5EF4-FFF2-40B4-BE49-F238E27FC236}">
                <a16:creationId xmlns="" xmlns:a16="http://schemas.microsoft.com/office/drawing/2014/main" id="{7D4703CE-7FA3-16FE-CEA3-B13997C9B442}"/>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27</a:t>
            </a:fld>
            <a:endParaRPr lang="en-US" dirty="0"/>
          </a:p>
        </p:txBody>
      </p:sp>
    </p:spTree>
    <p:extLst>
      <p:ext uri="{BB962C8B-B14F-4D97-AF65-F5344CB8AC3E}">
        <p14:creationId xmlns:p14="http://schemas.microsoft.com/office/powerpoint/2010/main" val="259734834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418" y="349909"/>
            <a:ext cx="12339863" cy="6138475"/>
          </a:xfrm>
          <a:prstGeom prst="rect">
            <a:avLst/>
          </a:prstGeom>
          <a:noFill/>
        </p:spPr>
        <p:txBody>
          <a:bodyPr wrap="square" rtlCol="0">
            <a:spAutoFit/>
          </a:bodyPr>
          <a:lstStyle/>
          <a:p>
            <a:pPr defTabSz="914436">
              <a:defRPr/>
            </a:pPr>
            <a:r>
              <a:rPr lang="am-ET" sz="4191"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191"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en-AE" sz="381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810" b="1" dirty="0">
                <a:solidFill>
                  <a:srgbClr val="00B0F0"/>
                </a:solidFill>
                <a:latin typeface="Nyala" panose="02000504070300020003" pitchFamily="2" charset="0"/>
              </a:rPr>
              <a:t>ካህኑን በመከተል </a:t>
            </a:r>
            <a:r>
              <a:rPr lang="en-US" sz="3810" b="1" dirty="0" smtClean="0">
                <a:solidFill>
                  <a:srgbClr val="00B0F0"/>
                </a:solidFill>
                <a:latin typeface="Nyala" panose="02000504070300020003" pitchFamily="2" charset="0"/>
              </a:rPr>
              <a:t>ሕ</a:t>
            </a:r>
            <a:r>
              <a:rPr lang="am-ET" sz="3810" b="1" dirty="0" smtClean="0">
                <a:solidFill>
                  <a:srgbClr val="00B0F0"/>
                </a:solidFill>
                <a:latin typeface="Nyala" panose="02000504070300020003" pitchFamily="2" charset="0"/>
              </a:rPr>
              <a:t>ዝቡ </a:t>
            </a:r>
            <a:r>
              <a:rPr lang="en-US" sz="3810" b="1" dirty="0" err="1" smtClean="0">
                <a:solidFill>
                  <a:srgbClr val="00B0F0"/>
                </a:solidFill>
                <a:latin typeface="Nyala" panose="02000504070300020003" pitchFamily="2" charset="0"/>
              </a:rPr>
              <a:t>ይቀበሉ</a:t>
            </a:r>
            <a:r>
              <a:rPr lang="en-US" sz="3810" b="1" dirty="0" smtClean="0">
                <a:solidFill>
                  <a:srgbClr val="00B0F0"/>
                </a:solidFill>
                <a:latin typeface="Nyala" panose="02000504070300020003" pitchFamily="2" charset="0"/>
              </a:rPr>
              <a:t>፤</a:t>
            </a:r>
            <a:r>
              <a:rPr lang="en-AE" sz="3810" b="1" dirty="0" smtClean="0">
                <a:solidFill>
                  <a:srgbClr val="00B0F0"/>
                </a:solidFill>
                <a:latin typeface="Calibri" panose="020F0502020204030204"/>
              </a:rPr>
              <a:t>)</a:t>
            </a:r>
            <a:endParaRPr lang="en-AE" sz="3810" b="1" dirty="0">
              <a:solidFill>
                <a:srgbClr val="00B0F0"/>
              </a:solidFill>
              <a:latin typeface="Calibri" panose="020F0502020204030204"/>
            </a:endParaRPr>
          </a:p>
          <a:p>
            <a:pPr defTabSz="914436">
              <a:defRPr/>
            </a:pPr>
            <a:endParaRPr lang="en-AE" sz="3810" b="1" u="sng" dirty="0">
              <a:latin typeface="Calibri" panose="020F0502020204030204"/>
            </a:endParaRPr>
          </a:p>
          <a:p>
            <a:pPr defTabSz="914436">
              <a:defRPr/>
            </a:pP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ይእዜኒ ወዘልፈኒ ወለዓለም ዓለም </a:t>
            </a:r>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አሜን </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ሃሌ ሉያ።</a:t>
            </a:r>
            <a:endParaRPr lang="en-AE"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ዛሬም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ዘወትርም ለዘለዓለሙ አሜን</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ሃሌ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ሉያ።</a:t>
            </a:r>
          </a:p>
          <a:p>
            <a:r>
              <a:rPr lang="en-AE" sz="48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Both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now and ever and world without end </a:t>
            </a:r>
            <a:r>
              <a:rPr lang="en-AE" sz="48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Halleluia</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US" b="1" u="sng" dirty="0">
              <a:solidFill>
                <a:srgbClr val="00B0F0"/>
              </a:solidFill>
            </a:endParaRPr>
          </a:p>
        </p:txBody>
      </p:sp>
      <p:sp>
        <p:nvSpPr>
          <p:cNvPr id="5" name="Slide Number Placeholder 1">
            <a:extLst>
              <a:ext uri="{FF2B5EF4-FFF2-40B4-BE49-F238E27FC236}">
                <a16:creationId xmlns="" xmlns:a16="http://schemas.microsoft.com/office/drawing/2014/main" id="{252C6246-C907-62C0-0340-CA81379F2224}"/>
              </a:ext>
            </a:extLst>
          </p:cNvPr>
          <p:cNvSpPr txBox="1">
            <a:spLocks/>
          </p:cNvSpPr>
          <p:nvPr/>
        </p:nvSpPr>
        <p:spPr>
          <a:xfrm>
            <a:off x="8077200" y="6264276"/>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28</a:t>
            </a:fld>
            <a:endParaRPr lang="en-US" dirty="0"/>
          </a:p>
        </p:txBody>
      </p:sp>
    </p:spTree>
    <p:extLst>
      <p:ext uri="{BB962C8B-B14F-4D97-AF65-F5344CB8AC3E}">
        <p14:creationId xmlns:p14="http://schemas.microsoft.com/office/powerpoint/2010/main" val="107650918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26189"/>
            <a:ext cx="11468814" cy="6527749"/>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endParaRPr lang="en-AE"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ተንሥኡ ለጸሎት</a:t>
            </a:r>
            <a:r>
              <a:rPr lang="en-US"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ለጸሎት ተነሡ</a:t>
            </a:r>
            <a:r>
              <a:rPr lang="en-US"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Stand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up for prayer.</a:t>
            </a:r>
            <a:r>
              <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ተሣሃለነ</a:t>
            </a:r>
            <a:r>
              <a:rPr lang="en-US"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a:t>
            </a:r>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ይቅር </a:t>
            </a:r>
            <a:r>
              <a:rPr lang="am-ET" sz="5144"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በለን</a:t>
            </a:r>
            <a:r>
              <a:rPr lang="en-US" sz="5144"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a:t>
            </a:r>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have mercy upon us.</a:t>
            </a:r>
            <a:endParaRPr lang="en-US"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 xmlns:a16="http://schemas.microsoft.com/office/drawing/2014/main" id="{E551069F-2AD3-58DC-5F31-FF95E37046FD}"/>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29</a:t>
            </a:fld>
            <a:endParaRPr lang="en-US" dirty="0"/>
          </a:p>
        </p:txBody>
      </p:sp>
    </p:spTree>
    <p:extLst>
      <p:ext uri="{BB962C8B-B14F-4D97-AF65-F5344CB8AC3E}">
        <p14:creationId xmlns:p14="http://schemas.microsoft.com/office/powerpoint/2010/main" val="222946907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105808"/>
            <a:ext cx="11613988" cy="6703630"/>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am-ET" sz="1143"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ለኩልክሙ</a:t>
            </a:r>
            <a:r>
              <a:rPr lang="en-US"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ለሁላችን</a:t>
            </a:r>
            <a:r>
              <a:rPr lang="en-US"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be unto you all.</a:t>
            </a:r>
          </a:p>
          <a:p>
            <a:endParaRPr lang="en-AE"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am-ET"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a:t>
            </a:r>
            <a:r>
              <a:rPr lang="en-US"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r>
              <a:rPr lang="en-US"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with Thy spirit.</a:t>
            </a:r>
            <a:endPar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30</a:t>
            </a:fld>
            <a:endParaRPr lang="en-US" dirty="0"/>
          </a:p>
        </p:txBody>
      </p:sp>
    </p:spTree>
    <p:extLst>
      <p:ext uri="{BB962C8B-B14F-4D97-AF65-F5344CB8AC3E}">
        <p14:creationId xmlns:p14="http://schemas.microsoft.com/office/powerpoint/2010/main" val="232047693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61593" y="1143001"/>
            <a:ext cx="11613989" cy="4363294"/>
          </a:xfrm>
          <a:prstGeom prst="rect">
            <a:avLst/>
          </a:prstGeom>
        </p:spPr>
        <p:txBody>
          <a:bodyPr vert="horz" wrap="square" lIns="0" tIns="7541" rIns="0" bIns="0" rtlCol="0">
            <a:spAutoFit/>
          </a:bodyPr>
          <a:lstStyle/>
          <a:p>
            <a:pPr marL="841408" marR="830296" indent="794">
              <a:lnSpc>
                <a:spcPct val="149800"/>
              </a:lnSpc>
              <a:spcBef>
                <a:spcPts val="59"/>
              </a:spcBef>
              <a:tabLst>
                <a:tab pos="1802280" algn="l"/>
                <a:tab pos="1962625" algn="l"/>
                <a:tab pos="3109242" algn="l"/>
                <a:tab pos="3265617" algn="l"/>
                <a:tab pos="4247523" algn="l"/>
                <a:tab pos="4633699" algn="l"/>
              </a:tabLst>
            </a:pPr>
            <a:r>
              <a:rPr sz="5144"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ጸሎተ</a:t>
            </a:r>
            <a:r>
              <a:rPr lang="en-AE" sz="5144"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5144"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አኰቴት</a:t>
            </a:r>
            <a:r>
              <a:rPr lang="en-AE" sz="5144"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5144"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ዘቅዱስ</a:t>
            </a:r>
            <a:r>
              <a:rPr lang="en-AE" sz="5144"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5144"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ባስልዮስ</a:t>
            </a:r>
            <a:r>
              <a:rPr sz="5144"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5144" b="1" spc="16"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የቅዱስ</a:t>
            </a:r>
            <a:r>
              <a:rPr lang="en-AE" sz="5144" b="1" spc="16"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5144"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ባስልዮስ</a:t>
            </a:r>
            <a:r>
              <a:rPr lang="en-AE" sz="5144"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5144"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የምስጋና</a:t>
            </a:r>
            <a:r>
              <a:rPr lang="en-AE" sz="5144"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5144"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ጸሎት</a:t>
            </a:r>
            <a:r>
              <a:rPr sz="5144"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lvl="1">
              <a:spcBef>
                <a:spcPts val="1525"/>
              </a:spcBef>
              <a:tabLst>
                <a:tab pos="736629" algn="l"/>
                <a:tab pos="1991598" algn="l"/>
                <a:tab pos="2431352" algn="l"/>
                <a:tab pos="4668625" algn="l"/>
                <a:tab pos="5109571" algn="l"/>
                <a:tab pos="5678315" algn="l"/>
              </a:tabLst>
            </a:pPr>
            <a:r>
              <a:rPr sz="5144" b="1" spc="28"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a:t>
            </a:r>
            <a:r>
              <a:rPr lang="en-AE" sz="5144" b="1" spc="28"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5144"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“Prayer</a:t>
            </a:r>
            <a:r>
              <a:rPr lang="en-AE" sz="5144"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5144" b="1" spc="-1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of</a:t>
            </a:r>
            <a:r>
              <a:rPr lang="en-AE" sz="5144" b="1" spc="-1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5144" b="1" spc="-8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Thanksgiving”</a:t>
            </a:r>
            <a:r>
              <a:rPr lang="en-AE" sz="5144" b="1" spc="-8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lvl="1">
              <a:spcBef>
                <a:spcPts val="1525"/>
              </a:spcBef>
              <a:tabLst>
                <a:tab pos="736629" algn="l"/>
                <a:tab pos="1991598" algn="l"/>
                <a:tab pos="2431352" algn="l"/>
                <a:tab pos="4668625" algn="l"/>
                <a:tab pos="5109571" algn="l"/>
                <a:tab pos="5678315" algn="l"/>
              </a:tabLst>
            </a:pPr>
            <a:r>
              <a:rPr sz="5144" b="1" spc="-1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a:t>
            </a:r>
            <a:r>
              <a:rPr lang="en-AE" sz="5144" b="1" spc="-1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 </a:t>
            </a:r>
            <a:r>
              <a:rPr sz="5144" b="1" spc="25" dirty="0" err="1"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a:t>
            </a:r>
            <a:r>
              <a:rPr sz="5144" b="1" spc="19" dirty="0" err="1"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Basil</a:t>
            </a:r>
            <a:r>
              <a:rPr sz="5144" b="1" spc="1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sz="514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 xmlns:a16="http://schemas.microsoft.com/office/drawing/2014/main" id="{78C9D384-DAA2-F3BD-D014-A8B1CFF19510}"/>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31</a:t>
            </a:fld>
            <a:endParaRPr lang="en-US" dirty="0"/>
          </a:p>
        </p:txBody>
      </p:sp>
    </p:spTree>
    <p:extLst>
      <p:ext uri="{BB962C8B-B14F-4D97-AF65-F5344CB8AC3E}">
        <p14:creationId xmlns:p14="http://schemas.microsoft.com/office/powerpoint/2010/main" val="217249197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16418" y="0"/>
            <a:ext cx="11759164" cy="6689332"/>
          </a:xfrm>
          <a:prstGeom prst="rect">
            <a:avLst/>
          </a:prstGeom>
        </p:spPr>
        <p:txBody>
          <a:bodyPr vert="horz" wrap="square" lIns="0" tIns="7938" rIns="0" bIns="0" rtlCol="0">
            <a:spAutoFit/>
          </a:bodyPr>
          <a:lstStyle/>
          <a:p>
            <a:r>
              <a:rPr lang="am-ET"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5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7938">
              <a:spcBef>
                <a:spcPts val="63"/>
              </a:spcBef>
              <a:tabLst>
                <a:tab pos="704084" algn="l"/>
              </a:tabLst>
            </a:pPr>
            <a:r>
              <a:rPr sz="44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ነአኲቶ</a:t>
            </a:r>
            <a:r>
              <a:rPr sz="44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ለገባሬ ሠናያት ላዕሌነ </a:t>
            </a:r>
            <a:r>
              <a:rPr sz="44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sz="44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spc="16"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መ</a:t>
            </a:r>
            <a:r>
              <a:rPr lang="en-US" sz="44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ሓ</a:t>
            </a:r>
            <a:r>
              <a:rPr sz="4400" b="1" spc="16"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ሪ</a:t>
            </a:r>
            <a:r>
              <a:rPr sz="4400" b="1" spc="16"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አቡሁ</a:t>
            </a:r>
            <a:r>
              <a:rPr sz="44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ለእግዚእነ</a:t>
            </a:r>
            <a:r>
              <a:rPr sz="44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ወአምላክነ ወመድኃኒነ ኢየሱስ </a:t>
            </a:r>
            <a:r>
              <a:rPr sz="44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a:t>
            </a:r>
            <a:r>
              <a:rPr sz="44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4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7938">
              <a:spcBef>
                <a:spcPts val="63"/>
              </a:spcBef>
              <a:tabLst>
                <a:tab pos="704084" algn="l"/>
              </a:tabLst>
            </a:pPr>
            <a:endParaRPr lang="en-AE" sz="700" b="1" spc="16"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7938">
              <a:spcBef>
                <a:spcPts val="63"/>
              </a:spcBef>
              <a:tabLst>
                <a:tab pos="704084" algn="l"/>
              </a:tabLst>
            </a:pPr>
            <a:r>
              <a:rPr sz="40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ለእኛ</a:t>
            </a:r>
            <a:r>
              <a:rPr lang="en-AE"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በጎ</a:t>
            </a:r>
            <a:r>
              <a:rPr lang="en-AE"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ነገርን</a:t>
            </a:r>
            <a:r>
              <a:rPr lang="en-AE"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ያደረገ</a:t>
            </a:r>
            <a:r>
              <a:rPr lang="en-AE"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ይቅር</a:t>
            </a:r>
            <a:r>
              <a:rPr lang="en-AE"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ባይ</a:t>
            </a:r>
            <a:r>
              <a:rPr lang="en-AE"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እግዚአብሔርን</a:t>
            </a:r>
            <a:r>
              <a:rPr lang="en-AE"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እናመሰግነዋለን</a:t>
            </a:r>
            <a:r>
              <a:rPr lang="en-US" sz="4000" b="1" spc="16"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spc="16"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ይቅር</a:t>
            </a:r>
            <a:r>
              <a:rPr lang="en-AE"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ባይ</a:t>
            </a:r>
            <a:r>
              <a:rPr lang="en-AE"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የጌታችን</a:t>
            </a:r>
            <a:r>
              <a:rPr lang="en-AE"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የአምላካችንና</a:t>
            </a:r>
            <a:r>
              <a:rPr lang="en-AE" sz="44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marL="7938">
              <a:spcBef>
                <a:spcPts val="63"/>
              </a:spcBef>
              <a:tabLst>
                <a:tab pos="704084" algn="l"/>
              </a:tabLst>
            </a:pPr>
            <a:endParaRPr lang="en-AE" sz="1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7938">
              <a:spcBef>
                <a:spcPts val="63"/>
              </a:spcBef>
              <a:tabLst>
                <a:tab pos="704084" algn="l"/>
              </a:tabLst>
            </a:pP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give thanks unto the doer of good things unto us,  the merciful God, the Father of our Lord and our God  and our Savior Jesus Christ: for He hath covered</a:t>
            </a:r>
          </a:p>
        </p:txBody>
      </p:sp>
      <p:sp>
        <p:nvSpPr>
          <p:cNvPr id="4" name="Slide Number Placeholder 1">
            <a:extLst>
              <a:ext uri="{FF2B5EF4-FFF2-40B4-BE49-F238E27FC236}">
                <a16:creationId xmlns="" xmlns:a16="http://schemas.microsoft.com/office/drawing/2014/main" id="{BC90F285-44AB-D642-E87C-875F0268F51F}"/>
              </a:ext>
            </a:extLst>
          </p:cNvPr>
          <p:cNvSpPr txBox="1">
            <a:spLocks/>
          </p:cNvSpPr>
          <p:nvPr/>
        </p:nvSpPr>
        <p:spPr>
          <a:xfrm>
            <a:off x="83058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32</a:t>
            </a:fld>
            <a:endParaRPr lang="en-US" dirty="0"/>
          </a:p>
        </p:txBody>
      </p:sp>
    </p:spTree>
    <p:extLst>
      <p:ext uri="{BB962C8B-B14F-4D97-AF65-F5344CB8AC3E}">
        <p14:creationId xmlns:p14="http://schemas.microsoft.com/office/powerpoint/2010/main" val="84563942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16418" y="248279"/>
            <a:ext cx="11759164" cy="6631752"/>
          </a:xfrm>
          <a:prstGeom prst="rect">
            <a:avLst/>
          </a:prstGeom>
        </p:spPr>
        <p:txBody>
          <a:bodyPr vert="horz" wrap="square" lIns="0" tIns="7938" rIns="0" bIns="0" rtlCol="0">
            <a:spAutoFit/>
          </a:bodyPr>
          <a:lstStyle/>
          <a:p>
            <a:pPr marL="7938" marR="202811">
              <a:spcBef>
                <a:spcPts val="63"/>
              </a:spcBef>
              <a:tabLst>
                <a:tab pos="1196626" algn="l"/>
                <a:tab pos="1545095" algn="l"/>
                <a:tab pos="2072166" algn="l"/>
                <a:tab pos="3025895" algn="l"/>
                <a:tab pos="3394209" algn="l"/>
                <a:tab pos="3736329" algn="l"/>
                <a:tab pos="4286022" algn="l"/>
                <a:tab pos="4813887" algn="l"/>
                <a:tab pos="5869220" algn="l"/>
              </a:tabLst>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እስመ ሰወረነ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ወረድአነ</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ዐቀበነ</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ወአቅረበነ</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ወተወ</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ክ</a:t>
            </a:r>
            <a:r>
              <a:rPr sz="4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ፈነ</a:t>
            </a:r>
            <a:r>
              <a:rPr lang="en-AE"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ኀቤሁ</a:t>
            </a:r>
            <a:r>
              <a:rPr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ወተማ</a:t>
            </a:r>
            <a:r>
              <a:rPr lang="en-US" sz="4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ሕ</a:t>
            </a:r>
            <a:r>
              <a:rPr sz="4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ፀነነ</a:t>
            </a:r>
            <a:r>
              <a:rPr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ወአጽንዐነ</a:t>
            </a:r>
            <a:r>
              <a:rPr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ወአብጽሐነ</a:t>
            </a:r>
            <a:r>
              <a:rPr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እስከ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ዛቲ</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ሰዓት</a:t>
            </a:r>
            <a:r>
              <a:rPr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7938" marR="330610">
              <a:spcBef>
                <a:spcPts val="63"/>
              </a:spcBef>
              <a:tabLst>
                <a:tab pos="704084" algn="l"/>
              </a:tabLst>
            </a:pPr>
            <a:r>
              <a:rPr lang="am-ET" sz="4000" b="1" spc="16"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የመድኃኒታችን የኢየሱስ</a:t>
            </a:r>
            <a:r>
              <a:rPr lang="en-US" sz="4000" b="1" spc="16"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6"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a:t>
            </a:r>
            <a:r>
              <a:rPr lang="en-US" sz="4000" b="1" spc="16"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6"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አባት</a:t>
            </a:r>
            <a:r>
              <a:rPr lang="en-US" sz="4000" b="1" spc="16"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6"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ሰውሮናልና</a:t>
            </a:r>
            <a:r>
              <a:rPr lang="en-US" sz="4000" b="1" spc="16"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6"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ረድቶናልና</a:t>
            </a:r>
            <a:r>
              <a:rPr lang="en-US" sz="4000" b="1" spc="16"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6"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ጠብቆ</a:t>
            </a:r>
            <a:r>
              <a:rPr lang="en-US" sz="4000" b="1" spc="16"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6"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አቅርቦናልና</a:t>
            </a:r>
            <a:r>
              <a:rPr lang="en-US" sz="4000" b="1" spc="16"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6"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ወደ</a:t>
            </a:r>
            <a:r>
              <a:rPr lang="en-AE" sz="4000" b="1" spc="16"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እርሱም</a:t>
            </a:r>
            <a:r>
              <a:rPr lang="en-AE"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6"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ተቀብሎናልና</a:t>
            </a:r>
            <a:r>
              <a:rPr lang="en-US" sz="4000" b="1" spc="16"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6"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አጽንቶ</a:t>
            </a:r>
            <a:r>
              <a:rPr lang="en-AE" sz="4000" b="1" spc="16"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6"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ጠብቆናልና</a:t>
            </a:r>
            <a:r>
              <a:rPr lang="en-US"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spc="16"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እስከዚህም</a:t>
            </a:r>
            <a:r>
              <a:rPr lang="en-AE"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ሰዓት</a:t>
            </a:r>
            <a:r>
              <a:rPr lang="en-AE"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አድርሶናልና።</a:t>
            </a:r>
          </a:p>
          <a:p>
            <a:pPr marL="7938" marR="330610">
              <a:spcBef>
                <a:spcPts val="63"/>
              </a:spcBef>
              <a:tabLst>
                <a:tab pos="704084" algn="l"/>
              </a:tabLst>
            </a:pPr>
            <a:endParaRPr lang="am-ET" sz="476"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7938" marR="3175">
              <a:tabLst>
                <a:tab pos="459599" algn="l"/>
                <a:tab pos="703687" algn="l"/>
                <a:tab pos="1090259" algn="l"/>
                <a:tab pos="1272432" algn="l"/>
                <a:tab pos="1335140" algn="l"/>
                <a:tab pos="1902694" algn="l"/>
                <a:tab pos="2420238" algn="l"/>
                <a:tab pos="2584155" algn="l"/>
                <a:tab pos="2954057" algn="l"/>
                <a:tab pos="3036213" algn="l"/>
                <a:tab pos="3470412" algn="l"/>
                <a:tab pos="3748632" algn="l"/>
                <a:tab pos="4180846" algn="l"/>
                <a:tab pos="4286815" algn="l"/>
                <a:tab pos="4877389" algn="l"/>
                <a:tab pos="4916682" algn="l"/>
                <a:tab pos="4952799" algn="l"/>
                <a:tab pos="5329051" algn="l"/>
                <a:tab pos="5958916" algn="l"/>
                <a:tab pos="6050995" algn="l"/>
                <a:tab pos="6502657" algn="l"/>
                <a:tab pos="6885656" algn="l"/>
                <a:tab pos="7093627" algn="l"/>
                <a:tab pos="7214679" algn="l"/>
              </a:tabLst>
            </a:pPr>
            <a:r>
              <a:rPr lang="en-AE" sz="3600" b="1" spc="-59"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	and</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succored	us,	He	hath	kept	us	an</a:t>
            </a:r>
            <a:r>
              <a:rPr lang="en-US"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brought</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nigh</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received</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unto</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Himself,</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taken</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our</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defense,</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strengthened</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brought</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unto</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this</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hour.</a:t>
            </a:r>
          </a:p>
        </p:txBody>
      </p:sp>
      <p:sp>
        <p:nvSpPr>
          <p:cNvPr id="4" name="Slide Number Placeholder 1">
            <a:extLst>
              <a:ext uri="{FF2B5EF4-FFF2-40B4-BE49-F238E27FC236}">
                <a16:creationId xmlns="" xmlns:a16="http://schemas.microsoft.com/office/drawing/2014/main" id="{3CD7A518-3B8A-0A7C-9E6D-9E9424A09496}"/>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33</a:t>
            </a:fld>
            <a:endParaRPr lang="en-US" dirty="0"/>
          </a:p>
        </p:txBody>
      </p:sp>
    </p:spTree>
    <p:extLst>
      <p:ext uri="{BB962C8B-B14F-4D97-AF65-F5344CB8AC3E}">
        <p14:creationId xmlns:p14="http://schemas.microsoft.com/office/powerpoint/2010/main" val="55452246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16418" y="0"/>
            <a:ext cx="11686576" cy="5732660"/>
          </a:xfrm>
          <a:prstGeom prst="rect">
            <a:avLst/>
          </a:prstGeom>
        </p:spPr>
        <p:txBody>
          <a:bodyPr vert="horz" wrap="square" lIns="0" tIns="7938" rIns="0" bIns="0" rtlCol="0">
            <a:spAutoFit/>
          </a:bodyPr>
          <a:lstStyle/>
          <a:p>
            <a:pPr marL="7938" marR="202811">
              <a:spcBef>
                <a:spcPts val="63"/>
              </a:spcBef>
              <a:tabLst>
                <a:tab pos="1196626" algn="l"/>
                <a:tab pos="1545095" algn="l"/>
                <a:tab pos="2072166" algn="l"/>
                <a:tab pos="3025895" algn="l"/>
                <a:tab pos="3394209" algn="l"/>
                <a:tab pos="3736329" algn="l"/>
                <a:tab pos="4286022" algn="l"/>
                <a:tab pos="4813887" algn="l"/>
                <a:tab pos="5869220" algn="l"/>
              </a:tabLst>
            </a:pPr>
            <a:r>
              <a:rPr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ንስአሎ	</a:t>
            </a:r>
            <a:r>
              <a:rPr lang="en-US" sz="4000" b="1" spc="16"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እን</a:t>
            </a:r>
            <a:r>
              <a:rPr lang="en-US" sz="40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ከ</a:t>
            </a:r>
            <a:r>
              <a:rPr lang="en-AE" sz="4000" b="1" spc="16"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ከመ</a:t>
            </a:r>
            <a:r>
              <a:rPr lang="en-AE"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ይ</a:t>
            </a:r>
            <a:r>
              <a:rPr sz="40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ዕቀበነ</a:t>
            </a:r>
            <a:r>
              <a:rPr lang="en-AE"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በዛቲ</a:t>
            </a:r>
            <a:r>
              <a:rPr lang="en-AE"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ዕለት</a:t>
            </a:r>
            <a:r>
              <a:rPr lang="en-AE"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ቅድስት</a:t>
            </a:r>
            <a:r>
              <a:rPr lang="en-AE"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ኵሎ</a:t>
            </a:r>
            <a:r>
              <a:rPr lang="en-AE"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መዋዕለ</a:t>
            </a:r>
            <a:r>
              <a:rPr lang="en-AE"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ሕይወትነ</a:t>
            </a:r>
            <a:r>
              <a:rPr lang="en-AE"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ወበኵሉ</a:t>
            </a:r>
            <a:r>
              <a:rPr lang="en-AE"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ሰላም</a:t>
            </a:r>
            <a:r>
              <a:rPr lang="en-AE"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አኃዜ</a:t>
            </a:r>
            <a:r>
              <a:rPr lang="en-AE"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ኵሉ</a:t>
            </a:r>
            <a:r>
              <a:rPr lang="en-AE"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lang="en-AE"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አምላክነ</a:t>
            </a:r>
            <a:r>
              <a:rPr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7938" marR="142087"/>
            <a:r>
              <a:rPr sz="3600" b="1" spc="16"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አሁንም</a:t>
            </a:r>
            <a:r>
              <a:rPr lang="en-AE" sz="3600" b="1" spc="16"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ክብርት</a:t>
            </a:r>
            <a:r>
              <a:rPr lang="en-AE" sz="36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በምትሆን</a:t>
            </a:r>
            <a:r>
              <a:rPr lang="en-AE" sz="36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በዚች</a:t>
            </a:r>
            <a:r>
              <a:rPr lang="en-AE" sz="36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ዕለ</a:t>
            </a:r>
            <a:r>
              <a:rPr lang="am-ET" sz="36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a:t>
            </a:r>
            <a:r>
              <a:rPr lang="en-AE" sz="36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በሕይወታችን</a:t>
            </a:r>
            <a:r>
              <a:rPr lang="en-AE" sz="36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ዘመን</a:t>
            </a:r>
            <a:r>
              <a:rPr sz="36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ሁሉ በፍጹም ሰላም ሁሉን የሚይዝ አምላካችን እግዚአብሔር  ይጠብቀን ዘንድ </a:t>
            </a:r>
            <a:r>
              <a:rPr sz="36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እንለምነው</a:t>
            </a:r>
            <a:r>
              <a:rPr sz="36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7938" marR="185348" algn="just"/>
            <a:r>
              <a:rPr sz="3600" b="1" spc="-59"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Let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 therefore pray unto Him that the Almighty Lord  our God keep us in this  holy day and all  the days of  our life in all peace.</a:t>
            </a:r>
          </a:p>
        </p:txBody>
      </p:sp>
      <p:sp>
        <p:nvSpPr>
          <p:cNvPr id="3" name="object 2">
            <a:extLst>
              <a:ext uri="{FF2B5EF4-FFF2-40B4-BE49-F238E27FC236}">
                <a16:creationId xmlns="" xmlns:a16="http://schemas.microsoft.com/office/drawing/2014/main" id="{85359F6B-15D5-1ADC-0A93-F216F81E4957}"/>
              </a:ext>
            </a:extLst>
          </p:cNvPr>
          <p:cNvSpPr txBox="1"/>
          <p:nvPr/>
        </p:nvSpPr>
        <p:spPr>
          <a:xfrm>
            <a:off x="232568" y="5653641"/>
            <a:ext cx="7588496" cy="1194558"/>
          </a:xfrm>
          <a:prstGeom prst="rect">
            <a:avLst/>
          </a:prstGeom>
        </p:spPr>
        <p:txBody>
          <a:bodyPr vert="horz" wrap="square" lIns="0" tIns="12065" rIns="0" bIns="0" rtlCol="0">
            <a:spAutoFit/>
          </a:bodyPr>
          <a:lstStyle/>
          <a:p>
            <a:pPr marL="12700" marR="5080">
              <a:spcBef>
                <a:spcPts val="95"/>
              </a:spcBef>
              <a:tabLst>
                <a:tab pos="1670751" algn="l"/>
              </a:tabLst>
            </a:pPr>
            <a:r>
              <a:rPr lang="am-ET" sz="32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200" b="1" u="sng"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20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en-US" sz="320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a:spcBef>
                <a:spcPts val="95"/>
              </a:spcBef>
              <a:tabLst>
                <a:tab pos="1670751" algn="l"/>
              </a:tabLst>
            </a:pPr>
            <a:r>
              <a:rPr sz="44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ጸልዩ</a:t>
            </a:r>
            <a:r>
              <a:rPr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Pray</a:t>
            </a:r>
            <a:r>
              <a:rPr lang="am-ET" sz="4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ye.</a:t>
            </a:r>
          </a:p>
        </p:txBody>
      </p:sp>
      <p:sp>
        <p:nvSpPr>
          <p:cNvPr id="5" name="Slide Number Placeholder 1">
            <a:extLst>
              <a:ext uri="{FF2B5EF4-FFF2-40B4-BE49-F238E27FC236}">
                <a16:creationId xmlns="" xmlns:a16="http://schemas.microsoft.com/office/drawing/2014/main" id="{33EE063E-02DF-9742-7B8A-2E5E6C8DD009}"/>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34</a:t>
            </a:fld>
            <a:endParaRPr lang="en-US" dirty="0"/>
          </a:p>
        </p:txBody>
      </p:sp>
    </p:spTree>
    <p:extLst>
      <p:ext uri="{BB962C8B-B14F-4D97-AF65-F5344CB8AC3E}">
        <p14:creationId xmlns:p14="http://schemas.microsoft.com/office/powerpoint/2010/main" val="280976844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4635" y="110479"/>
            <a:ext cx="11869145" cy="2722204"/>
          </a:xfrm>
          <a:prstGeom prst="rect">
            <a:avLst/>
          </a:prstGeom>
        </p:spPr>
        <p:txBody>
          <a:bodyPr vert="horz" wrap="square" lIns="0" tIns="7541" rIns="0" bIns="0" rtlCol="0" anchor="ctr">
            <a:spAutoFit/>
          </a:bodyPr>
          <a:lstStyle/>
          <a:p>
            <a:r>
              <a:rPr lang="am-ET"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r>
            <a:br>
              <a:rPr lang="en-AE"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b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እግዚእ</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አኃዜ</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ኵሉ</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አቡሁ</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ለእግዚእነ</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ወአምላክነ</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ወመድኃኒነ</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ኢየሱስ</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ነአ</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sz="4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ተከ</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ላዕለ</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ኵሉ</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ግብር</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በእንተ</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ኵሉ</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ግብር</a:t>
            </a:r>
            <a:r>
              <a:rPr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ወውስተ</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ኵሉ</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ግብር</a:t>
            </a:r>
            <a:endParaRPr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object 3"/>
          <p:cNvSpPr txBox="1"/>
          <p:nvPr/>
        </p:nvSpPr>
        <p:spPr>
          <a:xfrm>
            <a:off x="109182" y="2832683"/>
            <a:ext cx="11880899" cy="3780843"/>
          </a:xfrm>
          <a:prstGeom prst="rect">
            <a:avLst/>
          </a:prstGeom>
        </p:spPr>
        <p:txBody>
          <a:bodyPr vert="horz" wrap="square" lIns="0" tIns="7938" rIns="0" bIns="0" rtlCol="0">
            <a:spAutoFit/>
          </a:bodyPr>
          <a:lstStyle/>
          <a:p>
            <a:pPr marL="7938" marR="3175">
              <a:spcBef>
                <a:spcPts val="63"/>
              </a:spcBef>
              <a:tabLst>
                <a:tab pos="848949" algn="l"/>
                <a:tab pos="1021993" algn="l"/>
                <a:tab pos="1672894" algn="l"/>
                <a:tab pos="1770133" algn="l"/>
                <a:tab pos="2032081" algn="l"/>
                <a:tab pos="2839753" algn="l"/>
                <a:tab pos="3150122" algn="l"/>
                <a:tab pos="3211243" algn="l"/>
                <a:tab pos="3801022" algn="l"/>
                <a:tab pos="4366988" algn="l"/>
                <a:tab pos="4602344" algn="l"/>
                <a:tab pos="4644017" algn="l"/>
                <a:tab pos="5150052" algn="l"/>
                <a:tab pos="6038691" algn="l"/>
                <a:tab pos="6345489" algn="l"/>
                <a:tab pos="6995993" algn="l"/>
                <a:tab pos="7556401" algn="l"/>
              </a:tabLst>
            </a:pP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ሁሉን</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የያዝህ</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ጌታችን</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የጌታችንና</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የአምላካችን</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የመድኃኒታችን</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የኢየሱስ</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አባት</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በሥራው</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ላይ</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ሥራው</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በሥራውም</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ውስጥ</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እናመሰግንሃለን</a:t>
            </a:r>
            <a:r>
              <a:rPr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7938" marR="143675">
              <a:tabLst>
                <a:tab pos="573507" algn="l"/>
                <a:tab pos="1011674" algn="l"/>
                <a:tab pos="1124787" algn="l"/>
                <a:tab pos="1269653" algn="l"/>
                <a:tab pos="1805852" algn="l"/>
                <a:tab pos="1854273" algn="l"/>
                <a:tab pos="1899519" algn="l"/>
                <a:tab pos="2465089" algn="l"/>
                <a:tab pos="2548832" algn="l"/>
                <a:tab pos="3379525" algn="l"/>
                <a:tab pos="3437867" algn="l"/>
                <a:tab pos="3863730" algn="l"/>
                <a:tab pos="3895481" algn="l"/>
                <a:tab pos="4343175" algn="l"/>
                <a:tab pos="4444778" algn="l"/>
                <a:tab pos="5331433" algn="l"/>
                <a:tab pos="5356436" algn="l"/>
                <a:tab pos="5433433" algn="l"/>
                <a:tab pos="5820402" algn="l"/>
                <a:tab pos="5848581" algn="l"/>
                <a:tab pos="5987096" algn="l"/>
                <a:tab pos="6357792" algn="l"/>
                <a:tab pos="6386765" algn="l"/>
                <a:tab pos="6837236" algn="l"/>
                <a:tab pos="7113472" algn="l"/>
              </a:tabLst>
            </a:pP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Master,</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God		Almighty,		the</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Father</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of</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our</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our</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God</a:t>
            </a:r>
            <a:r>
              <a:rPr lang="en-AE"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our</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Savior</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Jesu</a:t>
            </a:r>
            <a:r>
              <a:rPr lang="en-AE"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Christ,</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render</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Thee</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thanks</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upon</a:t>
            </a:r>
            <a:r>
              <a:rPr lang="en-AE"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everything,</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everything</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429"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a:t>
            </a:r>
            <a:r>
              <a:rPr lang="en-AE"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everything,</a:t>
            </a:r>
          </a:p>
        </p:txBody>
      </p:sp>
      <p:sp>
        <p:nvSpPr>
          <p:cNvPr id="5" name="Slide Number Placeholder 1">
            <a:extLst>
              <a:ext uri="{FF2B5EF4-FFF2-40B4-BE49-F238E27FC236}">
                <a16:creationId xmlns="" xmlns:a16="http://schemas.microsoft.com/office/drawing/2014/main" id="{8CE588D4-40E2-D0EA-FC9E-7EB9FE029DED}"/>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35</a:t>
            </a:fld>
            <a:endParaRPr lang="en-US" dirty="0"/>
          </a:p>
        </p:txBody>
      </p:sp>
    </p:spTree>
    <p:extLst>
      <p:ext uri="{BB962C8B-B14F-4D97-AF65-F5344CB8AC3E}">
        <p14:creationId xmlns:p14="http://schemas.microsoft.com/office/powerpoint/2010/main" val="247818888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16418" y="87079"/>
            <a:ext cx="11759164" cy="6887335"/>
          </a:xfrm>
          <a:prstGeom prst="rect">
            <a:avLst/>
          </a:prstGeom>
        </p:spPr>
        <p:txBody>
          <a:bodyPr vert="horz" wrap="square" lIns="0" tIns="7938" rIns="0" bIns="0" rtlCol="0">
            <a:spAutoFit/>
          </a:bodyPr>
          <a:lstStyle/>
          <a:p>
            <a:pPr marR="32148">
              <a:tabLst>
                <a:tab pos="792590" algn="l"/>
                <a:tab pos="859268" algn="l"/>
                <a:tab pos="1954687" algn="l"/>
                <a:tab pos="2568676" algn="l"/>
                <a:tab pos="3266807" algn="l"/>
                <a:tab pos="4289991" algn="l"/>
                <a:tab pos="4390008" algn="l"/>
                <a:tab pos="5888270" algn="l"/>
                <a:tab pos="5960504" algn="l"/>
                <a:tab pos="6599101" algn="l"/>
                <a:tab pos="7148795" algn="l"/>
              </a:tabLst>
            </a:pP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እስመ</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ሰወርከነ</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ወረዳእከነ</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ዐቀብከነ</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ወአቅረብከነ</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ወተወከፍከነ</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ኀቤከ</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ወተማ</a:t>
            </a:r>
            <a:r>
              <a:rPr lang="en-US" sz="4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ሕ</a:t>
            </a:r>
            <a:r>
              <a:rPr sz="4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ፀንከነ</a:t>
            </a:r>
            <a:r>
              <a:rPr lang="en-AE"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ወአጽናዕከነ</a:t>
            </a:r>
            <a:r>
              <a:rPr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ወአብጻሕከነ</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እስከ</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ዛቲ</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ሰዓት</a:t>
            </a:r>
            <a:r>
              <a:rPr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R="32148">
              <a:tabLst>
                <a:tab pos="792590" algn="l"/>
                <a:tab pos="859268" algn="l"/>
                <a:tab pos="1954687" algn="l"/>
                <a:tab pos="2568676" algn="l"/>
                <a:tab pos="3266807" algn="l"/>
                <a:tab pos="4289991" algn="l"/>
                <a:tab pos="4390008" algn="l"/>
                <a:tab pos="5888270" algn="l"/>
                <a:tab pos="5960504" algn="l"/>
                <a:tab pos="6599101" algn="l"/>
                <a:tab pos="7148795" algn="l"/>
              </a:tabLst>
            </a:pPr>
            <a:endParaRPr sz="2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spcBef>
                <a:spcPts val="28"/>
              </a:spcBef>
            </a:pPr>
            <a:endParaRPr sz="500" dirty="0">
              <a:latin typeface="Ebrima"/>
              <a:cs typeface="Ebrima"/>
            </a:endParaRPr>
          </a:p>
          <a:p>
            <a:pPr marR="32148">
              <a:tabLst>
                <a:tab pos="792590" algn="l"/>
                <a:tab pos="859268" algn="l"/>
                <a:tab pos="1954687" algn="l"/>
                <a:tab pos="2568676" algn="l"/>
                <a:tab pos="3266807" algn="l"/>
                <a:tab pos="4289991" algn="l"/>
                <a:tab pos="4390008" algn="l"/>
                <a:tab pos="5888270" algn="l"/>
                <a:tab pos="5960504" algn="l"/>
                <a:tab pos="6599101" algn="l"/>
                <a:tab pos="7148795" algn="l"/>
              </a:tabLst>
            </a:pP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ሰውረኸናልና</a:t>
            </a:r>
            <a:r>
              <a:rPr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ረድተኸናልና</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ጠብቀኸናልና</a:t>
            </a:r>
            <a:r>
              <a:rPr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ወዳንተ</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አቅርበህ</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ጠብቀኸናልና</a:t>
            </a:r>
            <a:r>
              <a:rPr lang="en-US"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spc="122"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አጽንተህ</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ጠብቀኸናልና</a:t>
            </a:r>
            <a:r>
              <a:rPr lang="en-US"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spc="122"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እስከዚችም</a:t>
            </a:r>
            <a:r>
              <a:rPr lang="am-ET" sz="2800" b="1" spc="122"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ሰዓት</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አድርሰኸናልና</a:t>
            </a:r>
            <a:r>
              <a:rPr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a:spcBef>
                <a:spcPts val="6"/>
              </a:spcBef>
            </a:pPr>
            <a:endParaRPr sz="1143" dirty="0">
              <a:latin typeface="Ebrima"/>
              <a:cs typeface="Ebrima"/>
            </a:endParaRPr>
          </a:p>
          <a:p>
            <a:pPr marL="7938" marR="3175">
              <a:lnSpc>
                <a:spcPct val="99200"/>
              </a:lnSpc>
              <a:spcBef>
                <a:spcPts val="3"/>
              </a:spcBef>
              <a:tabLst>
                <a:tab pos="459599" algn="l"/>
                <a:tab pos="492145" algn="l"/>
                <a:tab pos="638200" algn="l"/>
                <a:tab pos="1172414" algn="l"/>
                <a:tab pos="1301404" algn="l"/>
                <a:tab pos="1613758" algn="l"/>
                <a:tab pos="1770133" algn="l"/>
                <a:tab pos="1997948" algn="l"/>
                <a:tab pos="2179327" algn="l"/>
                <a:tab pos="2226160" algn="l"/>
                <a:tab pos="3002874" algn="l"/>
                <a:tab pos="3179888" algn="l"/>
                <a:tab pos="3444614" algn="l"/>
                <a:tab pos="3631152" algn="l"/>
                <a:tab pos="4076067" algn="l"/>
                <a:tab pos="4263399" algn="l"/>
                <a:tab pos="4883740" algn="l"/>
                <a:tab pos="5334210" algn="l"/>
                <a:tab pos="5590602" algn="l"/>
                <a:tab pos="5926768" algn="l"/>
                <a:tab pos="6047027" algn="l"/>
                <a:tab pos="6124022" algn="l"/>
                <a:tab pos="6379224" algn="l"/>
                <a:tab pos="6819375" algn="l"/>
                <a:tab pos="7009090" algn="l"/>
                <a:tab pos="7213885" algn="l"/>
                <a:tab pos="7514728" algn="l"/>
              </a:tabLst>
            </a:pPr>
            <a:r>
              <a:rPr lang="en-US" sz="3810" b="1" spc="-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a:t>
            </a:r>
            <a:r>
              <a:rPr sz="3810" b="1" spc="-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or</a:t>
            </a:r>
            <a:r>
              <a:rPr lang="am-ET" sz="3810" b="1" spc="-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5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Thou</a:t>
            </a:r>
            <a:r>
              <a:rPr lang="am-ET" sz="3810" b="1" spc="5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5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hast</a:t>
            </a:r>
            <a:r>
              <a:rPr lang="am-ET" sz="3810" b="1" spc="5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4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covered</a:t>
            </a:r>
            <a:r>
              <a:rPr lang="am-ET" sz="3810" b="1" spc="4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10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a:t>
            </a:r>
            <a:r>
              <a:rPr lang="am-ET" sz="3810" b="1" spc="10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am-ET" sz="381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5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succored</a:t>
            </a:r>
            <a:r>
              <a:rPr lang="am-ET" sz="3810" b="1" spc="5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810" b="1" spc="11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a:t>
            </a:r>
            <a:r>
              <a:rPr sz="3810" b="1" spc="11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a:t>
            </a:r>
            <a:r>
              <a:rPr lang="am-ET" sz="3810" b="1" spc="11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5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hast</a:t>
            </a:r>
            <a:r>
              <a:rPr lang="am-ET" sz="3810" b="1" spc="5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kept</a:t>
            </a:r>
            <a:r>
              <a:rPr lang="am-ET" sz="3810" b="1" spc="-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10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a:t>
            </a:r>
            <a:r>
              <a:rPr lang="am-ET" sz="3810" b="1" spc="10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am-ET" sz="381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brought</a:t>
            </a:r>
            <a:r>
              <a:rPr lang="am-ET" sz="381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10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a:t>
            </a:r>
            <a:r>
              <a:rPr lang="am-ET" sz="3810" b="1" spc="10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1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nigh,</a:t>
            </a:r>
            <a:r>
              <a:rPr lang="am-ET" sz="3810" b="1" spc="1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am-ET" sz="381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5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received</a:t>
            </a:r>
            <a:r>
              <a:rPr lang="am-ET" sz="3048" b="1" spc="5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810" b="1" spc="10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a:t>
            </a:r>
            <a:r>
              <a:rPr sz="3810" b="1" spc="10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a:t>
            </a:r>
            <a:r>
              <a:rPr lang="am-ET" sz="2667" b="1" spc="10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810" b="1" spc="-38"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a:t>
            </a:r>
            <a:r>
              <a:rPr sz="3810" b="1" spc="-38"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nto</a:t>
            </a:r>
            <a:r>
              <a:rPr lang="am-ET" sz="2667" b="1" spc="-38"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8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Thyself,</a:t>
            </a:r>
            <a:r>
              <a:rPr lang="am-ET" sz="3048" b="1" spc="8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am-ET" sz="3048"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undertaken</a:t>
            </a:r>
            <a:r>
              <a:rPr lang="en-AE" sz="3810" b="1" spc="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1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our</a:t>
            </a:r>
            <a:r>
              <a:rPr lang="am-ET" sz="3810" b="1" spc="-1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6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defense,</a:t>
            </a:r>
            <a:r>
              <a:rPr lang="en-AE" sz="3810" b="1" spc="6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am-ET" sz="381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1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strengthened</a:t>
            </a:r>
            <a:r>
              <a:rPr lang="am-ET" sz="3810" b="1" spc="1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10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a:t>
            </a:r>
            <a:r>
              <a:rPr lang="am-ET" sz="3810" b="1" spc="10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en-AE" sz="381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3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brought </a:t>
            </a:r>
            <a:r>
              <a:rPr sz="3810" b="1" spc="10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a:t>
            </a:r>
            <a:r>
              <a:rPr lang="am-ET" sz="3810" b="1" spc="10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38"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unto</a:t>
            </a:r>
            <a:r>
              <a:rPr lang="am-ET" sz="3810" b="1" spc="-38"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this</a:t>
            </a:r>
            <a:r>
              <a:rPr lang="am-ET" sz="3810" b="1" spc="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hour.</a:t>
            </a:r>
            <a:endParaRPr sz="381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1">
            <a:extLst>
              <a:ext uri="{FF2B5EF4-FFF2-40B4-BE49-F238E27FC236}">
                <a16:creationId xmlns="" xmlns:a16="http://schemas.microsoft.com/office/drawing/2014/main" id="{F8B2904B-C06A-C758-FF75-B541B3E70DF9}"/>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36</a:t>
            </a:fld>
            <a:endParaRPr lang="en-US" dirty="0"/>
          </a:p>
        </p:txBody>
      </p:sp>
    </p:spTree>
    <p:extLst>
      <p:ext uri="{BB962C8B-B14F-4D97-AF65-F5344CB8AC3E}">
        <p14:creationId xmlns:p14="http://schemas.microsoft.com/office/powerpoint/2010/main" val="297573002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7152" y="300251"/>
            <a:ext cx="11686575" cy="3847207"/>
          </a:xfrm>
          <a:prstGeom prst="rect">
            <a:avLst/>
          </a:prstGeom>
        </p:spPr>
        <p:txBody>
          <a:bodyPr wrap="square">
            <a:spAutoFit/>
          </a:bodyPr>
          <a:lstStyle/>
          <a:p>
            <a:r>
              <a:rPr lang="am-ET"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6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endParaRPr lang="en-AE" sz="1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ኅሡ ወአስተብቊዑ ከመ ይምሐረነ እግዚአብሔር </a:t>
            </a:r>
            <a:r>
              <a:rPr lang="am-ET"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ወይሣ</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ል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ላዕሌነ</a:t>
            </a:r>
          </a:p>
          <a:p>
            <a:r>
              <a:rPr lang="am-ET" sz="4800" b="1" spc="122"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a:t>
            </a:r>
            <a:r>
              <a:rPr lang="am-ET" sz="4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ይምረን ዘንድ በእኛም</a:t>
            </a:r>
            <a:r>
              <a:rPr lang="en-AE" sz="4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ላይ ይቅር ይል ዘንድ </a:t>
            </a:r>
            <a:r>
              <a:rPr lang="am-ET" sz="4800" b="1" spc="122"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እሹ</a:t>
            </a:r>
            <a:r>
              <a:rPr lang="en-US" sz="4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spc="122"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ለምኑ</a:t>
            </a:r>
            <a:r>
              <a:rPr lang="en-US" sz="4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spc="122"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5716"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TextBox 3">
            <a:extLst>
              <a:ext uri="{FF2B5EF4-FFF2-40B4-BE49-F238E27FC236}">
                <a16:creationId xmlns="" xmlns:a16="http://schemas.microsoft.com/office/drawing/2014/main" id="{4767CABA-6CCE-A82D-ED83-904D96D012E0}"/>
              </a:ext>
            </a:extLst>
          </p:cNvPr>
          <p:cNvSpPr txBox="1"/>
          <p:nvPr/>
        </p:nvSpPr>
        <p:spPr>
          <a:xfrm>
            <a:off x="361591" y="4147458"/>
            <a:ext cx="11577695" cy="1382173"/>
          </a:xfrm>
          <a:prstGeom prst="rect">
            <a:avLst/>
          </a:prstGeom>
          <a:noFill/>
        </p:spPr>
        <p:txBody>
          <a:bodyPr wrap="square">
            <a:spAutoFit/>
          </a:bodyPr>
          <a:lstStyle/>
          <a:p>
            <a:r>
              <a:rPr lang="en-AE"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Entreat ye and beseech that the Lord have Pity upon us and be merciful to us.</a:t>
            </a:r>
            <a:endParaRPr lang="en-US"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10" name="Slide Number Placeholder 1">
            <a:extLst>
              <a:ext uri="{FF2B5EF4-FFF2-40B4-BE49-F238E27FC236}">
                <a16:creationId xmlns="" xmlns:a16="http://schemas.microsoft.com/office/drawing/2014/main" id="{EA7DCA14-FEF2-668D-7532-5D010540905A}"/>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37</a:t>
            </a:fld>
            <a:endParaRPr lang="en-US" dirty="0"/>
          </a:p>
        </p:txBody>
      </p:sp>
    </p:spTree>
    <p:extLst>
      <p:ext uri="{BB962C8B-B14F-4D97-AF65-F5344CB8AC3E}">
        <p14:creationId xmlns:p14="http://schemas.microsoft.com/office/powerpoint/2010/main" val="79999018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 xmlns:a16="http://schemas.microsoft.com/office/drawing/2014/main" id="{78E6E4A7-1414-5BF5-4252-5B3EE26E0A83}"/>
              </a:ext>
            </a:extLst>
          </p:cNvPr>
          <p:cNvSpPr txBox="1"/>
          <p:nvPr/>
        </p:nvSpPr>
        <p:spPr>
          <a:xfrm>
            <a:off x="143831" y="4123154"/>
            <a:ext cx="11686576" cy="2554545"/>
          </a:xfrm>
          <a:prstGeom prst="rect">
            <a:avLst/>
          </a:prstGeom>
          <a:noFill/>
        </p:spPr>
        <p:txBody>
          <a:bodyPr wrap="square">
            <a:spAutoFit/>
          </a:bodyPr>
          <a:lstStyle/>
          <a:p>
            <a:r>
              <a:rPr lang="en-AE" sz="320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Receive our prayer and supplication from His saints on our behalf, according to what is expedient at all times, so that He may make us ready to partake of the communion of the blessed sacrament and forgive us our sins.</a:t>
            </a:r>
            <a:endParaRPr lang="en-US" sz="3429"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2" name="Slide Number Placeholder 1">
            <a:extLst>
              <a:ext uri="{FF2B5EF4-FFF2-40B4-BE49-F238E27FC236}">
                <a16:creationId xmlns="" xmlns:a16="http://schemas.microsoft.com/office/drawing/2014/main" id="{07B79278-C01E-D3C0-FE5D-4478830B3B3F}"/>
              </a:ext>
            </a:extLst>
          </p:cNvPr>
          <p:cNvSpPr>
            <a:spLocks noGrp="1"/>
          </p:cNvSpPr>
          <p:nvPr>
            <p:ph type="sldNum" sz="quarter" idx="12"/>
          </p:nvPr>
        </p:nvSpPr>
        <p:spPr>
          <a:xfrm>
            <a:off x="8305800" y="6340476"/>
            <a:ext cx="2057400" cy="365125"/>
          </a:xfrm>
          <a:prstGeom prst="rect">
            <a:avLst/>
          </a:prstGeom>
        </p:spPr>
        <p:txBody>
          <a:bodyPr/>
          <a:lstStyle/>
          <a:p>
            <a:fld id="{D1A93F9C-F3AE-4C08-8BCA-376713F07AA1}" type="slidenum">
              <a:rPr lang="en-US" smtClean="0"/>
              <a:pPr/>
              <a:t>38</a:t>
            </a:fld>
            <a:endParaRPr lang="en-US" dirty="0"/>
          </a:p>
        </p:txBody>
      </p:sp>
      <p:sp>
        <p:nvSpPr>
          <p:cNvPr id="4" name="TextBox 3">
            <a:extLst>
              <a:ext uri="{FF2B5EF4-FFF2-40B4-BE49-F238E27FC236}">
                <a16:creationId xmlns="" xmlns:a16="http://schemas.microsoft.com/office/drawing/2014/main" id="{9FD671F6-630A-EEA8-D169-C649F547594F}"/>
              </a:ext>
            </a:extLst>
          </p:cNvPr>
          <p:cNvSpPr txBox="1"/>
          <p:nvPr/>
        </p:nvSpPr>
        <p:spPr>
          <a:xfrm>
            <a:off x="107537" y="2207949"/>
            <a:ext cx="11759164" cy="1754326"/>
          </a:xfrm>
          <a:prstGeom prst="rect">
            <a:avLst/>
          </a:prstGeom>
          <a:noFill/>
        </p:spPr>
        <p:txBody>
          <a:bodyPr wrap="square">
            <a:spAutoFit/>
          </a:bodyPr>
          <a:lstStyle/>
          <a:p>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ስለኛ</a:t>
            </a:r>
            <a:r>
              <a:rPr lang="am-ET" sz="2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ከቅዱሳን</a:t>
            </a:r>
            <a:r>
              <a:rPr lang="am-ET" sz="2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ጸሎትን</a:t>
            </a:r>
            <a:r>
              <a:rPr lang="en-US" sz="3600" b="1" spc="122"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2800" b="1" spc="122"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ልመናንም</a:t>
            </a:r>
            <a:r>
              <a:rPr lang="am-ET" sz="2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ይቀበል</a:t>
            </a:r>
            <a:r>
              <a:rPr lang="am-ET" sz="2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 ሁልጊዜ</a:t>
            </a:r>
            <a:r>
              <a:rPr lang="am-ET" sz="2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ይምረን</a:t>
            </a:r>
            <a:r>
              <a:rPr lang="am-ET" sz="2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am-ET" sz="2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ቡሩክ</a:t>
            </a:r>
            <a:r>
              <a:rPr lang="en-AE" sz="2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ከሚሆን</a:t>
            </a:r>
            <a:r>
              <a:rPr lang="am-ET" sz="2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ምሥጢር አንድነት እንድንቀበል የበቃን ያደርገን ዘንድ።</a:t>
            </a:r>
            <a:endParaRPr lang="en-US"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TextBox 5">
            <a:extLst>
              <a:ext uri="{FF2B5EF4-FFF2-40B4-BE49-F238E27FC236}">
                <a16:creationId xmlns="" xmlns:a16="http://schemas.microsoft.com/office/drawing/2014/main" id="{AEFB0072-A0F7-7DE5-A038-2F6AF9849692}"/>
              </a:ext>
            </a:extLst>
          </p:cNvPr>
          <p:cNvSpPr txBox="1"/>
          <p:nvPr/>
        </p:nvSpPr>
        <p:spPr>
          <a:xfrm>
            <a:off x="216418" y="188656"/>
            <a:ext cx="11759164" cy="1815882"/>
          </a:xfrm>
          <a:prstGeom prst="rect">
            <a:avLst/>
          </a:prstGeom>
          <a:noFill/>
        </p:spPr>
        <p:txBody>
          <a:bodyPr wrap="square">
            <a:spAutoFit/>
          </a:bodyPr>
          <a:lstStyle/>
          <a:p>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ወይትወከፍ ጸሎተ ወስእለተ እምነ ቅዱሳኒሁ </a:t>
            </a:r>
            <a:r>
              <a:rPr lang="am-ET"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በእንቲ</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ኣ</a:t>
            </a:r>
            <a:r>
              <a:rPr lang="am-ET"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ነ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በዘይሤኒ ኵሎ ጊዜ ይረስየነ ድልዋነ ከመ ንንሣእ እምሱታፌ ምሥጢር ቡሩክ ወይሥረይ ለነ ኃጣውኢነ።</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0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7813598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C2A3ED89-AB4F-C5F7-1A71-0E37D71F8A92}"/>
              </a:ext>
            </a:extLst>
          </p:cNvPr>
          <p:cNvSpPr txBox="1"/>
          <p:nvPr/>
        </p:nvSpPr>
        <p:spPr>
          <a:xfrm>
            <a:off x="506768" y="380328"/>
            <a:ext cx="7657742" cy="4893647"/>
          </a:xfrm>
          <a:prstGeom prst="rect">
            <a:avLst/>
          </a:prstGeom>
          <a:noFill/>
        </p:spPr>
        <p:txBody>
          <a:bodyPr wrap="square">
            <a:spAutoFit/>
          </a:bodyPr>
          <a:lstStyle/>
          <a:p>
            <a:r>
              <a:rPr lang="am-ET"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en-AE" sz="28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6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ኪርያላይሶን</a:t>
            </a:r>
            <a:r>
              <a:rPr lang="am-ET"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2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6000" b="1" spc="122"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a:t>
            </a:r>
            <a:r>
              <a:rPr lang="am-ET" sz="6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ይቅር በለን።</a:t>
            </a:r>
          </a:p>
          <a:p>
            <a:r>
              <a:rPr lang="am-ET" sz="28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54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6000" b="1"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Kyrie </a:t>
            </a:r>
            <a:r>
              <a:rPr lang="en-AE" sz="60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eleison.</a:t>
            </a:r>
            <a:endParaRPr lang="am-ET" sz="60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 xmlns:a16="http://schemas.microsoft.com/office/drawing/2014/main" id="{97E68D9F-863C-AD7E-1529-F8D7A4A799F1}"/>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39</a:t>
            </a:fld>
            <a:endParaRPr lang="en-US"/>
          </a:p>
        </p:txBody>
      </p:sp>
    </p:spTree>
    <p:extLst>
      <p:ext uri="{BB962C8B-B14F-4D97-AF65-F5344CB8AC3E}">
        <p14:creationId xmlns:p14="http://schemas.microsoft.com/office/powerpoint/2010/main" val="259883449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43831" y="670678"/>
            <a:ext cx="11880899" cy="6409768"/>
          </a:xfrm>
          <a:prstGeom prst="rect">
            <a:avLst/>
          </a:prstGeom>
        </p:spPr>
        <p:txBody>
          <a:bodyPr vert="horz" wrap="square" lIns="0" tIns="7938" rIns="0" bIns="0" rtlCol="0">
            <a:spAutoFit/>
          </a:bodyPr>
          <a:lstStyle/>
          <a:p>
            <a:pPr marL="7938" marR="155581">
              <a:tabLst>
                <a:tab pos="784256" algn="l"/>
                <a:tab pos="966033" algn="l"/>
                <a:tab pos="1291879" algn="l"/>
                <a:tab pos="1422457" algn="l"/>
                <a:tab pos="1764179" algn="l"/>
                <a:tab pos="2073754" algn="l"/>
                <a:tab pos="2374199" algn="l"/>
                <a:tab pos="3058043" algn="l"/>
                <a:tab pos="3154487" algn="l"/>
                <a:tab pos="3715293" algn="l"/>
                <a:tab pos="3954619" algn="l"/>
                <a:tab pos="4454701" algn="l"/>
                <a:tab pos="5180613" algn="l"/>
                <a:tab pos="5236576" algn="l"/>
                <a:tab pos="5515986" algn="l"/>
                <a:tab pos="5874776" algn="l"/>
                <a:tab pos="6210545" algn="l"/>
                <a:tab pos="6318102" algn="l"/>
                <a:tab pos="6659032" algn="l"/>
              </a:tabLst>
            </a:pP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በእንተ</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ዝንቱ</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ንስእለከ</a:t>
            </a:r>
            <a:r>
              <a:rPr lang="en-AE" sz="3600" b="1" spc="122"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ወነኀሥሥ</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እምነ</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ኂሩትከ</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ኦ</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መፍቀሬ</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ሰብእ</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ሀበነ</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ከመ</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ንፈጽም</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ዛ</a:t>
            </a:r>
            <a:r>
              <a:rPr lang="en-US"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ተ</a:t>
            </a:r>
            <a:r>
              <a:rPr lang="en-AE" sz="3600" b="1" spc="122"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ዕለተ</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ቅድስተ</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ኵሎ</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መዋዕለ</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ሕይወትነ</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ወበኵሉ</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ሰላም</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ምስለ</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ፈሪሆትከ</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ኵሎ</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ቅን</a:t>
            </a:r>
            <a:r>
              <a:rPr lang="en-US"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a:t>
            </a:r>
            <a:r>
              <a:rPr sz="3600" b="1" spc="122"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ተ</a:t>
            </a:r>
            <a:r>
              <a:rPr lang="am-ET"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7938" marR="155581">
              <a:tabLst>
                <a:tab pos="784256" algn="l"/>
                <a:tab pos="966033" algn="l"/>
                <a:tab pos="1291879" algn="l"/>
                <a:tab pos="1422457" algn="l"/>
                <a:tab pos="1764179" algn="l"/>
                <a:tab pos="2073754" algn="l"/>
                <a:tab pos="2374199" algn="l"/>
                <a:tab pos="3058043" algn="l"/>
                <a:tab pos="3154487" algn="l"/>
                <a:tab pos="3715293" algn="l"/>
                <a:tab pos="3954619" algn="l"/>
                <a:tab pos="4454701" algn="l"/>
                <a:tab pos="5180613" algn="l"/>
                <a:tab pos="5236576" algn="l"/>
                <a:tab pos="5515986" algn="l"/>
                <a:tab pos="5874776" algn="l"/>
                <a:tab pos="6210545" algn="l"/>
                <a:tab pos="6318102" algn="l"/>
                <a:tab pos="6659032" algn="l"/>
              </a:tabLst>
            </a:pP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ስለዚህ </a:t>
            </a:r>
            <a:r>
              <a:rPr lang="am-ET" sz="3600" b="1" spc="122"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እንለምንሃለን</a:t>
            </a:r>
            <a:r>
              <a:rPr lang="en-US"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spc="122"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ከቸርነትህም </a:t>
            </a:r>
            <a:r>
              <a:rPr lang="am-ET" sz="3600" b="1" spc="122"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እንሻለን</a:t>
            </a:r>
            <a:r>
              <a:rPr lang="en-US"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spc="122"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ሰውን የምትወድ ሆይ ክብርት የምትሆን ይህችን ዕለት እንድንፈጽም ስጠን፤ የሕይወታችንን ዘመን ሁሉ በፍጹም</a:t>
            </a:r>
            <a:r>
              <a:rPr lang="am-ET" sz="24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a:t>
            </a:r>
            <a:r>
              <a:rPr lang="am-ET" sz="24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አንተን</a:t>
            </a:r>
            <a:r>
              <a:rPr lang="am-ET" sz="24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ከመፍራት</a:t>
            </a:r>
            <a:r>
              <a:rPr lang="am-ET" sz="24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ጋራ</a:t>
            </a:r>
            <a:r>
              <a:rPr lang="am-ET" sz="2400" b="1" spc="122"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ቅንዓትን</a:t>
            </a:r>
            <a:r>
              <a:rPr lang="en-US" sz="3600" b="1" spc="122"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3600" b="1" spc="122"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ሁሉ</a:t>
            </a:r>
            <a:endPar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R="76996" rtl="1"/>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a:t>
            </a:r>
            <a:r>
              <a:rPr sz="3200" b="1" spc="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this </a:t>
            </a:r>
            <a:r>
              <a:rPr sz="3200" b="1" spc="11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cause </a:t>
            </a:r>
            <a:r>
              <a:rPr sz="3200" b="1" spc="7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a:t>
            </a:r>
            <a:r>
              <a:rPr sz="320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pray and </a:t>
            </a:r>
            <a:r>
              <a:rPr sz="3200" b="1" spc="1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entreat </a:t>
            </a:r>
            <a:r>
              <a:rPr sz="3200" b="1" spc="-5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of</a:t>
            </a:r>
            <a:r>
              <a:rPr sz="3200" b="1" spc="-5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Thy </a:t>
            </a:r>
            <a:r>
              <a:rPr sz="3200" b="1" spc="5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goodness, </a:t>
            </a:r>
            <a:r>
              <a:rPr sz="3200" b="1" spc="9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a:t>
            </a:r>
            <a:r>
              <a:rPr sz="3200" b="1" spc="97"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1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lover </a:t>
            </a:r>
            <a:r>
              <a:rPr sz="3200" b="1" spc="-5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of</a:t>
            </a:r>
            <a:r>
              <a:rPr sz="3200" b="1" spc="-47"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6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man, </a:t>
            </a:r>
            <a:r>
              <a:rPr sz="3200" b="1" spc="-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grant</a:t>
            </a:r>
            <a:r>
              <a:rPr sz="3200" b="1" spc="597"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10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 </a:t>
            </a:r>
            <a:r>
              <a:rPr sz="3200" b="1" spc="-8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to</a:t>
            </a:r>
            <a:r>
              <a:rPr sz="3200" b="1" spc="45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complete  </a:t>
            </a:r>
            <a:r>
              <a:rPr sz="3200" b="1" spc="1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this </a:t>
            </a:r>
            <a:r>
              <a:rPr sz="3200" b="1" spc="-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a:t>
            </a:r>
            <a:r>
              <a:rPr sz="3200" b="1" spc="60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5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day </a:t>
            </a:r>
            <a:r>
              <a:rPr sz="3200" b="1" spc="3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a:t>
            </a:r>
            <a:r>
              <a:rPr sz="3200" b="1" spc="2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all </a:t>
            </a:r>
            <a:r>
              <a:rPr sz="3200" b="1" spc="28"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a:t>
            </a:r>
            <a:r>
              <a:rPr sz="3200" b="1" spc="50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8"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days</a:t>
            </a:r>
            <a:r>
              <a:rPr sz="3200" b="1" spc="49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5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of</a:t>
            </a:r>
            <a:r>
              <a:rPr sz="3200" b="1" spc="50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1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our</a:t>
            </a:r>
            <a:r>
              <a:rPr sz="3200" b="1" spc="50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life</a:t>
            </a:r>
            <a:r>
              <a:rPr sz="3200" b="1" spc="5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1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in</a:t>
            </a:r>
            <a:r>
              <a:rPr sz="3200" b="1" spc="50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all</a:t>
            </a:r>
            <a:r>
              <a:rPr sz="3200" b="1" spc="50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a:t>
            </a:r>
            <a:r>
              <a:rPr sz="3200" b="1" spc="49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along</a:t>
            </a:r>
            <a:r>
              <a:rPr sz="3200" b="1" spc="50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3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with</a:t>
            </a:r>
            <a:r>
              <a:rPr sz="3200" b="1" spc="51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Thy</a:t>
            </a:r>
            <a:r>
              <a:rPr sz="3200" b="1" spc="50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fear.</a:t>
            </a:r>
            <a:endParaRPr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TextBox 3">
            <a:extLst>
              <a:ext uri="{FF2B5EF4-FFF2-40B4-BE49-F238E27FC236}">
                <a16:creationId xmlns="" xmlns:a16="http://schemas.microsoft.com/office/drawing/2014/main" id="{07858615-C782-12BC-24BB-E99548A838AD}"/>
              </a:ext>
            </a:extLst>
          </p:cNvPr>
          <p:cNvSpPr txBox="1"/>
          <p:nvPr/>
        </p:nvSpPr>
        <p:spPr>
          <a:xfrm>
            <a:off x="3337678" y="-34649"/>
            <a:ext cx="4610100" cy="646331"/>
          </a:xfrm>
          <a:prstGeom prst="rect">
            <a:avLst/>
          </a:prstGeom>
          <a:noFill/>
        </p:spPr>
        <p:txBody>
          <a:bodyPr wrap="square">
            <a:spAutoFit/>
          </a:bodyPr>
          <a:lstStyle/>
          <a:p>
            <a:r>
              <a:rPr lang="am-ET"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36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2">
            <a:extLst>
              <a:ext uri="{FF2B5EF4-FFF2-40B4-BE49-F238E27FC236}">
                <a16:creationId xmlns="" xmlns:a16="http://schemas.microsoft.com/office/drawing/2014/main" id="{1FC5C3EF-4D8E-E706-E36A-620A4FD5FA8D}"/>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40</a:t>
            </a:fld>
            <a:endParaRPr lang="en-US"/>
          </a:p>
        </p:txBody>
      </p:sp>
    </p:spTree>
    <p:extLst>
      <p:ext uri="{BB962C8B-B14F-4D97-AF65-F5344CB8AC3E}">
        <p14:creationId xmlns:p14="http://schemas.microsoft.com/office/powerpoint/2010/main" val="182666768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52713" y="149995"/>
            <a:ext cx="11686575" cy="2470228"/>
          </a:xfrm>
          <a:prstGeom prst="rect">
            <a:avLst/>
          </a:prstGeom>
        </p:spPr>
        <p:txBody>
          <a:bodyPr vert="horz" wrap="square" lIns="0" tIns="7938" rIns="0" bIns="0" rtlCol="0">
            <a:spAutoFit/>
          </a:bodyPr>
          <a:lstStyle/>
          <a:p>
            <a:pPr marL="7938" marR="155581">
              <a:spcBef>
                <a:spcPts val="63"/>
              </a:spcBef>
              <a:tabLst>
                <a:tab pos="784256" algn="l"/>
                <a:tab pos="966033" algn="l"/>
                <a:tab pos="1291879" algn="l"/>
                <a:tab pos="1422457" algn="l"/>
                <a:tab pos="1764179" algn="l"/>
                <a:tab pos="2073754" algn="l"/>
                <a:tab pos="2374199" algn="l"/>
                <a:tab pos="3058043" algn="l"/>
                <a:tab pos="3154487" algn="l"/>
                <a:tab pos="3715293" algn="l"/>
                <a:tab pos="3954619" algn="l"/>
                <a:tab pos="4454701" algn="l"/>
                <a:tab pos="5180613" algn="l"/>
                <a:tab pos="5236576" algn="l"/>
                <a:tab pos="5515986" algn="l"/>
                <a:tab pos="5874776" algn="l"/>
                <a:tab pos="6210545" algn="l"/>
                <a:tab pos="6318102" algn="l"/>
                <a:tab pos="6659032" algn="l"/>
              </a:tabLst>
            </a:pP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ወኵሎ</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መከራ</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ወኵሎ</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ግብረ</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ሰይጣን</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ወምክረ</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ሰ</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ብእ</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እኩያን</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ወትንሣኤ</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ፀር</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ዘኅቡእ</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ወዘገሃድ</a:t>
            </a:r>
            <a:r>
              <a:rPr lang="en-AE" sz="4000" b="1" spc="122"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አርኅቅ</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እምኔየ</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ወእምነ</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ኵሉ</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ሕዝብከ</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ወእምዝ</a:t>
            </a:r>
            <a:r>
              <a:rPr lang="am-ET"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ቱ</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መካን</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ዘዚአከ</a:t>
            </a:r>
            <a:r>
              <a:rPr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
        <p:nvSpPr>
          <p:cNvPr id="4" name="TextBox 3">
            <a:extLst>
              <a:ext uri="{FF2B5EF4-FFF2-40B4-BE49-F238E27FC236}">
                <a16:creationId xmlns="" xmlns:a16="http://schemas.microsoft.com/office/drawing/2014/main" id="{99E72578-DD05-3D50-477B-D678BA46E68E}"/>
              </a:ext>
            </a:extLst>
          </p:cNvPr>
          <p:cNvSpPr txBox="1"/>
          <p:nvPr/>
        </p:nvSpPr>
        <p:spPr>
          <a:xfrm>
            <a:off x="143832" y="4517812"/>
            <a:ext cx="11795455" cy="2554545"/>
          </a:xfrm>
          <a:prstGeom prst="rect">
            <a:avLst/>
          </a:prstGeom>
          <a:noFill/>
        </p:spPr>
        <p:txBody>
          <a:bodyPr wrap="square">
            <a:spAutoFit/>
          </a:bodyPr>
          <a:lstStyle/>
          <a:p>
            <a:pPr marL="7938" marR="3175">
              <a:spcBef>
                <a:spcPts val="1128"/>
              </a:spcBef>
              <a:tabLst>
                <a:tab pos="477063" algn="l"/>
                <a:tab pos="606052" algn="l"/>
                <a:tab pos="671143" algn="l"/>
                <a:tab pos="1124787" algn="l"/>
                <a:tab pos="1237108" algn="l"/>
                <a:tab pos="1302596" algn="l"/>
                <a:tab pos="1318074" algn="l"/>
                <a:tab pos="1609392" algn="l"/>
                <a:tab pos="1739174" algn="l"/>
                <a:tab pos="1754258" algn="l"/>
                <a:tab pos="2288868" algn="l"/>
                <a:tab pos="2336495" algn="l"/>
                <a:tab pos="2451594" algn="l"/>
                <a:tab pos="2887777" algn="l"/>
                <a:tab pos="2965964" algn="l"/>
                <a:tab pos="3437469" algn="l"/>
                <a:tab pos="3598211" algn="l"/>
                <a:tab pos="3989149" algn="l"/>
                <a:tab pos="4324520" algn="l"/>
                <a:tab pos="4588056" algn="l"/>
                <a:tab pos="4761497" algn="l"/>
                <a:tab pos="4975024" algn="l"/>
                <a:tab pos="5390965" algn="l"/>
                <a:tab pos="5724751" algn="l"/>
                <a:tab pos="5964473" algn="l"/>
                <a:tab pos="6413357" algn="l"/>
                <a:tab pos="6514166" algn="l"/>
                <a:tab pos="6664191" algn="l"/>
                <a:tab pos="7077751" algn="l"/>
                <a:tab pos="7294454" algn="l"/>
                <a:tab pos="7666341" algn="l"/>
              </a:tabLst>
            </a:pPr>
            <a:r>
              <a:rPr lang="en-US"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All	envy, 	all 	trial, all the working of Satan, the counsel of evil, 	and all the uprisings of adversaries, secret and open remove far from me, and from all Thy people And from this Thy holy place</a:t>
            </a:r>
          </a:p>
        </p:txBody>
      </p:sp>
      <p:sp>
        <p:nvSpPr>
          <p:cNvPr id="6" name="TextBox 5">
            <a:extLst>
              <a:ext uri="{FF2B5EF4-FFF2-40B4-BE49-F238E27FC236}">
                <a16:creationId xmlns="" xmlns:a16="http://schemas.microsoft.com/office/drawing/2014/main" id="{184189F8-C7D4-66BA-6DA0-D81D77863B50}"/>
              </a:ext>
            </a:extLst>
          </p:cNvPr>
          <p:cNvSpPr txBox="1"/>
          <p:nvPr/>
        </p:nvSpPr>
        <p:spPr>
          <a:xfrm>
            <a:off x="143831" y="2412776"/>
            <a:ext cx="11686575" cy="2308324"/>
          </a:xfrm>
          <a:prstGeom prst="rect">
            <a:avLst/>
          </a:prstGeom>
          <a:noFill/>
        </p:spPr>
        <p:txBody>
          <a:bodyPr wrap="square">
            <a:spAutoFit/>
          </a:bodyPr>
          <a:lstStyle/>
          <a:p>
            <a:pPr marL="7938" marR="3175">
              <a:spcBef>
                <a:spcPts val="1503"/>
              </a:spcBef>
              <a:tabLst>
                <a:tab pos="627881" algn="l"/>
                <a:tab pos="929915" algn="l"/>
                <a:tab pos="1674879" algn="l"/>
                <a:tab pos="1965402" algn="l"/>
                <a:tab pos="2798080" algn="l"/>
                <a:tab pos="2867536" algn="l"/>
                <a:tab pos="2933418" algn="l"/>
                <a:tab pos="3449774" algn="l"/>
                <a:tab pos="3941919" algn="l"/>
                <a:tab pos="4500343" algn="l"/>
                <a:tab pos="4528126" algn="l"/>
                <a:tab pos="4692835" algn="l"/>
                <a:tab pos="5308016" algn="l"/>
                <a:tab pos="5829133" algn="l"/>
                <a:tab pos="6279207" algn="l"/>
                <a:tab pos="6446696" algn="l"/>
                <a:tab pos="6637203" algn="l"/>
                <a:tab pos="7228570" algn="l"/>
              </a:tabLst>
            </a:pP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መከራውንም </a:t>
            </a:r>
            <a:r>
              <a:rPr lang="am-ET" sz="3600" b="1" spc="122"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a:t>
            </a:r>
            <a:r>
              <a:rPr lang="en-US" sz="3600" b="1" spc="122"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spc="122"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የሰይጣንንም ሥራ ሁሉ፣ የክፉዎች ሰዎችንም ምክር፣ የጠላት መነሣት የተሰወረውንና የተገለጸውን አቤቱ ከእኔ </a:t>
            </a:r>
            <a:r>
              <a:rPr lang="am-ET" sz="3600" b="1" spc="122"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አርቅ</a:t>
            </a:r>
            <a:r>
              <a:rPr lang="en-US"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spc="122"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ከሕዝቡም ሁሉ የአንተ ከሚሆን ከዚህም 	ቅዱስ ቦታ።</a:t>
            </a:r>
          </a:p>
        </p:txBody>
      </p:sp>
      <p:sp>
        <p:nvSpPr>
          <p:cNvPr id="7" name="Slide Number Placeholder 2">
            <a:extLst>
              <a:ext uri="{FF2B5EF4-FFF2-40B4-BE49-F238E27FC236}">
                <a16:creationId xmlns="" xmlns:a16="http://schemas.microsoft.com/office/drawing/2014/main" id="{C9EB0F47-C796-E3B6-E7CD-08ABEB6D2F88}"/>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41</a:t>
            </a:fld>
            <a:endParaRPr lang="en-US"/>
          </a:p>
        </p:txBody>
      </p:sp>
    </p:spTree>
    <p:extLst>
      <p:ext uri="{BB962C8B-B14F-4D97-AF65-F5344CB8AC3E}">
        <p14:creationId xmlns:p14="http://schemas.microsoft.com/office/powerpoint/2010/main" val="19782863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16418" y="3930435"/>
            <a:ext cx="11541401" cy="2962671"/>
          </a:xfrm>
          <a:prstGeom prst="rect">
            <a:avLst/>
          </a:prstGeom>
        </p:spPr>
        <p:txBody>
          <a:bodyPr vert="horz" wrap="square" lIns="0" tIns="7938" rIns="0" bIns="0" rtlCol="0">
            <a:spAutoFit/>
          </a:bodyPr>
          <a:lstStyle/>
          <a:p>
            <a:pPr marL="7938" marR="3175">
              <a:spcBef>
                <a:spcPts val="1128"/>
              </a:spcBef>
              <a:tabLst>
                <a:tab pos="477063" algn="l"/>
                <a:tab pos="606052" algn="l"/>
                <a:tab pos="671143" algn="l"/>
                <a:tab pos="1124787" algn="l"/>
                <a:tab pos="1237108" algn="l"/>
                <a:tab pos="1302596" algn="l"/>
                <a:tab pos="1318074" algn="l"/>
                <a:tab pos="1609392" algn="l"/>
                <a:tab pos="1739174" algn="l"/>
                <a:tab pos="1754258" algn="l"/>
                <a:tab pos="2288868" algn="l"/>
                <a:tab pos="2336495" algn="l"/>
                <a:tab pos="2451594" algn="l"/>
                <a:tab pos="2887777" algn="l"/>
                <a:tab pos="2965964" algn="l"/>
                <a:tab pos="3437469" algn="l"/>
                <a:tab pos="3598211" algn="l"/>
                <a:tab pos="3989149" algn="l"/>
                <a:tab pos="4324520" algn="l"/>
                <a:tab pos="4588056" algn="l"/>
                <a:tab pos="4761497" algn="l"/>
                <a:tab pos="4975024" algn="l"/>
                <a:tab pos="5390965" algn="l"/>
                <a:tab pos="5724751" algn="l"/>
                <a:tab pos="5964473" algn="l"/>
                <a:tab pos="6413357" algn="l"/>
                <a:tab pos="6514166" algn="l"/>
                <a:tab pos="6664191" algn="l"/>
                <a:tab pos="7077751" algn="l"/>
                <a:tab pos="7294454" algn="l"/>
                <a:tab pos="7666341" algn="l"/>
              </a:tabLst>
            </a:pPr>
            <a:r>
              <a:rPr lang="en-US"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All good things,</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are</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expedient</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excellent,</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command</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Thou</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Thou</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art</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He</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Who</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has</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given</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power</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to</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tread</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upon</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serpents</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scorpions</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upon</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all</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power</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of</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enemy.</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Lead</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lest</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wander</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into</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temptation,</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but</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rescue us from all evil</a:t>
            </a:r>
            <a:endParaRPr sz="3429"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TextBox 3">
            <a:extLst>
              <a:ext uri="{FF2B5EF4-FFF2-40B4-BE49-F238E27FC236}">
                <a16:creationId xmlns="" xmlns:a16="http://schemas.microsoft.com/office/drawing/2014/main" id="{FB51ACC7-7107-8F02-07DD-DB2A5A70433E}"/>
              </a:ext>
            </a:extLst>
          </p:cNvPr>
          <p:cNvSpPr txBox="1"/>
          <p:nvPr/>
        </p:nvSpPr>
        <p:spPr>
          <a:xfrm>
            <a:off x="216418" y="180316"/>
            <a:ext cx="12267276" cy="2062103"/>
          </a:xfrm>
          <a:prstGeom prst="rect">
            <a:avLst/>
          </a:prstGeom>
          <a:noFill/>
        </p:spPr>
        <p:txBody>
          <a:bodyPr wrap="square">
            <a:spAutoFit/>
          </a:bodyPr>
          <a:lstStyle/>
          <a:p>
            <a:pPr marL="7938" marR="72631">
              <a:spcBef>
                <a:spcPts val="63"/>
              </a:spcBef>
            </a:pP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ኵሎ</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ሠናያተ</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ዘይሤኒ</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ወዘይኄይስ</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አዝዝ</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ለነ</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እስመ</a:t>
            </a:r>
            <a:r>
              <a:rPr lang="en-AE" sz="2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አንተ</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ዘወሀብከነ</a:t>
            </a:r>
            <a:r>
              <a:rPr lang="en-AE" sz="2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ሥልጣነ</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ከመ</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ንኪድ</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ከይሴ</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ወአቃርብ</a:t>
            </a:r>
            <a:r>
              <a:rPr lang="en-US"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ተ</a:t>
            </a:r>
            <a:r>
              <a:rPr lang="en-AE" sz="3200" b="1" spc="122"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ወዲበ</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ኵሉ</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ኃይለ</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ጸላ</a:t>
            </a:r>
            <a:r>
              <a:rPr lang="en-US"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ኢ</a:t>
            </a:r>
            <a:r>
              <a:rPr lang="en-US" sz="3200" b="1" spc="122"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ኢታብአነ</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ውስተ</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መንሱት</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አላ</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አድኅነነ</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ወባልሐነ</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እምኵሉ</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እኩይ።</a:t>
            </a:r>
          </a:p>
        </p:txBody>
      </p:sp>
      <p:sp>
        <p:nvSpPr>
          <p:cNvPr id="6" name="TextBox 5">
            <a:extLst>
              <a:ext uri="{FF2B5EF4-FFF2-40B4-BE49-F238E27FC236}">
                <a16:creationId xmlns="" xmlns:a16="http://schemas.microsoft.com/office/drawing/2014/main" id="{6E4833DE-A1C5-73BE-B3F6-4A2AAAB37670}"/>
              </a:ext>
            </a:extLst>
          </p:cNvPr>
          <p:cNvSpPr txBox="1"/>
          <p:nvPr/>
        </p:nvSpPr>
        <p:spPr>
          <a:xfrm>
            <a:off x="216418" y="2060202"/>
            <a:ext cx="11759164" cy="2062103"/>
          </a:xfrm>
          <a:prstGeom prst="rect">
            <a:avLst/>
          </a:prstGeom>
          <a:noFill/>
        </p:spPr>
        <p:txBody>
          <a:bodyPr wrap="square">
            <a:spAutoFit/>
          </a:bodyPr>
          <a:lstStyle/>
          <a:p>
            <a:pPr marL="7938" marR="3175">
              <a:spcBef>
                <a:spcPts val="1503"/>
              </a:spcBef>
              <a:tabLst>
                <a:tab pos="627881" algn="l"/>
                <a:tab pos="929915" algn="l"/>
                <a:tab pos="1674879" algn="l"/>
                <a:tab pos="1965402" algn="l"/>
                <a:tab pos="2798080" algn="l"/>
                <a:tab pos="2867536" algn="l"/>
                <a:tab pos="2933418" algn="l"/>
                <a:tab pos="3449774" algn="l"/>
                <a:tab pos="3941919" algn="l"/>
                <a:tab pos="4500343" algn="l"/>
                <a:tab pos="4528126" algn="l"/>
                <a:tab pos="4692835" algn="l"/>
                <a:tab pos="5308016" algn="l"/>
                <a:tab pos="5829133" algn="l"/>
                <a:tab pos="6279207" algn="l"/>
                <a:tab pos="6446696" algn="l"/>
                <a:tab pos="6637203" algn="l"/>
                <a:tab pos="7228570" algn="l"/>
              </a:tabLst>
            </a:pP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በጎውን</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ነገር</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	ያማረውንና</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የሚሻለውን</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እዘዝልን፤</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እባቡን</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ጊንጡንም</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የጠላትንም</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ኃይል</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እንረግጥ</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ሥልጣንን</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የሰጠኸን</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አንተ</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ነህና</a:t>
            </a:r>
            <a:r>
              <a:rPr lang="en-US"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200" b="1" spc="122"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ወደ</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መከራ</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አታግባን</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ከክፉ</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አድነን</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እንጂ።</a:t>
            </a:r>
          </a:p>
        </p:txBody>
      </p:sp>
      <p:sp>
        <p:nvSpPr>
          <p:cNvPr id="7" name="Slide Number Placeholder 2">
            <a:extLst>
              <a:ext uri="{FF2B5EF4-FFF2-40B4-BE49-F238E27FC236}">
                <a16:creationId xmlns="" xmlns:a16="http://schemas.microsoft.com/office/drawing/2014/main" id="{DE8B264B-E633-0CE1-4049-417225944747}"/>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42</a:t>
            </a:fld>
            <a:endParaRPr lang="en-US"/>
          </a:p>
        </p:txBody>
      </p:sp>
    </p:spTree>
    <p:extLst>
      <p:ext uri="{BB962C8B-B14F-4D97-AF65-F5344CB8AC3E}">
        <p14:creationId xmlns:p14="http://schemas.microsoft.com/office/powerpoint/2010/main" val="321323317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16418" y="4350779"/>
            <a:ext cx="11759164" cy="2470228"/>
          </a:xfrm>
          <a:prstGeom prst="rect">
            <a:avLst/>
          </a:prstGeom>
        </p:spPr>
        <p:txBody>
          <a:bodyPr vert="horz" wrap="square" lIns="0" tIns="7938" rIns="0" bIns="0" rtlCol="0">
            <a:spAutoFit/>
          </a:bodyPr>
          <a:lstStyle/>
          <a:p>
            <a:pPr marL="7938" marR="3175">
              <a:tabLst>
                <a:tab pos="898957" algn="l"/>
                <a:tab pos="995799" algn="l"/>
                <a:tab pos="1385943" algn="l"/>
                <a:tab pos="1448651" algn="l"/>
                <a:tab pos="1923332" algn="l"/>
                <a:tab pos="2131303" algn="l"/>
                <a:tab pos="2373803" algn="l"/>
                <a:tab pos="2668694" algn="l"/>
                <a:tab pos="2825861" algn="l"/>
                <a:tab pos="3118767" algn="l"/>
                <a:tab pos="3234262" algn="l"/>
                <a:tab pos="3375555" algn="l"/>
                <a:tab pos="3505736" algn="l"/>
                <a:tab pos="4044316" algn="l"/>
                <a:tab pos="4315392" algn="l"/>
                <a:tab pos="4821429" algn="l"/>
                <a:tab pos="4978993" algn="l"/>
                <a:tab pos="5320319" algn="l"/>
                <a:tab pos="5452881" algn="l"/>
                <a:tab pos="5641801" algn="l"/>
                <a:tab pos="6273254" algn="l"/>
                <a:tab pos="6567350" algn="l"/>
                <a:tab pos="6587591" algn="l"/>
                <a:tab pos="6936062" algn="l"/>
                <a:tab pos="6954318" algn="l"/>
                <a:tab pos="7485755" algn="l"/>
              </a:tabLst>
            </a:pPr>
            <a:r>
              <a:rPr lang="en-US"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in the grace and loving</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kindness,</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shown</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by</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love</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towards</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mankind</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of</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Thine</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only-begotten</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Son,</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our</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God,</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Saviour</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Jesus</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Christ,</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through</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Whom</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to</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Thee</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with</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Him</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with</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Spirit,</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TextBox 5">
            <a:extLst>
              <a:ext uri="{FF2B5EF4-FFF2-40B4-BE49-F238E27FC236}">
                <a16:creationId xmlns="" xmlns:a16="http://schemas.microsoft.com/office/drawing/2014/main" id="{A0FB07B2-037E-1CC4-CF8F-60A7938D89E6}"/>
              </a:ext>
            </a:extLst>
          </p:cNvPr>
          <p:cNvSpPr txBox="1"/>
          <p:nvPr/>
        </p:nvSpPr>
        <p:spPr>
          <a:xfrm>
            <a:off x="143831" y="2062417"/>
            <a:ext cx="11759164" cy="2308324"/>
          </a:xfrm>
          <a:prstGeom prst="rect">
            <a:avLst/>
          </a:prstGeom>
          <a:noFill/>
        </p:spPr>
        <p:txBody>
          <a:bodyPr wrap="square">
            <a:spAutoFit/>
          </a:bodyPr>
          <a:lstStyle/>
          <a:p>
            <a:pPr marL="7938" marR="3175">
              <a:spcBef>
                <a:spcPts val="1503"/>
              </a:spcBef>
              <a:tabLst>
                <a:tab pos="627881" algn="l"/>
                <a:tab pos="929915" algn="l"/>
                <a:tab pos="1674879" algn="l"/>
                <a:tab pos="1965402" algn="l"/>
                <a:tab pos="2798080" algn="l"/>
                <a:tab pos="2867536" algn="l"/>
                <a:tab pos="2933418" algn="l"/>
                <a:tab pos="3449774" algn="l"/>
                <a:tab pos="3941919" algn="l"/>
                <a:tab pos="4500343" algn="l"/>
                <a:tab pos="4528126" algn="l"/>
                <a:tab pos="4692835" algn="l"/>
                <a:tab pos="5308016" algn="l"/>
                <a:tab pos="5829133" algn="l"/>
                <a:tab pos="6279207" algn="l"/>
                <a:tab pos="6446696" algn="l"/>
                <a:tab pos="6637203" algn="l"/>
                <a:tab pos="7228570" algn="l"/>
              </a:tabLst>
              <a:defRPr/>
            </a:pP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አንድ</a:t>
            </a:r>
            <a:r>
              <a:rPr lang="am-ET" sz="2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ልጅህ</a:t>
            </a:r>
            <a:r>
              <a:rPr lang="am-ET" sz="2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ጌታችንና</a:t>
            </a:r>
            <a:r>
              <a:rPr lang="am-ET" sz="2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አምላካችን</a:t>
            </a:r>
            <a:r>
              <a:rPr lang="am-ET" sz="2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መድኃኒታችንም ኢየሱስ ክርስቶስ ለሰው ፍቅር ብሎ ባደረገው ቸርነትና ይቅርታ።</a:t>
            </a:r>
            <a:r>
              <a:rPr lang="am-ET" sz="2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በርሱ</a:t>
            </a:r>
            <a:r>
              <a:rPr lang="am-ET" sz="2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ያለ</a:t>
            </a:r>
            <a:r>
              <a:rPr lang="am-ET" sz="2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ምስጋና</a:t>
            </a:r>
            <a:r>
              <a:rPr lang="am-ET" sz="2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ክብር</a:t>
            </a:r>
            <a:r>
              <a:rPr lang="am-ET" sz="2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ጽንዕ</a:t>
            </a:r>
            <a:r>
              <a:rPr lang="am-ET" sz="2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ከእርሱ</a:t>
            </a:r>
            <a:r>
              <a:rPr lang="am-ET" sz="2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ጋር</a:t>
            </a:r>
            <a:r>
              <a:rPr lang="am-ET" sz="2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ለአንተ ይገባል።</a:t>
            </a:r>
          </a:p>
        </p:txBody>
      </p:sp>
      <p:sp>
        <p:nvSpPr>
          <p:cNvPr id="4" name="TextBox 3">
            <a:extLst>
              <a:ext uri="{FF2B5EF4-FFF2-40B4-BE49-F238E27FC236}">
                <a16:creationId xmlns="" xmlns:a16="http://schemas.microsoft.com/office/drawing/2014/main" id="{00F16E28-DB70-C888-E9CE-52ACA21F6B58}"/>
              </a:ext>
            </a:extLst>
          </p:cNvPr>
          <p:cNvSpPr txBox="1"/>
          <p:nvPr/>
        </p:nvSpPr>
        <p:spPr>
          <a:xfrm>
            <a:off x="143831" y="152839"/>
            <a:ext cx="11831751" cy="1754326"/>
          </a:xfrm>
          <a:prstGeom prst="rect">
            <a:avLst/>
          </a:prstGeom>
          <a:noFill/>
        </p:spPr>
        <p:txBody>
          <a:bodyPr wrap="square">
            <a:spAutoFit/>
          </a:bodyPr>
          <a:lstStyle/>
          <a:p>
            <a:pPr marL="7938" marR="72631">
              <a:spcBef>
                <a:spcPts val="63"/>
              </a:spcBef>
              <a:tabLst>
                <a:tab pos="744170" algn="l"/>
                <a:tab pos="1032710" algn="l"/>
                <a:tab pos="1379592" algn="l"/>
                <a:tab pos="1785214" algn="l"/>
                <a:tab pos="2006282" algn="l"/>
                <a:tab pos="2865551" algn="l"/>
                <a:tab pos="2898095" algn="l"/>
                <a:tab pos="2949692" algn="l"/>
                <a:tab pos="3724819" algn="l"/>
                <a:tab pos="3917310" algn="l"/>
                <a:tab pos="5073851" algn="l"/>
                <a:tab pos="5152832" algn="l"/>
                <a:tab pos="5811273" algn="l"/>
                <a:tab pos="6054170" algn="l"/>
                <a:tab pos="6329613" algn="l"/>
              </a:tabLst>
            </a:pPr>
            <a:r>
              <a:rPr lang="am-ET"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በጸጋ ወሣህል ዘለፍቅረ ሰብእ ዘበወልድከ ዋሕድ እግዚእነ ወአምላክነ ወመድኃኒነ ኢየሱስ ክርስቶስ </a:t>
            </a:r>
            <a:r>
              <a:rPr lang="am-ET" sz="3600" b="1" spc="122"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ስብሐት </a:t>
            </a:r>
            <a:r>
              <a:rPr lang="am-ET"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ወክብር ወእዘዝ ይደሉ </a:t>
            </a:r>
            <a:r>
              <a:rPr lang="am-ET" sz="3600" b="1" spc="122"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ምስሌሁ</a:t>
            </a:r>
            <a:endParaRPr lang="am-ET"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7" name="Slide Number Placeholder 2">
            <a:extLst>
              <a:ext uri="{FF2B5EF4-FFF2-40B4-BE49-F238E27FC236}">
                <a16:creationId xmlns="" xmlns:a16="http://schemas.microsoft.com/office/drawing/2014/main" id="{710BC4C9-C68E-F621-C3CB-61382CC5E28D}"/>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43</a:t>
            </a:fld>
            <a:endParaRPr lang="en-US"/>
          </a:p>
        </p:txBody>
      </p:sp>
    </p:spTree>
    <p:extLst>
      <p:ext uri="{BB962C8B-B14F-4D97-AF65-F5344CB8AC3E}">
        <p14:creationId xmlns:p14="http://schemas.microsoft.com/office/powerpoint/2010/main" val="41545001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89006" y="2209800"/>
            <a:ext cx="11613989" cy="1649555"/>
          </a:xfrm>
          <a:prstGeom prst="rect">
            <a:avLst/>
          </a:prstGeom>
        </p:spPr>
        <p:txBody>
          <a:bodyPr vert="horz" wrap="square" lIns="0" tIns="7938" rIns="0" bIns="0" rtlCol="0">
            <a:spAutoFit/>
          </a:bodyPr>
          <a:lstStyle/>
          <a:p>
            <a:pPr marL="7938" marR="3175">
              <a:tabLst>
                <a:tab pos="829105" algn="l"/>
                <a:tab pos="971985" algn="l"/>
                <a:tab pos="1594707" algn="l"/>
                <a:tab pos="2121381" algn="l"/>
                <a:tab pos="2626623" algn="l"/>
                <a:tab pos="3360871" algn="l"/>
                <a:tab pos="3636312" algn="l"/>
                <a:tab pos="4694820" algn="l"/>
                <a:tab pos="5950582" algn="l"/>
                <a:tab pos="7058304" algn="l"/>
              </a:tabLst>
            </a:pP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ከአንተ</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ጋ</a:t>
            </a:r>
            <a:r>
              <a:rPr lang="en-US" sz="4000" b="1" spc="122"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ር</a:t>
            </a:r>
            <a:r>
              <a:rPr lang="am-ET" sz="4000" b="1" spc="122"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ትክክል</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a:t>
            </a:r>
            <a:r>
              <a:rPr lang="en-US" sz="4000" b="1" spc="122"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a:t>
            </a:r>
            <a:r>
              <a:rPr sz="4000" b="1" spc="122"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የዊ</a:t>
            </a:r>
            <a:r>
              <a:rPr lang="am-ET" sz="4000" b="1" spc="122"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ከሚሆን</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ቅዱስም</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ጋ</a:t>
            </a:r>
            <a:r>
              <a:rPr lang="en-US" sz="4000" b="1" spc="122"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ር</a:t>
            </a:r>
            <a:r>
              <a:rPr lang="am-ET" sz="4000" b="1" spc="122"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ዛሬም</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ዘወትርም</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ለዘላላሙ</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r>
              <a:rPr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a:spcBef>
                <a:spcPts val="28"/>
              </a:spcBef>
            </a:pPr>
            <a:endParaRPr sz="2667" dirty="0">
              <a:latin typeface="Ebrima"/>
              <a:cs typeface="Ebrima"/>
            </a:endParaRPr>
          </a:p>
        </p:txBody>
      </p:sp>
      <p:sp>
        <p:nvSpPr>
          <p:cNvPr id="10" name="TextBox 9">
            <a:extLst>
              <a:ext uri="{FF2B5EF4-FFF2-40B4-BE49-F238E27FC236}">
                <a16:creationId xmlns="" xmlns:a16="http://schemas.microsoft.com/office/drawing/2014/main" id="{6A61CBE6-D347-1354-3C0C-CAB6E010F1A5}"/>
              </a:ext>
            </a:extLst>
          </p:cNvPr>
          <p:cNvSpPr txBox="1"/>
          <p:nvPr/>
        </p:nvSpPr>
        <p:spPr>
          <a:xfrm>
            <a:off x="198390" y="149995"/>
            <a:ext cx="11880899" cy="2123658"/>
          </a:xfrm>
          <a:prstGeom prst="rect">
            <a:avLst/>
          </a:prstGeom>
          <a:noFill/>
        </p:spPr>
        <p:txBody>
          <a:bodyPr wrap="square">
            <a:spAutoFit/>
          </a:bodyPr>
          <a:lstStyle/>
          <a:p>
            <a:r>
              <a:rPr lang="am-ET" sz="44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ወምስለ መንፈስ ቅዱስ ማሕየዊ ዘዕሩይ </a:t>
            </a:r>
            <a:r>
              <a:rPr lang="am-ET" sz="4400" b="1" spc="122"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ምስሌከ </a:t>
            </a:r>
            <a:r>
              <a:rPr lang="am-ET" sz="44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ይእዜኒ ወዘልፈኒ ወለዓለመ ዓለም አሜን።</a:t>
            </a:r>
          </a:p>
        </p:txBody>
      </p:sp>
      <p:sp>
        <p:nvSpPr>
          <p:cNvPr id="12" name="TextBox 11">
            <a:extLst>
              <a:ext uri="{FF2B5EF4-FFF2-40B4-BE49-F238E27FC236}">
                <a16:creationId xmlns="" xmlns:a16="http://schemas.microsoft.com/office/drawing/2014/main" id="{24F6FD9D-F107-827A-45E5-10F8CEE877B3}"/>
              </a:ext>
            </a:extLst>
          </p:cNvPr>
          <p:cNvSpPr txBox="1"/>
          <p:nvPr/>
        </p:nvSpPr>
        <p:spPr>
          <a:xfrm>
            <a:off x="198390" y="3619360"/>
            <a:ext cx="11686575" cy="2554545"/>
          </a:xfrm>
          <a:prstGeom prst="rect">
            <a:avLst/>
          </a:prstGeom>
          <a:noFill/>
        </p:spPr>
        <p:txBody>
          <a:bodyPr wrap="square">
            <a:spAutoFit/>
          </a:bodyPr>
          <a:lstStyle/>
          <a:p>
            <a:pPr marL="7938" marR="78584"/>
            <a:r>
              <a:rPr lang="en-US" sz="40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life-giver,</a:t>
            </a:r>
            <a:r>
              <a:rPr lang="am-ET" sz="40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1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Who</a:t>
            </a:r>
            <a:r>
              <a:rPr lang="am-ET" sz="4000" b="1" spc="1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7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is</a:t>
            </a:r>
            <a:r>
              <a:rPr lang="am-ET" sz="4000" b="1" spc="7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coequal</a:t>
            </a:r>
            <a:r>
              <a:rPr lang="am-ET" sz="400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3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with</a:t>
            </a:r>
            <a:r>
              <a:rPr lang="am-ET" sz="4000" b="1" spc="-3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11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Thee</a:t>
            </a:r>
            <a:r>
              <a:rPr lang="am-ET" sz="4000" b="1" spc="11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7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are</a:t>
            </a:r>
            <a:r>
              <a:rPr lang="am-ET" sz="4000" b="1" spc="7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due</a:t>
            </a:r>
            <a:r>
              <a:rPr lang="am-ET" sz="4000" b="1" spc="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1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glory,</a:t>
            </a:r>
            <a:r>
              <a:rPr lang="am-ET" sz="4000" b="1" spc="1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13"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honour</a:t>
            </a:r>
            <a:r>
              <a:rPr lang="en-US" sz="4000" b="1" spc="1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spc="1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am-ET" sz="400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dominion,</a:t>
            </a:r>
            <a:r>
              <a:rPr lang="am-ET" sz="4000" b="1" spc="-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5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both</a:t>
            </a:r>
            <a:r>
              <a:rPr lang="am-ET" sz="4000" b="1" spc="-5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now</a:t>
            </a:r>
            <a:r>
              <a:rPr lang="am-ET" sz="4000" b="1" spc="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3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am-ET" sz="4000" b="1" spc="3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ever,</a:t>
            </a:r>
            <a:r>
              <a:rPr lang="am-ET" sz="40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am-ET" sz="400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38"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unto</a:t>
            </a:r>
            <a:r>
              <a:rPr lang="am-ET" sz="4000" b="1" spc="-38"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97"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ages</a:t>
            </a:r>
            <a:r>
              <a:rPr lang="am-ET" sz="4000" b="1" spc="97"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5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of</a:t>
            </a:r>
            <a:r>
              <a:rPr lang="am-ET" sz="4000" b="1" spc="-5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10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ages.</a:t>
            </a:r>
            <a:r>
              <a:rPr lang="am-ET" sz="4000" b="1" spc="10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6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a:t>
            </a:r>
            <a:endPar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13" name="Slide Number Placeholder 2">
            <a:extLst>
              <a:ext uri="{FF2B5EF4-FFF2-40B4-BE49-F238E27FC236}">
                <a16:creationId xmlns="" xmlns:a16="http://schemas.microsoft.com/office/drawing/2014/main" id="{94ADE285-84A6-A35B-8970-F631220DA097}"/>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44</a:t>
            </a:fld>
            <a:endParaRPr lang="en-US"/>
          </a:p>
        </p:txBody>
      </p:sp>
    </p:spTree>
    <p:extLst>
      <p:ext uri="{BB962C8B-B14F-4D97-AF65-F5344CB8AC3E}">
        <p14:creationId xmlns:p14="http://schemas.microsoft.com/office/powerpoint/2010/main" val="427554439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26189"/>
            <a:ext cx="11468814" cy="6241132"/>
          </a:xfrm>
          <a:prstGeom prst="rect">
            <a:avLst/>
          </a:prstGeom>
          <a:noFill/>
        </p:spPr>
        <p:txBody>
          <a:bodyPr wrap="square" rtlCol="0">
            <a:spAutoFit/>
          </a:bodyPr>
          <a:lstStyle/>
          <a:p>
            <a:r>
              <a:rPr lang="en-US" sz="3600" b="1" u="sng"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ንፍቅ</a:t>
            </a:r>
            <a:r>
              <a:rPr lang="en-US" sz="3600" b="1" u="sng"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u="sng"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600" b="1" u="sng"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Ass’t</a:t>
            </a:r>
            <a:r>
              <a:rPr lang="en-US" sz="360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60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1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ተንሥኡ ለጸሎት</a:t>
            </a:r>
            <a:r>
              <a:rPr lang="en-US"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ለጸሎት ተነሡ</a:t>
            </a:r>
            <a:r>
              <a:rPr lang="en-US" sz="4800"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8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Stand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up for prayer.</a:t>
            </a:r>
            <a:r>
              <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ተሣሃለነ</a:t>
            </a:r>
            <a:r>
              <a:rPr lang="en-US"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ይቅር </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በለን</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have mercy upon us.</a:t>
            </a:r>
            <a:endPar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 xmlns:a16="http://schemas.microsoft.com/office/drawing/2014/main" id="{E551069F-2AD3-58DC-5F31-FF95E37046FD}"/>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45</a:t>
            </a:fld>
            <a:endParaRPr lang="en-US" dirty="0"/>
          </a:p>
        </p:txBody>
      </p:sp>
    </p:spTree>
    <p:extLst>
      <p:ext uri="{BB962C8B-B14F-4D97-AF65-F5344CB8AC3E}">
        <p14:creationId xmlns:p14="http://schemas.microsoft.com/office/powerpoint/2010/main" val="111333032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105808"/>
            <a:ext cx="11613988" cy="6438814"/>
          </a:xfrm>
          <a:prstGeom prst="rect">
            <a:avLst/>
          </a:prstGeom>
          <a:noFill/>
        </p:spPr>
        <p:txBody>
          <a:bodyPr wrap="square" rtlCol="0">
            <a:spAutoFit/>
          </a:bodyPr>
          <a:lstStyle/>
          <a:p>
            <a:r>
              <a:rPr lang="en-US" sz="4000" b="1" u="sng"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ንፍቅ</a:t>
            </a:r>
            <a:r>
              <a:rPr lang="en-US"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810" b="1" u="sng"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81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Ass’t</a:t>
            </a:r>
            <a:r>
              <a:rPr lang="en-US" sz="400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81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381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1143"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ለኩልክሙ</a:t>
            </a:r>
            <a:r>
              <a:rPr lang="en-US"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ለሁላች</a:t>
            </a:r>
            <a:r>
              <a:rPr lang="en-US" sz="4800"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 </a:t>
            </a:r>
            <a:r>
              <a:rPr lang="en-US" sz="4800" b="1" dirty="0" err="1"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r>
              <a:rPr lang="en-US" sz="4800"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8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be unto you all.</a:t>
            </a:r>
          </a:p>
          <a:p>
            <a:endParaRPr lang="en-AE"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am-ET"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a:t>
            </a:r>
            <a:r>
              <a:rPr lang="en-US"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r>
              <a:rPr lang="en-US" sz="4800"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8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with Thy spirit.</a:t>
            </a:r>
            <a:endPar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46</a:t>
            </a:fld>
            <a:endParaRPr lang="en-US" dirty="0"/>
          </a:p>
        </p:txBody>
      </p:sp>
    </p:spTree>
    <p:extLst>
      <p:ext uri="{BB962C8B-B14F-4D97-AF65-F5344CB8AC3E}">
        <p14:creationId xmlns:p14="http://schemas.microsoft.com/office/powerpoint/2010/main" val="23947069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85EFEE03-368F-2165-37A8-ADA5E24DDA51}"/>
              </a:ext>
            </a:extLst>
          </p:cNvPr>
          <p:cNvSpPr txBox="1"/>
          <p:nvPr/>
        </p:nvSpPr>
        <p:spPr>
          <a:xfrm>
            <a:off x="289006" y="526467"/>
            <a:ext cx="11613989" cy="2308324"/>
          </a:xfrm>
          <a:prstGeom prst="rect">
            <a:avLst/>
          </a:prstGeom>
          <a:noFill/>
        </p:spPr>
        <p:txBody>
          <a:bodyPr wrap="square">
            <a:spAutoFit/>
          </a:bodyPr>
          <a:lstStyle/>
          <a:p>
            <a:pPr defTabSz="914436">
              <a:defRPr/>
            </a:pP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ዳግመኛም ሁሉን የሚይዝ የጌታችንንና የመድኃኒታችንን የኢየሱስ ክርስቶስን አባት እግዚአብሔርን </a:t>
            </a:r>
            <a:r>
              <a:rPr lang="am-ET"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እንማልዳለን</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ከሁሉ በላይ በምትሆን በከበረች በአንዲት ቤተ ክርስቲያን መባ ስለሚያገቡ መሥዋዕቱን ቀዳምያቱን</a:t>
            </a:r>
          </a:p>
        </p:txBody>
      </p:sp>
      <p:sp>
        <p:nvSpPr>
          <p:cNvPr id="7" name="TextBox 6">
            <a:extLst>
              <a:ext uri="{FF2B5EF4-FFF2-40B4-BE49-F238E27FC236}">
                <a16:creationId xmlns="" xmlns:a16="http://schemas.microsoft.com/office/drawing/2014/main" id="{2712CD14-960F-696D-A0D8-7F4DD2BF505D}"/>
              </a:ext>
            </a:extLst>
          </p:cNvPr>
          <p:cNvSpPr txBox="1"/>
          <p:nvPr/>
        </p:nvSpPr>
        <p:spPr>
          <a:xfrm>
            <a:off x="3410518" y="-9004"/>
            <a:ext cx="8686800" cy="678647"/>
          </a:xfrm>
          <a:prstGeom prst="rect">
            <a:avLst/>
          </a:prstGeom>
          <a:noFill/>
        </p:spPr>
        <p:txBody>
          <a:bodyPr wrap="square">
            <a:spAutoFit/>
          </a:bodyPr>
          <a:lstStyle/>
          <a:p>
            <a:pPr defTabSz="914436">
              <a:defRPr/>
            </a:pPr>
            <a:r>
              <a:rPr lang="am-ET" sz="381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81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 </a:t>
            </a:r>
            <a:r>
              <a:rPr lang="am-ET" sz="3429"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(የሐዋርያት የመባ ጸሎት)</a:t>
            </a:r>
            <a:endParaRPr lang="en-AE" sz="3429"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9" name="TextBox 8">
            <a:extLst>
              <a:ext uri="{FF2B5EF4-FFF2-40B4-BE49-F238E27FC236}">
                <a16:creationId xmlns="" xmlns:a16="http://schemas.microsoft.com/office/drawing/2014/main" id="{1EC37A8C-81D2-4D21-D816-ADA2B4A6BD44}"/>
              </a:ext>
            </a:extLst>
          </p:cNvPr>
          <p:cNvSpPr txBox="1"/>
          <p:nvPr/>
        </p:nvSpPr>
        <p:spPr>
          <a:xfrm>
            <a:off x="289006" y="2904073"/>
            <a:ext cx="11185478" cy="646331"/>
          </a:xfrm>
          <a:prstGeom prst="rect">
            <a:avLst/>
          </a:prstGeom>
          <a:noFill/>
        </p:spPr>
        <p:txBody>
          <a:bodyPr wrap="square">
            <a:spAutoFit/>
          </a:bodyPr>
          <a:lstStyle/>
          <a:p>
            <a:pPr defTabSz="914436">
              <a:defRPr/>
            </a:pP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prayer of Oblation” of </a:t>
            </a:r>
            <a:r>
              <a:rPr lang="en-AE" sz="360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a:t>
            </a:r>
            <a:r>
              <a:rPr lang="en-US"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60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Apostles</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10" name="TextBox 9">
            <a:extLst>
              <a:ext uri="{FF2B5EF4-FFF2-40B4-BE49-F238E27FC236}">
                <a16:creationId xmlns="" xmlns:a16="http://schemas.microsoft.com/office/drawing/2014/main" id="{207EC2C7-01FD-352F-04B3-57D077FA6D44}"/>
              </a:ext>
            </a:extLst>
          </p:cNvPr>
          <p:cNvSpPr txBox="1"/>
          <p:nvPr/>
        </p:nvSpPr>
        <p:spPr>
          <a:xfrm>
            <a:off x="74750" y="3663480"/>
            <a:ext cx="11613989" cy="2554545"/>
          </a:xfrm>
          <a:prstGeom prst="rect">
            <a:avLst/>
          </a:prstGeom>
          <a:noFill/>
        </p:spPr>
        <p:txBody>
          <a:bodyPr wrap="square">
            <a:spAutoFit/>
          </a:bodyPr>
          <a:lstStyle/>
          <a:p>
            <a:pPr defTabSz="914436">
              <a:defRPr/>
            </a:pP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again let us beseech the Almighty Lord, the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ather of the Lord our Savior Jesus Christ, on behalf of those who bring an oblation within the one holy universal church, a sacrifice, first-fruits, tithes, a thank offering, </a:t>
            </a:r>
            <a:endParaRPr lang="am-ET" sz="3200"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13" name="Slide Number Placeholder 2">
            <a:extLst>
              <a:ext uri="{FF2B5EF4-FFF2-40B4-BE49-F238E27FC236}">
                <a16:creationId xmlns="" xmlns:a16="http://schemas.microsoft.com/office/drawing/2014/main" id="{C73425BC-49A7-F8DE-1D94-9BDE481904DA}"/>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47</a:t>
            </a:fld>
            <a:endParaRPr lang="en-US"/>
          </a:p>
        </p:txBody>
      </p:sp>
    </p:spTree>
    <p:extLst>
      <p:ext uri="{BB962C8B-B14F-4D97-AF65-F5344CB8AC3E}">
        <p14:creationId xmlns:p14="http://schemas.microsoft.com/office/powerpoint/2010/main" val="3749491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CCC08A1A-54EA-8902-E1EE-EB52B53EEC69}"/>
              </a:ext>
            </a:extLst>
          </p:cNvPr>
          <p:cNvSpPr txBox="1"/>
          <p:nvPr/>
        </p:nvSpPr>
        <p:spPr>
          <a:xfrm>
            <a:off x="216418" y="0"/>
            <a:ext cx="11759164" cy="3416320"/>
          </a:xfrm>
          <a:prstGeom prst="rect">
            <a:avLst/>
          </a:prstGeom>
          <a:noFill/>
        </p:spPr>
        <p:txBody>
          <a:bodyPr wrap="square">
            <a:spAutoFit/>
          </a:bodyPr>
          <a:lstStyle/>
          <a:p>
            <a:pPr defTabSz="914436">
              <a:defRPr/>
            </a:pP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ካሥር </a:t>
            </a:r>
            <a:r>
              <a:rPr lang="am-ET"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አንዱን</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የመታሰቢያ ምስጋና ብዙውንና </a:t>
            </a:r>
            <a:r>
              <a:rPr lang="am-ET"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ጥቂቱን</a:t>
            </a:r>
            <a:r>
              <a:rPr lang="en-US"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የተሰወረውንና የተገለጸውን ይሰጡ ዘንድ ሲወዱ የሚሰጡት ከሌላቸው ላይ ፈቃዳቸውን ተቀብሎ መንግሥተ ሰማያትን ይሰጥ ዘንድ ለሁሉ በረከትን የሚያድልበት ሥልጣን ገንዘቡ የሚሆን አምላካችን እግዚአብሔር።</a:t>
            </a:r>
          </a:p>
        </p:txBody>
      </p:sp>
      <p:sp>
        <p:nvSpPr>
          <p:cNvPr id="3" name="TextBox 2">
            <a:extLst>
              <a:ext uri="{FF2B5EF4-FFF2-40B4-BE49-F238E27FC236}">
                <a16:creationId xmlns="" xmlns:a16="http://schemas.microsoft.com/office/drawing/2014/main" id="{6DEB4F4A-2042-7C78-B492-F4B687F0888A}"/>
              </a:ext>
            </a:extLst>
          </p:cNvPr>
          <p:cNvSpPr txBox="1"/>
          <p:nvPr/>
        </p:nvSpPr>
        <p:spPr>
          <a:xfrm>
            <a:off x="216417" y="3416320"/>
            <a:ext cx="11396227" cy="3046988"/>
          </a:xfrm>
          <a:prstGeom prst="rect">
            <a:avLst/>
          </a:prstGeom>
          <a:noFill/>
        </p:spPr>
        <p:txBody>
          <a:bodyPr wrap="square">
            <a:spAutoFit/>
          </a:bodyPr>
          <a:lstStyle/>
          <a:p>
            <a:pPr defTabSz="914436">
              <a:defRPr/>
            </a:pP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memorial, whether much or little, in secret or openly, and of those who wish to give and have not wherewith to give, that He accept their ready mind, that He vouchsafe to them the heavenly kingdom; power over all works of blessing belongs to the Lord our God. </a:t>
            </a:r>
            <a:endParaRPr lang="am-ET" sz="3200"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 xmlns:a16="http://schemas.microsoft.com/office/drawing/2014/main" id="{9CE8A3DA-FCF0-A50F-F17E-E80F83DC56EE}"/>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48</a:t>
            </a:fld>
            <a:endParaRPr lang="en-US"/>
          </a:p>
        </p:txBody>
      </p:sp>
    </p:spTree>
    <p:extLst>
      <p:ext uri="{BB962C8B-B14F-4D97-AF65-F5344CB8AC3E}">
        <p14:creationId xmlns:p14="http://schemas.microsoft.com/office/powerpoint/2010/main" val="396674382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60600" y="1469140"/>
            <a:ext cx="9102600" cy="4889544"/>
          </a:xfrm>
          <a:prstGeom prst="rect">
            <a:avLst/>
          </a:prstGeom>
          <a:noFill/>
        </p:spPr>
        <p:txBody>
          <a:bodyPr wrap="square" rtlCol="0">
            <a:spAutoFit/>
          </a:bodyPr>
          <a:lstStyle/>
          <a:p>
            <a:r>
              <a:rPr lang="am-ET" sz="54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ጸልዩ በእንተ እለ</a:t>
            </a:r>
            <a:r>
              <a:rPr lang="en-AE" sz="54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4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ያበውኡ መባአ</a:t>
            </a:r>
            <a:endParaRPr lang="en-AE" sz="54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4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4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መባ ስለሚያገቡ ሰዎች ጸልዩ</a:t>
            </a:r>
            <a:endParaRPr lang="en-AE" sz="54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spc="1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Pray for them who bring an oblation.</a:t>
            </a:r>
            <a:endParaRPr lang="en-US" sz="4400" b="1" spc="1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 xmlns:a16="http://schemas.microsoft.com/office/drawing/2014/main" id="{6A120014-A3BD-4CF4-CD51-22B3AE92B819}"/>
              </a:ext>
            </a:extLst>
          </p:cNvPr>
          <p:cNvSpPr txBox="1">
            <a:spLocks/>
          </p:cNvSpPr>
          <p:nvPr/>
        </p:nvSpPr>
        <p:spPr>
          <a:xfrm>
            <a:off x="8305800" y="6340476"/>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49</a:t>
            </a:fld>
            <a:endParaRPr lang="en-US" dirty="0"/>
          </a:p>
        </p:txBody>
      </p:sp>
      <p:sp>
        <p:nvSpPr>
          <p:cNvPr id="6" name="TextBox 5">
            <a:extLst>
              <a:ext uri="{FF2B5EF4-FFF2-40B4-BE49-F238E27FC236}">
                <a16:creationId xmlns="" xmlns:a16="http://schemas.microsoft.com/office/drawing/2014/main" id="{10A4E71E-62C9-C5E3-480F-F7C572BCE32E}"/>
              </a:ext>
            </a:extLst>
          </p:cNvPr>
          <p:cNvSpPr txBox="1"/>
          <p:nvPr/>
        </p:nvSpPr>
        <p:spPr>
          <a:xfrm>
            <a:off x="1894113" y="499446"/>
            <a:ext cx="6963283" cy="646331"/>
          </a:xfrm>
          <a:prstGeom prst="rect">
            <a:avLst/>
          </a:prstGeom>
          <a:noFill/>
        </p:spPr>
        <p:txBody>
          <a:bodyPr wrap="square">
            <a:spAutoFit/>
          </a:bodyPr>
          <a:lstStyle/>
          <a:p>
            <a:r>
              <a:rPr lang="en-US" sz="3600" b="1" u="sng"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ንፍቅ</a:t>
            </a:r>
            <a:r>
              <a:rPr lang="en-US" sz="3600" b="1" u="sng"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u="sng"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US" sz="3600" b="1" u="sng"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60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Ass’t</a:t>
            </a:r>
            <a:r>
              <a:rPr lang="am-ET" sz="3600" b="1" u="sng" dirty="0" smtClean="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p:txBody>
      </p:sp>
    </p:spTree>
    <p:extLst>
      <p:ext uri="{BB962C8B-B14F-4D97-AF65-F5344CB8AC3E}">
        <p14:creationId xmlns:p14="http://schemas.microsoft.com/office/powerpoint/2010/main" val="277826721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 xmlns:a16="http://schemas.microsoft.com/office/drawing/2014/main" id="{B67CE746-D9C2-90F0-A16B-37B8626C8FEA}"/>
              </a:ext>
            </a:extLst>
          </p:cNvPr>
          <p:cNvSpPr txBox="1"/>
          <p:nvPr/>
        </p:nvSpPr>
        <p:spPr>
          <a:xfrm>
            <a:off x="807621" y="4549676"/>
            <a:ext cx="11686576" cy="2308324"/>
          </a:xfrm>
          <a:prstGeom prst="rect">
            <a:avLst/>
          </a:prstGeom>
          <a:noFill/>
        </p:spPr>
        <p:txBody>
          <a:bodyPr wrap="square">
            <a:spAutoFit/>
          </a:bodyPr>
          <a:lstStyle/>
          <a:p>
            <a:pPr defTabSz="914436">
              <a:defRPr/>
            </a:pPr>
            <a:r>
              <a:rPr lang="en-AE" sz="3600" b="1" spc="1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Accept the oblation of our brethren, accept the oblation of our sisters, and ours also accept, our oblation and our offering.</a:t>
            </a:r>
            <a:endParaRPr lang="en-US" sz="3600" b="1" spc="1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2" name="TextBox 1"/>
          <p:cNvSpPr txBox="1"/>
          <p:nvPr/>
        </p:nvSpPr>
        <p:spPr>
          <a:xfrm>
            <a:off x="307359" y="309176"/>
            <a:ext cx="11686576" cy="4585871"/>
          </a:xfrm>
          <a:prstGeom prst="rect">
            <a:avLst/>
          </a:prstGeom>
          <a:noFill/>
        </p:spPr>
        <p:txBody>
          <a:bodyPr wrap="square" rtlCol="0">
            <a:spAutoFit/>
          </a:bodyPr>
          <a:lstStyle/>
          <a:p>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lvl="1"/>
            <a:r>
              <a:rPr lang="am-ET" sz="44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ተወከፍ መባኦሙ ለአኃው</a:t>
            </a:r>
            <a:r>
              <a:rPr lang="en-AE" sz="44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ወተወከፍ መባኦን ለአኃት ለነኒ ተወከፍ መባአነ ወቊርባነነ።</a:t>
            </a:r>
          </a:p>
          <a:p>
            <a:pPr lvl="1"/>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የወንድሞችን መባ </a:t>
            </a:r>
            <a:r>
              <a:rPr lang="am-ET" sz="4000" b="1" spc="122"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ተቀበል</a:t>
            </a:r>
            <a:r>
              <a:rPr lang="en-US"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spc="122"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የሴቶችን መባ </a:t>
            </a:r>
            <a:r>
              <a:rPr lang="am-ET" sz="4000" b="1" spc="122"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ተቀበል</a:t>
            </a:r>
            <a:r>
              <a:rPr lang="en-US"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spc="122"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የኛንም መባችንን </a:t>
            </a:r>
            <a:r>
              <a:rPr lang="am-ET" sz="4000" b="1" spc="122"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ቍርባናችንን</a:t>
            </a:r>
            <a:r>
              <a:rPr lang="en-US" sz="4000" b="1" spc="122"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4000" b="1" spc="122"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ተቀበል።</a:t>
            </a:r>
            <a:endParaRPr lang="en-US"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 xmlns:a16="http://schemas.microsoft.com/office/drawing/2014/main" id="{8F104EF6-94FD-22F3-C258-974717731DC7}"/>
              </a:ext>
            </a:extLst>
          </p:cNvPr>
          <p:cNvSpPr txBox="1">
            <a:spLocks/>
          </p:cNvSpPr>
          <p:nvPr/>
        </p:nvSpPr>
        <p:spPr>
          <a:xfrm>
            <a:off x="8305800" y="6340476"/>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50</a:t>
            </a:fld>
            <a:endParaRPr lang="en-US" dirty="0"/>
          </a:p>
        </p:txBody>
      </p:sp>
    </p:spTree>
    <p:extLst>
      <p:ext uri="{BB962C8B-B14F-4D97-AF65-F5344CB8AC3E}">
        <p14:creationId xmlns:p14="http://schemas.microsoft.com/office/powerpoint/2010/main" val="143132431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C8324F94-0D39-A3D4-B42D-E0439451A4DB}"/>
              </a:ext>
            </a:extLst>
          </p:cNvPr>
          <p:cNvSpPr txBox="1"/>
          <p:nvPr/>
        </p:nvSpPr>
        <p:spPr>
          <a:xfrm>
            <a:off x="94683" y="598090"/>
            <a:ext cx="12002635" cy="3416320"/>
          </a:xfrm>
          <a:prstGeom prst="rect">
            <a:avLst/>
          </a:prstGeom>
          <a:noFill/>
        </p:spPr>
        <p:txBody>
          <a:bodyPr wrap="square">
            <a:spAutoFit/>
          </a:bodyPr>
          <a:lstStyle/>
          <a:p>
            <a:pPr defTabSz="914436">
              <a:defRPr/>
            </a:pP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ሁሉን የምትገዛ አምላካችን እግዚአብሔር ሆይ! </a:t>
            </a:r>
            <a:r>
              <a:rPr lang="am-ET"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እንለምንሃለን</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እንማልድሃለንም</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ከሁሉ በላይ በምትሆን </a:t>
            </a:r>
            <a:r>
              <a:rPr lang="en-US" sz="36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በአ</a:t>
            </a:r>
            <a:r>
              <a:rPr lang="am-ET"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ንዲት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ቅድስት ቤተ ክርስቲያን ውስጥ መባ ስለሚያገቡ ሰዎች መሥዋዕቱን መጀመሪያውን ካሥር አንዱን የመታሰቢያ ምስጋናን ብዙውንና ጥቂቱን የተሰወረውንና የተገለጸውን ይሰጡም ዘንድ ሲወዱ የሚሰጡት</a:t>
            </a:r>
          </a:p>
        </p:txBody>
      </p:sp>
      <p:sp>
        <p:nvSpPr>
          <p:cNvPr id="3" name="TextBox 2">
            <a:extLst>
              <a:ext uri="{FF2B5EF4-FFF2-40B4-BE49-F238E27FC236}">
                <a16:creationId xmlns="" xmlns:a16="http://schemas.microsoft.com/office/drawing/2014/main" id="{6A8F43B2-0236-304A-A3D1-11AD9AB74397}"/>
              </a:ext>
            </a:extLst>
          </p:cNvPr>
          <p:cNvSpPr txBox="1"/>
          <p:nvPr/>
        </p:nvSpPr>
        <p:spPr>
          <a:xfrm>
            <a:off x="3119916" y="0"/>
            <a:ext cx="8686800" cy="737253"/>
          </a:xfrm>
          <a:prstGeom prst="rect">
            <a:avLst/>
          </a:prstGeom>
          <a:noFill/>
        </p:spPr>
        <p:txBody>
          <a:bodyPr wrap="square">
            <a:spAutoFit/>
          </a:bodyPr>
          <a:lstStyle/>
          <a:p>
            <a:pPr defTabSz="914436">
              <a:defRPr/>
            </a:pPr>
            <a:r>
              <a:rPr lang="am-ET" sz="4191"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191"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p:txBody>
      </p:sp>
      <p:sp>
        <p:nvSpPr>
          <p:cNvPr id="5" name="TextBox 4">
            <a:extLst>
              <a:ext uri="{FF2B5EF4-FFF2-40B4-BE49-F238E27FC236}">
                <a16:creationId xmlns="" xmlns:a16="http://schemas.microsoft.com/office/drawing/2014/main" id="{A1529062-9FC2-BB7C-BCB7-51357FCD2C4F}"/>
              </a:ext>
            </a:extLst>
          </p:cNvPr>
          <p:cNvSpPr txBox="1"/>
          <p:nvPr/>
        </p:nvSpPr>
        <p:spPr>
          <a:xfrm>
            <a:off x="94683" y="3911083"/>
            <a:ext cx="12099796" cy="3046988"/>
          </a:xfrm>
          <a:prstGeom prst="rect">
            <a:avLst/>
          </a:prstGeom>
          <a:noFill/>
        </p:spPr>
        <p:txBody>
          <a:bodyPr wrap="square">
            <a:spAutoFit/>
          </a:bodyPr>
          <a:lstStyle/>
          <a:p>
            <a:pPr defTabSz="914436">
              <a:defRPr/>
            </a:pP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our God who art Almighty, we pray Thee and beseech Thee for them that bring an oblation within the one holy universal church, a sacrifice, first-fruits, tithes, a thank offering, a memorial, whether much or little, in secret or openly, </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Slide Number Placeholder 2">
            <a:extLst>
              <a:ext uri="{FF2B5EF4-FFF2-40B4-BE49-F238E27FC236}">
                <a16:creationId xmlns="" xmlns:a16="http://schemas.microsoft.com/office/drawing/2014/main" id="{630670BF-054C-D283-A326-983182801CF8}"/>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51</a:t>
            </a:fld>
            <a:endParaRPr lang="en-US"/>
          </a:p>
        </p:txBody>
      </p:sp>
    </p:spTree>
    <p:extLst>
      <p:ext uri="{BB962C8B-B14F-4D97-AF65-F5344CB8AC3E}">
        <p14:creationId xmlns:p14="http://schemas.microsoft.com/office/powerpoint/2010/main" val="162189367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988505B3-A92B-87CC-7C55-0678C6F18D15}"/>
              </a:ext>
            </a:extLst>
          </p:cNvPr>
          <p:cNvSpPr txBox="1"/>
          <p:nvPr/>
        </p:nvSpPr>
        <p:spPr>
          <a:xfrm>
            <a:off x="198166" y="2826126"/>
            <a:ext cx="11541401" cy="4031873"/>
          </a:xfrm>
          <a:prstGeom prst="rect">
            <a:avLst/>
          </a:prstGeom>
          <a:noFill/>
        </p:spPr>
        <p:txBody>
          <a:bodyPr wrap="square">
            <a:spAutoFit/>
          </a:bodyPr>
          <a:lstStyle/>
          <a:p>
            <a:pPr algn="just"/>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a:t>
            </a:r>
            <a:r>
              <a:rPr lang="en-AE" sz="32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nd</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for those who wish to give and have not where with to give. Thy acceptance of their ready mind grant Thou unto every one: let the recompense of blessing be a portion to all of them: through Thy only begotten Son, through whom to Thee with Him and with the Holy Spirit be glory and dominion, both now and ever and world without end. Amen.</a:t>
            </a:r>
            <a:endParaRPr lang="en-US" sz="3200" dirty="0">
              <a:solidFill>
                <a:srgbClr val="FFFF00"/>
              </a:solidFill>
            </a:endParaRPr>
          </a:p>
        </p:txBody>
      </p:sp>
      <p:sp>
        <p:nvSpPr>
          <p:cNvPr id="4" name="TextBox 3">
            <a:extLst>
              <a:ext uri="{FF2B5EF4-FFF2-40B4-BE49-F238E27FC236}">
                <a16:creationId xmlns="" xmlns:a16="http://schemas.microsoft.com/office/drawing/2014/main" id="{4C86FA4D-88DB-C123-E2A3-C63214B3B432}"/>
              </a:ext>
            </a:extLst>
          </p:cNvPr>
          <p:cNvSpPr txBox="1"/>
          <p:nvPr/>
        </p:nvSpPr>
        <p:spPr>
          <a:xfrm>
            <a:off x="216419" y="228601"/>
            <a:ext cx="11759163" cy="2862322"/>
          </a:xfrm>
          <a:prstGeom prst="rect">
            <a:avLst/>
          </a:prstGeom>
          <a:noFill/>
        </p:spPr>
        <p:txBody>
          <a:bodyPr wrap="square">
            <a:spAutoFit/>
          </a:bodyPr>
          <a:lstStyle/>
          <a:p>
            <a:pPr defTabSz="914436">
              <a:defRPr/>
            </a:pP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ከሌላቸው ላይ ፈቃዳቸውን ተቀብለህ ለሁሉም </a:t>
            </a:r>
            <a:r>
              <a:rPr lang="am-ET"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የበረከት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ዋጋን ስጥ፤ እድል ፈንታ ትሆን ዘንድ። በአንድ ልጅህ በርሱ ያለ ክብር ጽንዕ ላንተ ይገባል፤ ከርሱ ጋር ከመንፈስ ቅዱስም </a:t>
            </a:r>
            <a:r>
              <a:rPr lang="am-ET"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ጋ</a:t>
            </a:r>
            <a:r>
              <a:rPr lang="en-US"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ር</a:t>
            </a:r>
            <a:r>
              <a:rPr lang="am-ET"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ዛሬም ዘወትርም ለዘላለሙ፤ አሜን።</a:t>
            </a:r>
          </a:p>
        </p:txBody>
      </p:sp>
      <p:sp>
        <p:nvSpPr>
          <p:cNvPr id="5" name="Slide Number Placeholder 2">
            <a:extLst>
              <a:ext uri="{FF2B5EF4-FFF2-40B4-BE49-F238E27FC236}">
                <a16:creationId xmlns="" xmlns:a16="http://schemas.microsoft.com/office/drawing/2014/main" id="{77BB3189-92BD-1EF0-7494-42DC0DD4E662}"/>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52</a:t>
            </a:fld>
            <a:endParaRPr lang="en-US"/>
          </a:p>
        </p:txBody>
      </p:sp>
    </p:spTree>
    <p:extLst>
      <p:ext uri="{BB962C8B-B14F-4D97-AF65-F5344CB8AC3E}">
        <p14:creationId xmlns:p14="http://schemas.microsoft.com/office/powerpoint/2010/main" val="289359536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26189"/>
            <a:ext cx="11468814" cy="6133667"/>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endParaRPr lang="en-AE"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ተንሥኡ ለጸሎት</a:t>
            </a:r>
            <a:r>
              <a:rPr lang="en-US"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ለጸሎት ተነሡ</a:t>
            </a:r>
            <a:r>
              <a:rPr lang="en-US" sz="4800"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8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Stand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up for prayer.</a:t>
            </a:r>
            <a:r>
              <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0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ተሣሃለነ</a:t>
            </a:r>
            <a:r>
              <a:rPr lang="en-US"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ይቅር </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በለን</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have mercy upon us.</a:t>
            </a:r>
            <a:endPar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 xmlns:a16="http://schemas.microsoft.com/office/drawing/2014/main" id="{E551069F-2AD3-58DC-5F31-FF95E37046FD}"/>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53</a:t>
            </a:fld>
            <a:endParaRPr lang="en-US" dirty="0"/>
          </a:p>
        </p:txBody>
      </p:sp>
    </p:spTree>
    <p:extLst>
      <p:ext uri="{BB962C8B-B14F-4D97-AF65-F5344CB8AC3E}">
        <p14:creationId xmlns:p14="http://schemas.microsoft.com/office/powerpoint/2010/main" val="121620039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105808"/>
            <a:ext cx="11613988" cy="6703630"/>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am-ET" sz="1143"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ለኩልክሙ</a:t>
            </a:r>
            <a:r>
              <a:rPr lang="en-US"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ለሁላች</a:t>
            </a:r>
            <a:r>
              <a:rPr lang="en-US"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 </a:t>
            </a:r>
            <a:r>
              <a:rPr lang="en-US" sz="5144" b="1" dirty="0" err="1"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r>
              <a:rPr lang="en-US"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be unto you all.</a:t>
            </a:r>
          </a:p>
          <a:p>
            <a:endParaRPr lang="en-AE"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am-ET"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a:t>
            </a:r>
            <a:r>
              <a:rPr lang="en-US"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r>
              <a:rPr lang="en-US"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with Thy spirit.</a:t>
            </a:r>
            <a:endPar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54</a:t>
            </a:fld>
            <a:endParaRPr lang="en-US" dirty="0"/>
          </a:p>
        </p:txBody>
      </p:sp>
    </p:spTree>
    <p:extLst>
      <p:ext uri="{BB962C8B-B14F-4D97-AF65-F5344CB8AC3E}">
        <p14:creationId xmlns:p14="http://schemas.microsoft.com/office/powerpoint/2010/main" val="378970853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9006" y="76200"/>
            <a:ext cx="11613989" cy="3570208"/>
          </a:xfrm>
          <a:prstGeom prst="rect">
            <a:avLst/>
          </a:prstGeom>
        </p:spPr>
        <p:txBody>
          <a:bodyPr wrap="square">
            <a:spAutoFit/>
          </a:bodyPr>
          <a:lstStyle/>
          <a:p>
            <a:pPr algn="just"/>
            <a:r>
              <a:rPr lang="am-ET"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4000" b="1" i="1" dirty="0">
                <a:solidFill>
                  <a:srgbClr val="00B0F0"/>
                </a:solidFill>
              </a:rPr>
              <a:t> </a:t>
            </a:r>
            <a:r>
              <a:rPr lang="en-US" sz="4000" b="1" i="1" dirty="0" smtClean="0">
                <a:solidFill>
                  <a:srgbClr val="00B0F0"/>
                </a:solidFill>
              </a:rPr>
              <a:t> </a:t>
            </a:r>
            <a:r>
              <a:rPr lang="am-ET" sz="3600" b="1" u="sng" dirty="0" smtClean="0">
                <a:solidFill>
                  <a:srgbClr val="00B0F0"/>
                </a:solidFill>
              </a:rPr>
              <a:t>የኅብስት </a:t>
            </a:r>
            <a:r>
              <a:rPr lang="am-ET" sz="3600" b="1" u="sng" dirty="0">
                <a:solidFill>
                  <a:srgbClr val="00B0F0"/>
                </a:solidFill>
              </a:rPr>
              <a:t>ጸሎት </a:t>
            </a:r>
            <a:endParaRPr lang="en-AE" sz="4000" b="1" u="sng" dirty="0">
              <a:solidFill>
                <a:srgbClr val="00B0F0"/>
              </a:solidFill>
            </a:endParaRPr>
          </a:p>
          <a:p>
            <a:pPr algn="just"/>
            <a:endParaRPr lang="am-ET" sz="600" b="1" u="sng" dirty="0">
              <a:solidFill>
                <a:srgbClr val="00B0F0"/>
              </a:solidFill>
            </a:endParaRPr>
          </a:p>
          <a:p>
            <a:pPr algn="just"/>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መምህሬ ኢየሱስ ክርስቶስ ሆይ ከቀዳማዊ አብ ጋር አንድ የምትሆን ንጹሕ የሚሆን የአብ ቃል የማሕየዊ መንፈስ ቅዱስም ቃል ከሰማያት የወረድህ የሕይወት ኅብስት አንተ </a:t>
            </a:r>
            <a:r>
              <a:rPr lang="am-ET"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ነህ</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ስለ ዓለሙ መዳን ነውር የሌለበት </a:t>
            </a:r>
            <a:r>
              <a:rPr lang="am-ET"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መ</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ሥ</a:t>
            </a:r>
            <a:r>
              <a:rPr lang="am-ET"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ዋዕት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እንድትሆን መናገርን አስቀደምህ።   </a:t>
            </a:r>
          </a:p>
        </p:txBody>
      </p:sp>
      <p:sp>
        <p:nvSpPr>
          <p:cNvPr id="4" name="Slide Number Placeholder 1">
            <a:extLst>
              <a:ext uri="{FF2B5EF4-FFF2-40B4-BE49-F238E27FC236}">
                <a16:creationId xmlns="" xmlns:a16="http://schemas.microsoft.com/office/drawing/2014/main" id="{B72DC530-8C1F-B172-B612-CFCE2CAFBF4B}"/>
              </a:ext>
            </a:extLst>
          </p:cNvPr>
          <p:cNvSpPr txBox="1">
            <a:spLocks/>
          </p:cNvSpPr>
          <p:nvPr/>
        </p:nvSpPr>
        <p:spPr>
          <a:xfrm>
            <a:off x="8305800" y="6340476"/>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55</a:t>
            </a:fld>
            <a:endParaRPr lang="en-US" dirty="0"/>
          </a:p>
        </p:txBody>
      </p:sp>
      <p:sp>
        <p:nvSpPr>
          <p:cNvPr id="5" name="TextBox 4">
            <a:extLst>
              <a:ext uri="{FF2B5EF4-FFF2-40B4-BE49-F238E27FC236}">
                <a16:creationId xmlns="" xmlns:a16="http://schemas.microsoft.com/office/drawing/2014/main" id="{D1DFDFD4-F31A-DEA2-4DB2-1DFEA616FC25}"/>
              </a:ext>
            </a:extLst>
          </p:cNvPr>
          <p:cNvSpPr txBox="1"/>
          <p:nvPr/>
        </p:nvSpPr>
        <p:spPr>
          <a:xfrm>
            <a:off x="289006" y="3503230"/>
            <a:ext cx="11686576" cy="3046988"/>
          </a:xfrm>
          <a:prstGeom prst="rect">
            <a:avLst/>
          </a:prstGeom>
          <a:noFill/>
        </p:spPr>
        <p:txBody>
          <a:bodyPr wrap="square">
            <a:spAutoFit/>
          </a:bodyPr>
          <a:lstStyle/>
          <a:p>
            <a:pPr defTabSz="914436">
              <a:defRPr/>
            </a:pPr>
            <a:r>
              <a:rPr lang="en-AE" sz="3200" b="1" spc="1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my Master, Jesus Christ, co-eternal pure Word of the Father, and Word of the Holy Spirit, the life giver, Thou art the bread of life which didst come down from heaven, and didst foretell that </a:t>
            </a:r>
            <a:r>
              <a:rPr lang="en-US" sz="3200" b="1" spc="1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a:t>
            </a:r>
            <a:r>
              <a:rPr lang="en-AE" sz="3200" b="1" spc="1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 would be the Lamb without Spot for the life of the world:</a:t>
            </a:r>
            <a:endParaRPr lang="en-US" sz="3200" b="1" spc="1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95700681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68411"/>
            <a:ext cx="11613989" cy="3785652"/>
          </a:xfrm>
          <a:prstGeom prst="rect">
            <a:avLst/>
          </a:prstGeom>
          <a:noFill/>
        </p:spPr>
        <p:txBody>
          <a:bodyPr wrap="square" rtlCol="0">
            <a:spAutoFit/>
          </a:bodyPr>
          <a:lstStyle/>
          <a:p>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አሁንም</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ከበጎነትህ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ቸርነት </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እንለምናለን</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እንማልዳለንም</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ሰው ወዳጅ ሆይ ያንተ በሚሆን በዚህ በመንፈሳዊ ታቦት ላይ ባኖርነው በዚህ ኅብስት ላይና በዚህ ጽዋ ላይ ፊትህን </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ግለጽ</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ይህንን ኅብስት </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ባርከው</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ይህንንም ጽዋ </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አክብረው</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ሁለቱንም አንጻቸው፤</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TextBox 3">
            <a:extLst>
              <a:ext uri="{FF2B5EF4-FFF2-40B4-BE49-F238E27FC236}">
                <a16:creationId xmlns="" xmlns:a16="http://schemas.microsoft.com/office/drawing/2014/main" id="{25775A6F-DEA1-98EA-BDCA-8E68C5218448}"/>
              </a:ext>
            </a:extLst>
          </p:cNvPr>
          <p:cNvSpPr txBox="1"/>
          <p:nvPr/>
        </p:nvSpPr>
        <p:spPr>
          <a:xfrm>
            <a:off x="289006" y="3758579"/>
            <a:ext cx="11613989" cy="3046988"/>
          </a:xfrm>
          <a:prstGeom prst="rect">
            <a:avLst/>
          </a:prstGeom>
          <a:noFill/>
        </p:spPr>
        <p:txBody>
          <a:bodyPr wrap="square">
            <a:spAutoFit/>
          </a:bodyPr>
          <a:lstStyle/>
          <a:p>
            <a:pPr defTabSz="914436">
              <a:defRPr/>
            </a:pPr>
            <a:r>
              <a:rPr lang="en-AE" sz="3200" b="1" spc="1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now pray and beseech of Thine excellent goodness, O lover of man, make Thy face to shine upon this bread, and upon this cup, which we have set upon this spiritual ark of Thine: Bless this bread, and hallow this cup, and cleanse them both</a:t>
            </a:r>
            <a:r>
              <a:rPr lang="am-ET" sz="3200" b="1" spc="1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3200" b="1" spc="1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2">
            <a:extLst>
              <a:ext uri="{FF2B5EF4-FFF2-40B4-BE49-F238E27FC236}">
                <a16:creationId xmlns="" xmlns:a16="http://schemas.microsoft.com/office/drawing/2014/main" id="{EE1195D9-0B7A-BD3A-E8E6-5606D153A29F}"/>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56</a:t>
            </a:fld>
            <a:endParaRPr lang="en-US"/>
          </a:p>
        </p:txBody>
      </p:sp>
    </p:spTree>
    <p:extLst>
      <p:ext uri="{BB962C8B-B14F-4D97-AF65-F5344CB8AC3E}">
        <p14:creationId xmlns:p14="http://schemas.microsoft.com/office/powerpoint/2010/main" val="287688200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5551" y="167592"/>
            <a:ext cx="11880899" cy="2800767"/>
          </a:xfrm>
          <a:prstGeom prst="rect">
            <a:avLst/>
          </a:prstGeom>
          <a:noFill/>
        </p:spPr>
        <p:txBody>
          <a:bodyPr wrap="square" rtlCol="0">
            <a:spAutoFit/>
          </a:bodyPr>
          <a:lstStyle/>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ይህ ንጹሕ ሥጋህን ይሆን ዘንድ </a:t>
            </a:r>
            <a:r>
              <a:rPr lang="am-ET"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ለውጠው</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በዚህ ጽዋ ውስጥ የተቀዳውም ወይን የከበረ ደምህን </a:t>
            </a:r>
            <a:r>
              <a:rPr lang="am-ET"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ለሁላችንም ያረገ ለነፍሳችንና ለሥጋችን </a:t>
            </a:r>
            <a:r>
              <a:rPr lang="am-ET"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ለል</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ቡ</a:t>
            </a:r>
            <a:r>
              <a:rPr lang="am-ET"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ናችንም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ፈውስ ይሆን ዘንድ፤</a:t>
            </a:r>
            <a:endParaRPr lang="en-US" sz="4400" b="1" dirty="0"/>
          </a:p>
        </p:txBody>
      </p:sp>
      <p:sp>
        <p:nvSpPr>
          <p:cNvPr id="4" name="TextBox 3">
            <a:extLst>
              <a:ext uri="{FF2B5EF4-FFF2-40B4-BE49-F238E27FC236}">
                <a16:creationId xmlns="" xmlns:a16="http://schemas.microsoft.com/office/drawing/2014/main" id="{47D570D6-3C90-DF6A-3132-A48328417AB3}"/>
              </a:ext>
            </a:extLst>
          </p:cNvPr>
          <p:cNvSpPr txBox="1"/>
          <p:nvPr/>
        </p:nvSpPr>
        <p:spPr>
          <a:xfrm>
            <a:off x="0" y="2823898"/>
            <a:ext cx="11686576" cy="3416320"/>
          </a:xfrm>
          <a:prstGeom prst="rect">
            <a:avLst/>
          </a:prstGeom>
          <a:noFill/>
        </p:spPr>
        <p:txBody>
          <a:bodyPr wrap="square">
            <a:spAutoFit/>
          </a:bodyPr>
          <a:lstStyle/>
          <a:p>
            <a:pPr defTabSz="914436">
              <a:defRPr/>
            </a:pPr>
            <a:r>
              <a:rPr lang="en-AE" sz="3600" b="1" spc="1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change this bread to become Thy pure body, and what is mingled in this cup to become Thy precious blood, let them be offered for us all for healing and for the salvation of our soul and our body and our spirit.</a:t>
            </a:r>
            <a:endParaRPr lang="en-US" sz="3600" b="1" spc="1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2">
            <a:extLst>
              <a:ext uri="{FF2B5EF4-FFF2-40B4-BE49-F238E27FC236}">
                <a16:creationId xmlns="" xmlns:a16="http://schemas.microsoft.com/office/drawing/2014/main" id="{E9235CAD-38B3-A6B4-E4C6-B02079256F3C}"/>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57</a:t>
            </a:fld>
            <a:endParaRPr lang="en-US"/>
          </a:p>
        </p:txBody>
      </p:sp>
    </p:spTree>
    <p:extLst>
      <p:ext uri="{BB962C8B-B14F-4D97-AF65-F5344CB8AC3E}">
        <p14:creationId xmlns:p14="http://schemas.microsoft.com/office/powerpoint/2010/main" val="379834382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C8B0A70E-6F56-ECD9-59F9-3B6637917497}"/>
              </a:ext>
            </a:extLst>
          </p:cNvPr>
          <p:cNvSpPr txBox="1"/>
          <p:nvPr/>
        </p:nvSpPr>
        <p:spPr>
          <a:xfrm>
            <a:off x="102586" y="89978"/>
            <a:ext cx="11686576" cy="3785652"/>
          </a:xfrm>
          <a:prstGeom prst="rect">
            <a:avLst/>
          </a:prstGeom>
          <a:noFill/>
        </p:spPr>
        <p:txBody>
          <a:bodyPr wrap="square">
            <a:spAutoFit/>
          </a:bodyPr>
          <a:lstStyle/>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አምላካችን ክርስቶስ የሁላችን ንጉሥ አንተ </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ነህ</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ከፍ ያለ ምስጋናንና ክብርንም ስግደትንም ለአንተ </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እንልካለን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ቸር ከሚሆን ከሰማያዊ አባትህ </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ጋራ</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ከአንተ ጋራ ከሚተካከል ከማሕየዊ መንፈስ ቅዱስም </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ጋራ</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ዛሬም ዘወትርም ለዘለዓለሙ አሜን። </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TextBox 3">
            <a:extLst>
              <a:ext uri="{FF2B5EF4-FFF2-40B4-BE49-F238E27FC236}">
                <a16:creationId xmlns="" xmlns:a16="http://schemas.microsoft.com/office/drawing/2014/main" id="{BD123B79-0E26-1E55-CFCB-9D2C13CD13D0}"/>
              </a:ext>
            </a:extLst>
          </p:cNvPr>
          <p:cNvSpPr txBox="1"/>
          <p:nvPr/>
        </p:nvSpPr>
        <p:spPr>
          <a:xfrm>
            <a:off x="102586" y="3691452"/>
            <a:ext cx="11650283" cy="3046988"/>
          </a:xfrm>
          <a:prstGeom prst="rect">
            <a:avLst/>
          </a:prstGeom>
          <a:noFill/>
        </p:spPr>
        <p:txBody>
          <a:bodyPr wrap="square">
            <a:spAutoFit/>
          </a:bodyPr>
          <a:lstStyle/>
          <a:p>
            <a:pPr defTabSz="914436">
              <a:defRPr/>
            </a:pPr>
            <a:r>
              <a:rPr lang="en-AE" sz="3200" b="1" spc="1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Thou art the king of us all, Christ our God, and to Thee we send up high praise and glory and worship, with Thy good heavenly Father and the Holy Spirit, the life giver, who is co-equal with Thee, both now and ever and world without end. Amen. </a:t>
            </a:r>
            <a:endParaRPr lang="en-US" sz="3200" b="1" spc="1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2">
            <a:extLst>
              <a:ext uri="{FF2B5EF4-FFF2-40B4-BE49-F238E27FC236}">
                <a16:creationId xmlns="" xmlns:a16="http://schemas.microsoft.com/office/drawing/2014/main" id="{2C87C14E-13ED-156F-8F8B-00A2F9036AFA}"/>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58</a:t>
            </a:fld>
            <a:endParaRPr lang="en-US"/>
          </a:p>
        </p:txBody>
      </p:sp>
    </p:spTree>
    <p:extLst>
      <p:ext uri="{BB962C8B-B14F-4D97-AF65-F5344CB8AC3E}">
        <p14:creationId xmlns:p14="http://schemas.microsoft.com/office/powerpoint/2010/main" val="357698274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0169" y="34574"/>
            <a:ext cx="11686576" cy="2666114"/>
          </a:xfrm>
          <a:prstGeom prst="rect">
            <a:avLst/>
          </a:prstGeom>
          <a:noFill/>
        </p:spPr>
        <p:txBody>
          <a:bodyPr wrap="square" rtlCol="0">
            <a:spAutoFit/>
          </a:bodyPr>
          <a:lstStyle/>
          <a:p>
            <a:r>
              <a:rPr lang="am-ET"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endParaRPr lang="en-AE" sz="1334"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ትእዛዘ አበዊነ ሐዋርያት ኢያንብር ብእሲ ውስተ ልቡ ቂመ ወበቀል ወቅንዓተ ወጽልአ ላዕለ ቢጹ ወኢላዕለ መኑሂ።</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TextBox 4">
            <a:extLst>
              <a:ext uri="{FF2B5EF4-FFF2-40B4-BE49-F238E27FC236}">
                <a16:creationId xmlns="" xmlns:a16="http://schemas.microsoft.com/office/drawing/2014/main" id="{7ACA3BDC-BD5D-0FBB-51D2-4E7C7F5E59BB}"/>
              </a:ext>
            </a:extLst>
          </p:cNvPr>
          <p:cNvSpPr txBox="1"/>
          <p:nvPr/>
        </p:nvSpPr>
        <p:spPr>
          <a:xfrm>
            <a:off x="284675" y="2541827"/>
            <a:ext cx="11759164" cy="1754326"/>
          </a:xfrm>
          <a:prstGeom prst="rect">
            <a:avLst/>
          </a:prstGeom>
          <a:noFill/>
        </p:spPr>
        <p:txBody>
          <a:bodyPr wrap="square">
            <a:spAutoFit/>
          </a:bodyPr>
          <a:lstStyle/>
          <a:p>
            <a:pPr defTabSz="914436">
              <a:defRPr/>
            </a:pP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የአባቶቻችን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የሐዋርያት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ትእዛዝ</a:t>
            </a:r>
            <a:r>
              <a:rPr lang="en-US"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ሰው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በል</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ቡ</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ናው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ቂምንና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በቀልን</a:t>
            </a:r>
            <a:r>
              <a:rPr lang="en-US"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ቅን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ትንና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ጠብን በባልንጀራው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ላይ</a:t>
            </a:r>
            <a:r>
              <a:rPr lang="en-US"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በማንም ላይ ቢሆን አይያዝ </a:t>
            </a:r>
          </a:p>
        </p:txBody>
      </p:sp>
      <p:sp>
        <p:nvSpPr>
          <p:cNvPr id="6" name="TextBox 5">
            <a:extLst>
              <a:ext uri="{FF2B5EF4-FFF2-40B4-BE49-F238E27FC236}">
                <a16:creationId xmlns="" xmlns:a16="http://schemas.microsoft.com/office/drawing/2014/main" id="{789F6724-ECA7-53CA-5F67-742809016D66}"/>
              </a:ext>
            </a:extLst>
          </p:cNvPr>
          <p:cNvSpPr txBox="1"/>
          <p:nvPr/>
        </p:nvSpPr>
        <p:spPr>
          <a:xfrm>
            <a:off x="250169" y="4296153"/>
            <a:ext cx="11686576" cy="2062103"/>
          </a:xfrm>
          <a:prstGeom prst="rect">
            <a:avLst/>
          </a:prstGeom>
          <a:noFill/>
        </p:spPr>
        <p:txBody>
          <a:bodyPr wrap="square">
            <a:spAutoFit/>
          </a:bodyPr>
          <a:lstStyle/>
          <a:p>
            <a:pPr defTabSz="914436">
              <a:defRPr/>
            </a:pPr>
            <a:r>
              <a:rPr lang="en-AE" sz="3200" b="1" spc="1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This is the order of our fathers the Apostles: Let none keep in his heart malice or revenge or envy or hatred towards his neighbour, or towards any other body.</a:t>
            </a:r>
            <a:endParaRPr lang="en-US" sz="3200" b="1" spc="1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7" name="Slide Number Placeholder 2">
            <a:extLst>
              <a:ext uri="{FF2B5EF4-FFF2-40B4-BE49-F238E27FC236}">
                <a16:creationId xmlns="" xmlns:a16="http://schemas.microsoft.com/office/drawing/2014/main" id="{DE922B06-ACC0-CF18-33E5-7E2CF922F601}"/>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59</a:t>
            </a:fld>
            <a:endParaRPr lang="en-US"/>
          </a:p>
        </p:txBody>
      </p:sp>
    </p:spTree>
    <p:extLst>
      <p:ext uri="{BB962C8B-B14F-4D97-AF65-F5344CB8AC3E}">
        <p14:creationId xmlns:p14="http://schemas.microsoft.com/office/powerpoint/2010/main" val="269816189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5551" y="-11204"/>
            <a:ext cx="11880899" cy="6908430"/>
          </a:xfrm>
          <a:prstGeom prst="rect">
            <a:avLst/>
          </a:prstGeom>
          <a:noFill/>
        </p:spPr>
        <p:txBody>
          <a:bodyPr wrap="square" rtlCol="0">
            <a:spAutoFit/>
          </a:bodyPr>
          <a:lstStyle/>
          <a:p>
            <a:pPr algn="ctr"/>
            <a:r>
              <a:rPr lang="am-ET"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endParaRPr lang="en-AE" sz="667"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572"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ስግዱ </a:t>
            </a:r>
            <a:r>
              <a:rPr lang="am-ET"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ለእግዚአብሔር </a:t>
            </a:r>
            <a:r>
              <a:rPr lang="am-ET" sz="4572"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በፍር</a:t>
            </a:r>
            <a:r>
              <a:rPr lang="en-US"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572"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a:t>
            </a:r>
            <a:r>
              <a:rPr lang="am-ET"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4572"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በፍር</a:t>
            </a:r>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572"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 </a:t>
            </a:r>
            <a:r>
              <a:rPr lang="am-ET"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ሁናችሁ ለእግዚአብሔር ስገዱ። </a:t>
            </a:r>
            <a:endPar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Worship </a:t>
            </a:r>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Lord with fear.</a:t>
            </a:r>
          </a:p>
          <a:p>
            <a:pPr algn="ctr"/>
            <a:endParaRPr lang="am-ET" sz="152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defTabSz="914436">
              <a:defRPr/>
            </a:pPr>
            <a:r>
              <a:rPr lang="am-ET" sz="4191"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191"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36">
              <a:defRPr/>
            </a:pPr>
            <a:endParaRPr lang="en-AE" sz="1524"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572"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ቅድሜከ </a:t>
            </a:r>
            <a:r>
              <a:rPr lang="am-ET"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ንሰግድ ወንሴብሐከ። </a:t>
            </a:r>
          </a:p>
          <a:p>
            <a:r>
              <a:rPr lang="am-ET" sz="4572"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a:t>
            </a:r>
            <a:r>
              <a:rPr lang="en-US" sz="4572"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በፊህ</a:t>
            </a:r>
            <a:r>
              <a:rPr lang="en-US" sz="4572"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572"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እንሰግዳለን</a:t>
            </a:r>
            <a:r>
              <a:rPr lang="en-US" sz="4572"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572"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እናመሰግንሃለንም</a:t>
            </a:r>
            <a:r>
              <a:rPr lang="am-ET" sz="4572"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191"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Before </a:t>
            </a:r>
            <a:r>
              <a:rPr lang="en-AE"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Thee, Lord, we worship, and </a:t>
            </a:r>
          </a:p>
          <a:p>
            <a:r>
              <a:rPr lang="en-AE" sz="4191"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Thee </a:t>
            </a:r>
            <a:r>
              <a:rPr lang="en-AE"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do we glorify,</a:t>
            </a:r>
            <a:endParaRPr lang="en-US"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 xmlns:a16="http://schemas.microsoft.com/office/drawing/2014/main" id="{CA825D61-7D59-7BF9-950A-3ACA1A8F3379}"/>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60</a:t>
            </a:fld>
            <a:endParaRPr lang="en-US"/>
          </a:p>
        </p:txBody>
      </p:sp>
    </p:spTree>
    <p:extLst>
      <p:ext uri="{BB962C8B-B14F-4D97-AF65-F5344CB8AC3E}">
        <p14:creationId xmlns:p14="http://schemas.microsoft.com/office/powerpoint/2010/main" val="191134628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94B654CB-1E1E-5C47-0D57-C6A9D6727348}"/>
              </a:ext>
            </a:extLst>
          </p:cNvPr>
          <p:cNvSpPr txBox="1"/>
          <p:nvPr/>
        </p:nvSpPr>
        <p:spPr>
          <a:xfrm>
            <a:off x="1828800" y="2908370"/>
            <a:ext cx="8525348" cy="971933"/>
          </a:xfrm>
          <a:prstGeom prst="rect">
            <a:avLst/>
          </a:prstGeom>
          <a:noFill/>
        </p:spPr>
        <p:txBody>
          <a:bodyPr wrap="square">
            <a:spAutoFit/>
          </a:bodyPr>
          <a:lstStyle/>
          <a:p>
            <a:pPr algn="ctr"/>
            <a:r>
              <a:rPr lang="en-AE" sz="5716"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Absolution of the Son.</a:t>
            </a:r>
            <a:endParaRPr lang="en-US" sz="5716" dirty="0">
              <a:solidFill>
                <a:srgbClr val="FFFF00"/>
              </a:solidFill>
            </a:endParaRPr>
          </a:p>
        </p:txBody>
      </p:sp>
      <p:sp>
        <p:nvSpPr>
          <p:cNvPr id="3" name="TextBox 2">
            <a:extLst>
              <a:ext uri="{FF2B5EF4-FFF2-40B4-BE49-F238E27FC236}">
                <a16:creationId xmlns="" xmlns:a16="http://schemas.microsoft.com/office/drawing/2014/main" id="{5F26501E-79F5-9601-D171-4F4430FF1441}"/>
              </a:ext>
            </a:extLst>
          </p:cNvPr>
          <p:cNvSpPr txBox="1"/>
          <p:nvPr/>
        </p:nvSpPr>
        <p:spPr>
          <a:xfrm>
            <a:off x="1668167" y="1541727"/>
            <a:ext cx="8610600" cy="971933"/>
          </a:xfrm>
          <a:prstGeom prst="rect">
            <a:avLst/>
          </a:prstGeom>
          <a:noFill/>
        </p:spPr>
        <p:txBody>
          <a:bodyPr wrap="square">
            <a:spAutoFit/>
          </a:bodyPr>
          <a:lstStyle/>
          <a:p>
            <a:pPr algn="ctr" defTabSz="914436">
              <a:defRPr/>
            </a:pPr>
            <a:r>
              <a:rPr lang="am-ET" sz="5716"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ፍትሐት ዘወልድ</a:t>
            </a:r>
          </a:p>
        </p:txBody>
      </p:sp>
      <p:sp>
        <p:nvSpPr>
          <p:cNvPr id="4" name="Slide Number Placeholder 2">
            <a:extLst>
              <a:ext uri="{FF2B5EF4-FFF2-40B4-BE49-F238E27FC236}">
                <a16:creationId xmlns="" xmlns:a16="http://schemas.microsoft.com/office/drawing/2014/main" id="{10E6594E-39FA-3CC7-4D23-B08DDC0A097F}"/>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61</a:t>
            </a:fld>
            <a:endParaRPr lang="en-US"/>
          </a:p>
        </p:txBody>
      </p:sp>
    </p:spTree>
    <p:extLst>
      <p:ext uri="{BB962C8B-B14F-4D97-AF65-F5344CB8AC3E}">
        <p14:creationId xmlns:p14="http://schemas.microsoft.com/office/powerpoint/2010/main" val="3271425315"/>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CF764211-EE99-2818-0456-1928D06BDF58}"/>
              </a:ext>
            </a:extLst>
          </p:cNvPr>
          <p:cNvSpPr txBox="1"/>
          <p:nvPr/>
        </p:nvSpPr>
        <p:spPr>
          <a:xfrm>
            <a:off x="252712" y="2992520"/>
            <a:ext cx="11686575" cy="2862322"/>
          </a:xfrm>
          <a:prstGeom prst="rect">
            <a:avLst/>
          </a:prstGeom>
          <a:noFill/>
        </p:spPr>
        <p:txBody>
          <a:bodyPr wrap="square">
            <a:spAutoFit/>
          </a:bodyPr>
          <a:lstStyle/>
          <a:p>
            <a:pPr algn="just"/>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Master, Lord Jesus Christ, the only-begotten Son, the word of God the Father, Who has broken off from us all the bonds of our sins through Thy life-giving and saving sufferings.</a:t>
            </a:r>
            <a:endParaRPr lang="en-US" sz="3600" dirty="0">
              <a:solidFill>
                <a:srgbClr val="FFFF00"/>
              </a:solidFill>
            </a:endParaRPr>
          </a:p>
        </p:txBody>
      </p:sp>
      <p:sp>
        <p:nvSpPr>
          <p:cNvPr id="3" name="TextBox 2">
            <a:extLst>
              <a:ext uri="{FF2B5EF4-FFF2-40B4-BE49-F238E27FC236}">
                <a16:creationId xmlns="" xmlns:a16="http://schemas.microsoft.com/office/drawing/2014/main" id="{41745854-2BCF-81B9-DE9D-DC8745BB8CA4}"/>
              </a:ext>
            </a:extLst>
          </p:cNvPr>
          <p:cNvSpPr txBox="1"/>
          <p:nvPr/>
        </p:nvSpPr>
        <p:spPr>
          <a:xfrm>
            <a:off x="361594" y="130198"/>
            <a:ext cx="11468813" cy="2862322"/>
          </a:xfrm>
          <a:prstGeom prst="rect">
            <a:avLst/>
          </a:prstGeom>
          <a:noFill/>
        </p:spPr>
        <p:txBody>
          <a:bodyPr wrap="square">
            <a:spAutoFit/>
          </a:bodyPr>
          <a:lstStyle/>
          <a:p>
            <a:pPr defTabSz="914436">
              <a:defRPr/>
            </a:pP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ጌታችን አምላካችን ኢየሱስ ክርስቶስ ወልድ ዋሕድ የእግዚአብሔር አብ ቃል ማሕየዊት መድኃኒትም በምትሆን </a:t>
            </a:r>
            <a:r>
              <a:rPr lang="am-ET"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በሕማም</a:t>
            </a:r>
            <a:r>
              <a:rPr lang="en-US"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ህ</a:t>
            </a:r>
            <a:r>
              <a:rPr lang="am-ET"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ከእኛ የኃጢአታችንን ሁሉ ማሠሪያ </a:t>
            </a:r>
            <a:r>
              <a:rPr lang="am-ET"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ያጠፋህ ንጹሓን</a:t>
            </a:r>
            <a:r>
              <a:rPr lang="en-US"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በሚሆኑ</a:t>
            </a:r>
            <a:r>
              <a:rPr lang="en-US"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ደቀ</a:t>
            </a:r>
            <a:r>
              <a:rPr lang="en-US"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መዛሙርትህና</a:t>
            </a:r>
            <a:r>
              <a:rPr lang="am-ET"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በንጹሓን</a:t>
            </a:r>
            <a:r>
              <a:rPr lang="en-US"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አገልጋዮችህ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ፊት እፍ ያልህባቸው።</a:t>
            </a:r>
          </a:p>
        </p:txBody>
      </p:sp>
      <p:sp>
        <p:nvSpPr>
          <p:cNvPr id="4" name="Slide Number Placeholder 2">
            <a:extLst>
              <a:ext uri="{FF2B5EF4-FFF2-40B4-BE49-F238E27FC236}">
                <a16:creationId xmlns="" xmlns:a16="http://schemas.microsoft.com/office/drawing/2014/main" id="{C71C78D3-78ED-AD8D-05F8-9CC72D796B53}"/>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62</a:t>
            </a:fld>
            <a:endParaRPr lang="en-US"/>
          </a:p>
        </p:txBody>
      </p:sp>
    </p:spTree>
    <p:extLst>
      <p:ext uri="{BB962C8B-B14F-4D97-AF65-F5344CB8AC3E}">
        <p14:creationId xmlns:p14="http://schemas.microsoft.com/office/powerpoint/2010/main" val="315577747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3190DDFC-62D9-68F8-7925-735EC76B6801}"/>
              </a:ext>
            </a:extLst>
          </p:cNvPr>
          <p:cNvSpPr txBox="1"/>
          <p:nvPr/>
        </p:nvSpPr>
        <p:spPr>
          <a:xfrm>
            <a:off x="219374" y="2746269"/>
            <a:ext cx="11759163" cy="3785652"/>
          </a:xfrm>
          <a:prstGeom prst="rect">
            <a:avLst/>
          </a:prstGeom>
          <a:noFill/>
        </p:spPr>
        <p:txBody>
          <a:bodyPr wrap="square">
            <a:spAutoFit/>
          </a:bodyPr>
          <a:lstStyle/>
          <a:p>
            <a:pPr algn="just"/>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Who breathed upon the face of Thy holy disciples and pure ministers saying to them: “Receive the Holy Spirit what so ever of men’s sins you remit they are remitted unto them, and whatsoever sins you retain they are retained.”</a:t>
            </a:r>
            <a:endParaRPr lang="en-US" sz="4000" dirty="0">
              <a:solidFill>
                <a:srgbClr val="FFFF00"/>
              </a:solidFill>
            </a:endParaRPr>
          </a:p>
        </p:txBody>
      </p:sp>
      <p:sp>
        <p:nvSpPr>
          <p:cNvPr id="3" name="TextBox 2">
            <a:extLst>
              <a:ext uri="{FF2B5EF4-FFF2-40B4-BE49-F238E27FC236}">
                <a16:creationId xmlns="" xmlns:a16="http://schemas.microsoft.com/office/drawing/2014/main" id="{02A87CDE-ABDC-319F-9894-0EDF677A2FA9}"/>
              </a:ext>
            </a:extLst>
          </p:cNvPr>
          <p:cNvSpPr txBox="1"/>
          <p:nvPr/>
        </p:nvSpPr>
        <p:spPr>
          <a:xfrm>
            <a:off x="216419" y="89978"/>
            <a:ext cx="11759163" cy="2800767"/>
          </a:xfrm>
          <a:prstGeom prst="rect">
            <a:avLst/>
          </a:prstGeom>
          <a:noFill/>
        </p:spPr>
        <p:txBody>
          <a:bodyPr wrap="square">
            <a:spAutoFit/>
          </a:bodyPr>
          <a:lstStyle/>
          <a:p>
            <a:pPr defTabSz="914436">
              <a:defRPr/>
            </a:pP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መንፈስ ቅዱስን </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ተቀበሉ</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“ይቅር ላላችኋቸው ኃጢአታቸው ይቀርላቸዋል፤ ይቅርም ላላላችኋቸው ኃጢአታቸው </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አይቀርላቸውም</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ያልካቸው።</a:t>
            </a:r>
          </a:p>
        </p:txBody>
      </p:sp>
      <p:sp>
        <p:nvSpPr>
          <p:cNvPr id="4" name="Slide Number Placeholder 2">
            <a:extLst>
              <a:ext uri="{FF2B5EF4-FFF2-40B4-BE49-F238E27FC236}">
                <a16:creationId xmlns="" xmlns:a16="http://schemas.microsoft.com/office/drawing/2014/main" id="{26BF8A27-F435-6A6C-FFC4-3B14AAC69F1D}"/>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63</a:t>
            </a:fld>
            <a:endParaRPr lang="en-US"/>
          </a:p>
        </p:txBody>
      </p:sp>
    </p:spTree>
    <p:extLst>
      <p:ext uri="{BB962C8B-B14F-4D97-AF65-F5344CB8AC3E}">
        <p14:creationId xmlns:p14="http://schemas.microsoft.com/office/powerpoint/2010/main" val="290787052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8E6CCEA0-D06E-3289-9F3A-7D62566814EF}"/>
              </a:ext>
            </a:extLst>
          </p:cNvPr>
          <p:cNvSpPr txBox="1"/>
          <p:nvPr/>
        </p:nvSpPr>
        <p:spPr>
          <a:xfrm>
            <a:off x="167270" y="3448053"/>
            <a:ext cx="11759164" cy="2862322"/>
          </a:xfrm>
          <a:prstGeom prst="rect">
            <a:avLst/>
          </a:prstGeom>
          <a:noFill/>
        </p:spPr>
        <p:txBody>
          <a:bodyPr wrap="square">
            <a:spAutoFit/>
          </a:bodyPr>
          <a:lstStyle/>
          <a:p>
            <a:pPr algn="just"/>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Thou therefore, O Lord, has now granted the priesthood to Thy pure ministers who always do the priests</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office in Thy holy church that they may remit sin on earth, may bind and loosen all the bonds of iniquity.</a:t>
            </a:r>
            <a:endPar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TextBox 2">
            <a:extLst>
              <a:ext uri="{FF2B5EF4-FFF2-40B4-BE49-F238E27FC236}">
                <a16:creationId xmlns="" xmlns:a16="http://schemas.microsoft.com/office/drawing/2014/main" id="{6EEFB22C-FC62-5D5B-2577-6B95089DD59E}"/>
              </a:ext>
            </a:extLst>
          </p:cNvPr>
          <p:cNvSpPr txBox="1"/>
          <p:nvPr/>
        </p:nvSpPr>
        <p:spPr>
          <a:xfrm>
            <a:off x="167270" y="99572"/>
            <a:ext cx="11880899" cy="3477875"/>
          </a:xfrm>
          <a:prstGeom prst="rect">
            <a:avLst/>
          </a:prstGeom>
          <a:noFill/>
        </p:spPr>
        <p:txBody>
          <a:bodyPr wrap="square">
            <a:spAutoFit/>
          </a:bodyPr>
          <a:lstStyle/>
          <a:p>
            <a:pPr defTabSz="914436">
              <a:defRPr/>
            </a:pP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አሁንም በክብርት ቤተ ክርስቲያንህ ሁልጊዜ የክህነትን</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ሥራ</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ለሚሠሩ</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ለንጹ</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ሓ</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am-ET"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አገልጋዮችህ አቤቱ አንተ ክህነትን ሰጠህ፤ በምድር ላይ ኃጢአትን ይቅር ይሉ </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en-US"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ያሥሩ </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en-US"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የበደልንም ማሠሪያ ሁሉ ይፈቱ </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en-US"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 xmlns:a16="http://schemas.microsoft.com/office/drawing/2014/main" id="{9D62516A-A733-7D64-9EE6-70D57467BF3F}"/>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64</a:t>
            </a:fld>
            <a:endParaRPr lang="en-US"/>
          </a:p>
        </p:txBody>
      </p:sp>
    </p:spTree>
    <p:extLst>
      <p:ext uri="{BB962C8B-B14F-4D97-AF65-F5344CB8AC3E}">
        <p14:creationId xmlns:p14="http://schemas.microsoft.com/office/powerpoint/2010/main" val="2912038543"/>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4CA300EB-360F-CE1B-622F-6B0EB7F3787A}"/>
              </a:ext>
            </a:extLst>
          </p:cNvPr>
          <p:cNvSpPr txBox="1"/>
          <p:nvPr/>
        </p:nvSpPr>
        <p:spPr>
          <a:xfrm>
            <a:off x="216418" y="3358523"/>
            <a:ext cx="11759164" cy="3416320"/>
          </a:xfrm>
          <a:prstGeom prst="rect">
            <a:avLst/>
          </a:prstGeom>
          <a:noFill/>
        </p:spPr>
        <p:txBody>
          <a:bodyPr wrap="square">
            <a:spAutoFit/>
          </a:bodyPr>
          <a:lstStyle/>
          <a:p>
            <a:pPr algn="just"/>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Once again we pray and entreat of Thy goodness, O lover of man, on behalf of these Thy servants and handmaids, my fathers and my brothers and my sisters, and also on my own behalf, On me thy feeble servant, </a:t>
            </a:r>
          </a:p>
        </p:txBody>
      </p:sp>
      <p:sp>
        <p:nvSpPr>
          <p:cNvPr id="3" name="TextBox 2">
            <a:extLst>
              <a:ext uri="{FF2B5EF4-FFF2-40B4-BE49-F238E27FC236}">
                <a16:creationId xmlns="" xmlns:a16="http://schemas.microsoft.com/office/drawing/2014/main" id="{980C8977-82F7-A491-C643-7EB1E6FA4069}"/>
              </a:ext>
            </a:extLst>
          </p:cNvPr>
          <p:cNvSpPr txBox="1"/>
          <p:nvPr/>
        </p:nvSpPr>
        <p:spPr>
          <a:xfrm>
            <a:off x="216418" y="15192"/>
            <a:ext cx="11759164" cy="3477875"/>
          </a:xfrm>
          <a:prstGeom prst="rect">
            <a:avLst/>
          </a:prstGeom>
          <a:noFill/>
        </p:spPr>
        <p:txBody>
          <a:bodyPr wrap="square">
            <a:spAutoFit/>
          </a:bodyPr>
          <a:lstStyle/>
          <a:p>
            <a:pPr defTabSz="914436">
              <a:defRPr/>
            </a:pP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አሁንም አቤቱ ሰው ወዳጅ </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ሆይ</a:t>
            </a:r>
            <a:r>
              <a:rPr lang="en-US"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ዳግመኛ ከቸርነትህ እንለምናለን፤ </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እንሻለንም</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ስለ</a:t>
            </a:r>
            <a:r>
              <a:rPr lang="en-US"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ነዚህ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 ወንዶችም </a:t>
            </a:r>
            <a:r>
              <a:rPr lang="en-US" sz="44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en-US"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ሴቶችም ባሮችህ</a:t>
            </a:r>
            <a:r>
              <a:rPr lang="en-US"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አባቶቼና </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ወንድሞቼ</a:t>
            </a:r>
            <a:r>
              <a:rPr lang="en-US"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እኀቶቼም ደካማ ስለምሆን ስለ እኔም </a:t>
            </a:r>
            <a:r>
              <a:rPr lang="en-US"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 ባርያህ</a:t>
            </a:r>
            <a:r>
              <a:rPr lang="en-US"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 xmlns:a16="http://schemas.microsoft.com/office/drawing/2014/main" id="{2A9669D6-DCC0-D44A-F873-C9320FD0036F}"/>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65</a:t>
            </a:fld>
            <a:endParaRPr lang="en-US"/>
          </a:p>
        </p:txBody>
      </p:sp>
    </p:spTree>
    <p:extLst>
      <p:ext uri="{BB962C8B-B14F-4D97-AF65-F5344CB8AC3E}">
        <p14:creationId xmlns:p14="http://schemas.microsoft.com/office/powerpoint/2010/main" val="30060574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EAD7F43C-E02E-53F2-B0E1-D6636FD9944A}"/>
              </a:ext>
            </a:extLst>
          </p:cNvPr>
          <p:cNvSpPr txBox="1"/>
          <p:nvPr/>
        </p:nvSpPr>
        <p:spPr>
          <a:xfrm>
            <a:off x="216418" y="3411198"/>
            <a:ext cx="11686576" cy="3477875"/>
          </a:xfrm>
          <a:prstGeom prst="rect">
            <a:avLst/>
          </a:prstGeom>
          <a:noFill/>
        </p:spPr>
        <p:txBody>
          <a:bodyPr wrap="square">
            <a:spAutoFit/>
          </a:bodyPr>
          <a:lstStyle/>
          <a:p>
            <a:pPr algn="just"/>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on behalf of them that bow their heads before Thy holy altar. Prepare for us the way of Thy mercy, break and sever all the bonds of our sins.</a:t>
            </a:r>
          </a:p>
        </p:txBody>
      </p:sp>
      <p:sp>
        <p:nvSpPr>
          <p:cNvPr id="3" name="TextBox 2">
            <a:extLst>
              <a:ext uri="{FF2B5EF4-FFF2-40B4-BE49-F238E27FC236}">
                <a16:creationId xmlns="" xmlns:a16="http://schemas.microsoft.com/office/drawing/2014/main" id="{849AF47B-5F7F-9268-7939-CF577B5875F9}"/>
              </a:ext>
            </a:extLst>
          </p:cNvPr>
          <p:cNvSpPr txBox="1"/>
          <p:nvPr/>
        </p:nvSpPr>
        <p:spPr>
          <a:xfrm>
            <a:off x="143831" y="297002"/>
            <a:ext cx="11831751" cy="3046988"/>
          </a:xfrm>
          <a:prstGeom prst="rect">
            <a:avLst/>
          </a:prstGeom>
          <a:noFill/>
        </p:spPr>
        <p:txBody>
          <a:bodyPr wrap="square">
            <a:spAutoFit/>
          </a:bodyPr>
          <a:lstStyle/>
          <a:p>
            <a:pPr defTabSz="914436">
              <a:defRPr/>
            </a:pP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በቅዱስ መሠዊያህም ፊት ራሳቸውን ዝቅ </a:t>
            </a:r>
            <a:r>
              <a:rPr lang="am-ET"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en-US"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አደረጉ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ሰዎች የምሕረትን ጎዳና ጥረግልን፤ የኃጢአታችንን ማሠሪያም ሁሉ ፈጽመህ አጥፋልን፤</a:t>
            </a:r>
          </a:p>
        </p:txBody>
      </p:sp>
      <p:sp>
        <p:nvSpPr>
          <p:cNvPr id="4" name="Slide Number Placeholder 2">
            <a:extLst>
              <a:ext uri="{FF2B5EF4-FFF2-40B4-BE49-F238E27FC236}">
                <a16:creationId xmlns="" xmlns:a16="http://schemas.microsoft.com/office/drawing/2014/main" id="{64DF8014-369A-09BE-5AEB-E6E3EEFDABDA}"/>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66</a:t>
            </a:fld>
            <a:endParaRPr lang="en-US"/>
          </a:p>
        </p:txBody>
      </p:sp>
    </p:spTree>
    <p:extLst>
      <p:ext uri="{BB962C8B-B14F-4D97-AF65-F5344CB8AC3E}">
        <p14:creationId xmlns:p14="http://schemas.microsoft.com/office/powerpoint/2010/main" val="55359630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F16C80DD-EEB6-82A6-1EBA-BA3FE4AA187F}"/>
              </a:ext>
            </a:extLst>
          </p:cNvPr>
          <p:cNvSpPr txBox="1"/>
          <p:nvPr/>
        </p:nvSpPr>
        <p:spPr>
          <a:xfrm>
            <a:off x="289006" y="3811013"/>
            <a:ext cx="11686576" cy="2554545"/>
          </a:xfrm>
          <a:prstGeom prst="rect">
            <a:avLst/>
          </a:prstGeom>
          <a:noFill/>
        </p:spPr>
        <p:txBody>
          <a:bodyPr wrap="square">
            <a:spAutoFit/>
          </a:bodyPr>
          <a:lstStyle/>
          <a:p>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Whether we have trespassed against Thee, </a:t>
            </a:r>
          </a:p>
          <a:p>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Lord wittingly or unwittingly, whether in deceit or in vileness of heart, whether in deed or in word or through limited understanding, for Thou knows the feebleness of man.</a:t>
            </a:r>
          </a:p>
        </p:txBody>
      </p:sp>
      <p:sp>
        <p:nvSpPr>
          <p:cNvPr id="3" name="TextBox 2">
            <a:extLst>
              <a:ext uri="{FF2B5EF4-FFF2-40B4-BE49-F238E27FC236}">
                <a16:creationId xmlns="" xmlns:a16="http://schemas.microsoft.com/office/drawing/2014/main" id="{8F6B7058-32DC-2BE9-A501-BBB19B87E755}"/>
              </a:ext>
            </a:extLst>
          </p:cNvPr>
          <p:cNvSpPr txBox="1"/>
          <p:nvPr/>
        </p:nvSpPr>
        <p:spPr>
          <a:xfrm>
            <a:off x="216418" y="89978"/>
            <a:ext cx="11759164" cy="3873689"/>
          </a:xfrm>
          <a:prstGeom prst="rect">
            <a:avLst/>
          </a:prstGeom>
          <a:noFill/>
        </p:spPr>
        <p:txBody>
          <a:bodyPr wrap="square">
            <a:spAutoFit/>
          </a:bodyPr>
          <a:lstStyle/>
          <a:p>
            <a:pPr defTabSz="914436">
              <a:defRPr/>
            </a:pP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አንተን ብንበድል በማወቅም ሆነ </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ባለማወቅ</a:t>
            </a:r>
            <a:r>
              <a:rPr lang="en-US"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በተንኮልም </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ቢሆን</a:t>
            </a:r>
            <a:r>
              <a:rPr lang="en-US"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በልቡና ክፋትም </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ቢሆን</a:t>
            </a:r>
            <a:r>
              <a:rPr lang="en-US"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በመሥራትም </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ቢሆን</a:t>
            </a:r>
            <a:r>
              <a:rPr lang="en-US"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በመናገርም </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ቢሆን</a:t>
            </a:r>
            <a:r>
              <a:rPr lang="en-US"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በዕውቀት ማነስም </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ቢሆን</a:t>
            </a:r>
            <a:r>
              <a:rPr lang="en-US"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የሰውን ድካሙን አንተ </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ታውቃለህና</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ቸር ሰው ወዳጅ ሆይ የፍጥረቱ ሁሉ ጌታ አቤቱ የኃጢአታችንን ሥርየት ስጠን፤</a:t>
            </a:r>
          </a:p>
        </p:txBody>
      </p:sp>
      <p:sp>
        <p:nvSpPr>
          <p:cNvPr id="4" name="Slide Number Placeholder 2">
            <a:extLst>
              <a:ext uri="{FF2B5EF4-FFF2-40B4-BE49-F238E27FC236}">
                <a16:creationId xmlns="" xmlns:a16="http://schemas.microsoft.com/office/drawing/2014/main" id="{177854AF-B254-2272-5ACC-DD8F7CA9D96F}"/>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67</a:t>
            </a:fld>
            <a:endParaRPr lang="en-US"/>
          </a:p>
        </p:txBody>
      </p:sp>
    </p:spTree>
    <p:extLst>
      <p:ext uri="{BB962C8B-B14F-4D97-AF65-F5344CB8AC3E}">
        <p14:creationId xmlns:p14="http://schemas.microsoft.com/office/powerpoint/2010/main" val="87858915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C9AA1E75-C6AE-0367-5407-C06CC9F7D56C}"/>
              </a:ext>
            </a:extLst>
          </p:cNvPr>
          <p:cNvSpPr txBox="1"/>
          <p:nvPr/>
        </p:nvSpPr>
        <p:spPr>
          <a:xfrm>
            <a:off x="120884" y="2451719"/>
            <a:ext cx="11686576" cy="3504357"/>
          </a:xfrm>
          <a:prstGeom prst="rect">
            <a:avLst/>
          </a:prstGeom>
          <a:noFill/>
        </p:spPr>
        <p:txBody>
          <a:bodyPr wrap="square">
            <a:spAutoFit/>
          </a:bodyPr>
          <a:lstStyle/>
          <a:p>
            <a:pPr algn="just"/>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good lover of man and Lord of all creation, grant us, O Lord, forgiveness of our sins, bless us and purify us, set us free and absolve all </a:t>
            </a:r>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hy people</a:t>
            </a:r>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
        <p:nvSpPr>
          <p:cNvPr id="3" name="TextBox 2">
            <a:extLst>
              <a:ext uri="{FF2B5EF4-FFF2-40B4-BE49-F238E27FC236}">
                <a16:creationId xmlns="" xmlns:a16="http://schemas.microsoft.com/office/drawing/2014/main" id="{03462467-0F5E-A139-E1F3-9E5F00EF1CC1}"/>
              </a:ext>
            </a:extLst>
          </p:cNvPr>
          <p:cNvSpPr txBox="1"/>
          <p:nvPr/>
        </p:nvSpPr>
        <p:spPr>
          <a:xfrm>
            <a:off x="216418" y="143395"/>
            <a:ext cx="11759164" cy="2308324"/>
          </a:xfrm>
          <a:prstGeom prst="rect">
            <a:avLst/>
          </a:prstGeom>
          <a:noFill/>
        </p:spPr>
        <p:txBody>
          <a:bodyPr wrap="square">
            <a:spAutoFit/>
          </a:bodyPr>
          <a:lstStyle/>
          <a:p>
            <a:pPr defTabSz="914436">
              <a:defRPr/>
            </a:pP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ባርከን፤ አክብረንም፤ ነጻም አድርገን፤ </a:t>
            </a:r>
            <a:r>
              <a:rPr lang="am-ET"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አንጻን</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የተፈታን ነጻም የወጣን </a:t>
            </a:r>
            <a:r>
              <a:rPr lang="am-ET"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አድርገን</a:t>
            </a:r>
            <a:r>
              <a:rPr lang="en-US"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ሕዝቡንም ሁሉ </a:t>
            </a:r>
            <a:r>
              <a:rPr lang="am-ET"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ፍታቸው</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 xmlns:a16="http://schemas.microsoft.com/office/drawing/2014/main" id="{5674858F-D95A-1C12-FE22-AEF3C0ADCA32}"/>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68</a:t>
            </a:fld>
            <a:endParaRPr lang="en-US"/>
          </a:p>
        </p:txBody>
      </p:sp>
    </p:spTree>
    <p:extLst>
      <p:ext uri="{BB962C8B-B14F-4D97-AF65-F5344CB8AC3E}">
        <p14:creationId xmlns:p14="http://schemas.microsoft.com/office/powerpoint/2010/main" val="122415718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65FBE693-535B-B374-F0DA-F9E4EABCAECD}"/>
              </a:ext>
            </a:extLst>
          </p:cNvPr>
          <p:cNvSpPr txBox="1"/>
          <p:nvPr/>
        </p:nvSpPr>
        <p:spPr>
          <a:xfrm>
            <a:off x="325297" y="3156755"/>
            <a:ext cx="11613989" cy="2862322"/>
          </a:xfrm>
          <a:prstGeom prst="rect">
            <a:avLst/>
          </a:prstGeom>
          <a:noFill/>
        </p:spPr>
        <p:txBody>
          <a:bodyPr wrap="square">
            <a:spAutoFit/>
          </a:bodyPr>
          <a:lstStyle/>
          <a:p>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a:t>
            </a:r>
            <a:r>
              <a:rPr lang="en-AE" sz="36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nd</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fill us with the fear of Thy name, and confirm us in doing thy will. O Good One, for Thou art our Lord, God, and Saviour Jesus Christ, to Thee we send glory and honour,</a:t>
            </a:r>
          </a:p>
        </p:txBody>
      </p:sp>
      <p:sp>
        <p:nvSpPr>
          <p:cNvPr id="3" name="TextBox 2">
            <a:extLst>
              <a:ext uri="{FF2B5EF4-FFF2-40B4-BE49-F238E27FC236}">
                <a16:creationId xmlns="" xmlns:a16="http://schemas.microsoft.com/office/drawing/2014/main" id="{A18695A8-BCAD-C520-DE6D-AFF825C9F48A}"/>
              </a:ext>
            </a:extLst>
          </p:cNvPr>
          <p:cNvSpPr txBox="1"/>
          <p:nvPr/>
        </p:nvSpPr>
        <p:spPr>
          <a:xfrm>
            <a:off x="360249" y="392537"/>
            <a:ext cx="11831751" cy="2554545"/>
          </a:xfrm>
          <a:prstGeom prst="rect">
            <a:avLst/>
          </a:prstGeom>
          <a:noFill/>
        </p:spPr>
        <p:txBody>
          <a:bodyPr wrap="square">
            <a:spAutoFit/>
          </a:bodyPr>
          <a:lstStyle/>
          <a:p>
            <a:pPr defTabSz="914436">
              <a:defRPr/>
            </a:pP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ስምህን መፍራትንም የተመላን </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አድርገን</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 ፈቃድህንም በመፍራት </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አጽናን</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ቸር </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ሆይ</a:t>
            </a:r>
            <a:r>
              <a:rPr lang="am-ET" sz="4000" b="1" dirty="0" smtClean="0">
                <a:solidFill>
                  <a:prstClr val="white"/>
                </a:solidFill>
                <a:latin typeface="Ebrima"/>
                <a:ea typeface="Ebrima"/>
                <a:cs typeface="Ebrima"/>
              </a:rPr>
              <a:t>!</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ጌታችንና አምላካችን መድኃኒታችን አንተ ኢየሱስ ክርስቶስ </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ነህና</a:t>
            </a:r>
            <a:r>
              <a:rPr lang="en-US"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ምስጋናንና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ክብርን ለአንተ እናቀርባለን።</a:t>
            </a:r>
          </a:p>
        </p:txBody>
      </p:sp>
      <p:sp>
        <p:nvSpPr>
          <p:cNvPr id="4" name="Slide Number Placeholder 2">
            <a:extLst>
              <a:ext uri="{FF2B5EF4-FFF2-40B4-BE49-F238E27FC236}">
                <a16:creationId xmlns="" xmlns:a16="http://schemas.microsoft.com/office/drawing/2014/main" id="{0B656CD3-47C8-6570-440C-C5E0AFDCBB9F}"/>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69</a:t>
            </a:fld>
            <a:endParaRPr lang="en-US"/>
          </a:p>
        </p:txBody>
      </p:sp>
    </p:spTree>
    <p:extLst>
      <p:ext uri="{BB962C8B-B14F-4D97-AF65-F5344CB8AC3E}">
        <p14:creationId xmlns:p14="http://schemas.microsoft.com/office/powerpoint/2010/main" val="2402876028"/>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 xmlns:a16="http://schemas.microsoft.com/office/drawing/2014/main" id="{25F86740-22F5-A433-685D-E88EFCF32833}"/>
              </a:ext>
            </a:extLst>
          </p:cNvPr>
          <p:cNvSpPr txBox="1"/>
          <p:nvPr/>
        </p:nvSpPr>
        <p:spPr>
          <a:xfrm>
            <a:off x="289006" y="3229861"/>
            <a:ext cx="11613989" cy="2554545"/>
          </a:xfrm>
          <a:prstGeom prst="rect">
            <a:avLst/>
          </a:prstGeom>
          <a:noFill/>
        </p:spPr>
        <p:txBody>
          <a:bodyPr wrap="square">
            <a:spAutoFit/>
          </a:bodyPr>
          <a:lstStyle/>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With the good heavenly Father, and the life giving Holy Spirit, Who is coequal with Thee, both now and ever and unto the ages of ages. Amen.</a:t>
            </a:r>
          </a:p>
        </p:txBody>
      </p:sp>
      <p:sp>
        <p:nvSpPr>
          <p:cNvPr id="5" name="TextBox 4">
            <a:extLst>
              <a:ext uri="{FF2B5EF4-FFF2-40B4-BE49-F238E27FC236}">
                <a16:creationId xmlns="" xmlns:a16="http://schemas.microsoft.com/office/drawing/2014/main" id="{ECD79C6D-7B2A-614A-3A9E-A77E1B39B26B}"/>
              </a:ext>
            </a:extLst>
          </p:cNvPr>
          <p:cNvSpPr txBox="1"/>
          <p:nvPr/>
        </p:nvSpPr>
        <p:spPr>
          <a:xfrm>
            <a:off x="361593" y="583605"/>
            <a:ext cx="11541402" cy="2123658"/>
          </a:xfrm>
          <a:prstGeom prst="rect">
            <a:avLst/>
          </a:prstGeom>
          <a:noFill/>
        </p:spPr>
        <p:txBody>
          <a:bodyPr wrap="square">
            <a:spAutoFit/>
          </a:bodyPr>
          <a:lstStyle/>
          <a:p>
            <a:pPr defTabSz="914436">
              <a:defRPr/>
            </a:pP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ሰማያዊ ከሚሆን ከቸር አባትህ </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ጋራ</a:t>
            </a:r>
            <a:r>
              <a:rPr lang="en-US"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ማሕየዊ ከሚሆን ከመንፈስ ቅዱስም </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ጋራ</a:t>
            </a:r>
            <a:r>
              <a:rPr lang="en-US"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ትክክል የሚሆን ዛሬም ዘወትርም ለዘለዓለሙ አሜን።</a:t>
            </a:r>
          </a:p>
        </p:txBody>
      </p:sp>
      <p:sp>
        <p:nvSpPr>
          <p:cNvPr id="6" name="Slide Number Placeholder 2">
            <a:extLst>
              <a:ext uri="{FF2B5EF4-FFF2-40B4-BE49-F238E27FC236}">
                <a16:creationId xmlns="" xmlns:a16="http://schemas.microsoft.com/office/drawing/2014/main" id="{C62D0F46-257F-732A-6892-402286047172}"/>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70</a:t>
            </a:fld>
            <a:endParaRPr lang="en-US"/>
          </a:p>
        </p:txBody>
      </p:sp>
    </p:spTree>
    <p:extLst>
      <p:ext uri="{BB962C8B-B14F-4D97-AF65-F5344CB8AC3E}">
        <p14:creationId xmlns:p14="http://schemas.microsoft.com/office/powerpoint/2010/main" val="1992213562"/>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2A4D04DF-3B17-6F2C-5EA0-22E1C6998EC3}"/>
              </a:ext>
            </a:extLst>
          </p:cNvPr>
          <p:cNvSpPr txBox="1"/>
          <p:nvPr/>
        </p:nvSpPr>
        <p:spPr>
          <a:xfrm>
            <a:off x="239858" y="3138651"/>
            <a:ext cx="11663137" cy="3046988"/>
          </a:xfrm>
          <a:prstGeom prst="rect">
            <a:avLst/>
          </a:prstGeom>
          <a:noFill/>
        </p:spPr>
        <p:txBody>
          <a:bodyPr wrap="square">
            <a:spAutoFit/>
          </a:bodyPr>
          <a:lstStyle/>
          <a:p>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May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hy servants who serve on this day, the priests, deacons and other clergy, and all Thy people, and I mysel</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be absolved and set free, cleansed out of the mouth of the Holy Trinity: the Father, Son, and Holy spirit, and out of the mouth of the one Holy Apostolic church.</a:t>
            </a:r>
          </a:p>
        </p:txBody>
      </p:sp>
      <p:sp>
        <p:nvSpPr>
          <p:cNvPr id="3" name="TextBox 2">
            <a:extLst>
              <a:ext uri="{FF2B5EF4-FFF2-40B4-BE49-F238E27FC236}">
                <a16:creationId xmlns="" xmlns:a16="http://schemas.microsoft.com/office/drawing/2014/main" id="{9687B1DE-AFE3-E979-C5B5-8CF4D6C0BDCA}"/>
              </a:ext>
            </a:extLst>
          </p:cNvPr>
          <p:cNvSpPr txBox="1"/>
          <p:nvPr/>
        </p:nvSpPr>
        <p:spPr>
          <a:xfrm>
            <a:off x="239857" y="152401"/>
            <a:ext cx="11808312" cy="2862322"/>
          </a:xfrm>
          <a:prstGeom prst="rect">
            <a:avLst/>
          </a:prstGeom>
          <a:noFill/>
        </p:spPr>
        <p:txBody>
          <a:bodyPr wrap="square">
            <a:spAutoFit/>
          </a:bodyPr>
          <a:lstStyle/>
          <a:p>
            <a:pPr defTabSz="914436">
              <a:defRPr/>
            </a:pP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በዚች ቀን ያገለገሉህ ባሮችህ ቄሱና ዲያቆኑ ካህናቱም ሕዝቡም ሁሉ እኔም ድኃው ባርያህ የተፈቱና ነጻ የወጡ የነጹ </a:t>
            </a:r>
            <a:r>
              <a:rPr lang="am-ET"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ይሁኑ</a:t>
            </a:r>
            <a:r>
              <a:rPr lang="en-US"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ልዩ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ሦስት በምትሆን በአብ በወልድ በመንፈስ ቅዱስ አፍ ሐዋርያት በሰበሰቧት በቅድስት ቤተ ክርስቲያን አፍ፤</a:t>
            </a:r>
          </a:p>
        </p:txBody>
      </p:sp>
      <p:sp>
        <p:nvSpPr>
          <p:cNvPr id="4" name="Slide Number Placeholder 2">
            <a:extLst>
              <a:ext uri="{FF2B5EF4-FFF2-40B4-BE49-F238E27FC236}">
                <a16:creationId xmlns="" xmlns:a16="http://schemas.microsoft.com/office/drawing/2014/main" id="{8B1F2A02-3C9C-181E-C32F-8F1F746A8F8C}"/>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71</a:t>
            </a:fld>
            <a:endParaRPr lang="en-US"/>
          </a:p>
        </p:txBody>
      </p:sp>
    </p:spTree>
    <p:extLst>
      <p:ext uri="{BB962C8B-B14F-4D97-AF65-F5344CB8AC3E}">
        <p14:creationId xmlns:p14="http://schemas.microsoft.com/office/powerpoint/2010/main" val="4192070622"/>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 xmlns:a16="http://schemas.microsoft.com/office/drawing/2014/main" id="{6864C1F2-40AC-88BE-DFB1-6F9CEAA4412E}"/>
              </a:ext>
            </a:extLst>
          </p:cNvPr>
          <p:cNvSpPr txBox="1"/>
          <p:nvPr/>
        </p:nvSpPr>
        <p:spPr>
          <a:xfrm>
            <a:off x="143831" y="3289281"/>
            <a:ext cx="12267276" cy="3416320"/>
          </a:xfrm>
          <a:prstGeom prst="rect">
            <a:avLst/>
          </a:prstGeom>
          <a:noFill/>
        </p:spPr>
        <p:txBody>
          <a:bodyPr wrap="square">
            <a:spAutoFit/>
          </a:bodyPr>
          <a:lstStyle/>
          <a:p>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nd out of the mouth of the fifteen prophets, and </a:t>
            </a:r>
            <a:r>
              <a:rPr lang="en-AE" sz="36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out </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of the mouths of the twelve apostles and out of the mouths of the seventy two disciples and </a:t>
            </a:r>
            <a:r>
              <a:rPr lang="en-AE" sz="36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minsters,and </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out of the mouth of the speaker of divinity, the evangelist Mark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he apostle and martyr: </a:t>
            </a:r>
          </a:p>
        </p:txBody>
      </p:sp>
      <p:sp>
        <p:nvSpPr>
          <p:cNvPr id="5" name="TextBox 4">
            <a:extLst>
              <a:ext uri="{FF2B5EF4-FFF2-40B4-BE49-F238E27FC236}">
                <a16:creationId xmlns="" xmlns:a16="http://schemas.microsoft.com/office/drawing/2014/main" id="{04082C5B-DC25-8F86-66B8-C43FD0AA96A2}"/>
              </a:ext>
            </a:extLst>
          </p:cNvPr>
          <p:cNvSpPr txBox="1"/>
          <p:nvPr/>
        </p:nvSpPr>
        <p:spPr>
          <a:xfrm>
            <a:off x="170982" y="1"/>
            <a:ext cx="11759163" cy="3477875"/>
          </a:xfrm>
          <a:prstGeom prst="rect">
            <a:avLst/>
          </a:prstGeom>
          <a:noFill/>
        </p:spPr>
        <p:txBody>
          <a:bodyPr wrap="square">
            <a:spAutoFit/>
          </a:bodyPr>
          <a:lstStyle/>
          <a:p>
            <a:pPr>
              <a:defRPr/>
            </a:pP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በየ</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ዐ</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ሥራ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አምስቱ ነቢያት </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አፍ</a:t>
            </a:r>
            <a:r>
              <a:rPr lang="en-US"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ዐ</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ሥራ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ሁለቱ ሐዋርያት አፍ(ሥልጣን</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አገልጋዮችህ በሚሆኑ በሰባ </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ሁለ</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ቱ</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አርድዕት </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አፍ</a:t>
            </a:r>
            <a:r>
              <a:rPr lang="en-US"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መለኮትን በተናገረ ወንጌላዊ ሐዋርያና ሰማዕትም በሆነ በማርቆስ </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አፍ</a:t>
            </a:r>
            <a:r>
              <a:rPr lang="en-US"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Slide Number Placeholder 2">
            <a:extLst>
              <a:ext uri="{FF2B5EF4-FFF2-40B4-BE49-F238E27FC236}">
                <a16:creationId xmlns="" xmlns:a16="http://schemas.microsoft.com/office/drawing/2014/main" id="{FF7336DC-40B3-219A-4081-F427712F7386}"/>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72</a:t>
            </a:fld>
            <a:endParaRPr lang="en-US"/>
          </a:p>
        </p:txBody>
      </p:sp>
    </p:spTree>
    <p:extLst>
      <p:ext uri="{BB962C8B-B14F-4D97-AF65-F5344CB8AC3E}">
        <p14:creationId xmlns:p14="http://schemas.microsoft.com/office/powerpoint/2010/main" val="2932133679"/>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4CEA549B-E1C5-BE92-544F-D78D9394F0E5}"/>
              </a:ext>
            </a:extLst>
          </p:cNvPr>
          <p:cNvSpPr txBox="1"/>
          <p:nvPr/>
        </p:nvSpPr>
        <p:spPr>
          <a:xfrm>
            <a:off x="216418" y="3272747"/>
            <a:ext cx="11686575" cy="3416320"/>
          </a:xfrm>
          <a:prstGeom prst="rect">
            <a:avLst/>
          </a:prstGeom>
          <a:noFill/>
        </p:spPr>
        <p:txBody>
          <a:bodyPr wrap="square">
            <a:spAutoFit/>
          </a:bodyPr>
          <a:lstStyle/>
          <a:p>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nd out of the mouths of the patriarchs St. Severus, St. Dioscorus, St. Athanasius, St. John Chrysostom, St. Cyril, and Saints Gregory and Basil; and out of the mouths of the 318 orthodox that assembled in Nicaea to condemn Arius.</a:t>
            </a:r>
          </a:p>
        </p:txBody>
      </p:sp>
      <p:sp>
        <p:nvSpPr>
          <p:cNvPr id="3" name="TextBox 2">
            <a:extLst>
              <a:ext uri="{FF2B5EF4-FFF2-40B4-BE49-F238E27FC236}">
                <a16:creationId xmlns="" xmlns:a16="http://schemas.microsoft.com/office/drawing/2014/main" id="{90D27C8A-5F0C-DADE-DEE3-17CB6C86A101}"/>
              </a:ext>
            </a:extLst>
          </p:cNvPr>
          <p:cNvSpPr txBox="1"/>
          <p:nvPr/>
        </p:nvSpPr>
        <p:spPr>
          <a:xfrm>
            <a:off x="216418" y="-13447"/>
            <a:ext cx="11759164" cy="3416320"/>
          </a:xfrm>
          <a:prstGeom prst="rect">
            <a:avLst/>
          </a:prstGeom>
          <a:noFill/>
        </p:spPr>
        <p:txBody>
          <a:bodyPr wrap="square">
            <a:spAutoFit/>
          </a:bodyPr>
          <a:lstStyle/>
          <a:p>
            <a:pPr defTabSz="914436">
              <a:defRPr/>
            </a:pP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ንጹሕ ክቡር አባት በሚሆን በጳጳሳቱ አለቃ በሳዊሮስና በቅዱስ </a:t>
            </a:r>
            <a:r>
              <a:rPr lang="am-ET"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ዲዮስቆሮስ</a:t>
            </a:r>
            <a:r>
              <a:rPr lang="en-US"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በቅዱስ </a:t>
            </a:r>
            <a:r>
              <a:rPr lang="am-ET"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አትናቴዎስም</a:t>
            </a:r>
            <a:r>
              <a:rPr lang="en-US"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በቅዱስ ዮሐንስ </a:t>
            </a:r>
            <a:r>
              <a:rPr lang="am-ET"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አፈ</a:t>
            </a:r>
            <a:r>
              <a:rPr lang="en-US"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ወርቅና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በቅዱስ </a:t>
            </a:r>
            <a:r>
              <a:rPr lang="am-ET"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ቄርሎስ</a:t>
            </a:r>
            <a:r>
              <a:rPr lang="en-US"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በቅዱስ ጎርጎርዮስና በቅዱስ ባስልዮስ </a:t>
            </a:r>
            <a:r>
              <a:rPr lang="am-ET"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ቃል</a:t>
            </a:r>
            <a:r>
              <a:rPr lang="en-US"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አርዮስን ለማውገዝ በኒቅያ በተሰበሰቡ ሃይማኖታቸው በቀና በሦስት መቶ ዐሥራ ስምንት ሊቃውንትም </a:t>
            </a:r>
            <a:r>
              <a:rPr lang="am-ET"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ቃል</a:t>
            </a:r>
            <a:r>
              <a:rPr lang="en-US"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 xmlns:a16="http://schemas.microsoft.com/office/drawing/2014/main" id="{B354257B-B109-AAE0-D4DA-548B19D8E033}"/>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73</a:t>
            </a:fld>
            <a:endParaRPr lang="en-US"/>
          </a:p>
        </p:txBody>
      </p:sp>
    </p:spTree>
    <p:extLst>
      <p:ext uri="{BB962C8B-B14F-4D97-AF65-F5344CB8AC3E}">
        <p14:creationId xmlns:p14="http://schemas.microsoft.com/office/powerpoint/2010/main" val="3240726748"/>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63D21495-5F15-4753-A545-6F9CEE98535F}"/>
              </a:ext>
            </a:extLst>
          </p:cNvPr>
          <p:cNvSpPr txBox="1"/>
          <p:nvPr/>
        </p:nvSpPr>
        <p:spPr>
          <a:xfrm>
            <a:off x="216418" y="3099423"/>
            <a:ext cx="12122101" cy="3539430"/>
          </a:xfrm>
          <a:prstGeom prst="rect">
            <a:avLst/>
          </a:prstGeom>
          <a:noFill/>
        </p:spPr>
        <p:txBody>
          <a:bodyPr wrap="square">
            <a:spAutoFit/>
          </a:bodyPr>
          <a:lstStyle/>
          <a:p>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a:t>
            </a:r>
            <a:r>
              <a:rPr lang="en-AE" sz="32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nd</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out the mouths of the 150 that assembled in Constantinople to condemn </a:t>
            </a:r>
            <a:r>
              <a:rPr lang="en-AE" sz="32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Macedonius</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and out of the mouths of the 200 that assembled in Ephesus to condemn Nestor, and out of the mouth of the honoured Patriarch Abba… and the blessed Archbishop Abba… and out of the mouth of me</a:t>
            </a:r>
            <a:r>
              <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also</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the sinful, miserable, and poor: </a:t>
            </a:r>
          </a:p>
        </p:txBody>
      </p:sp>
      <p:sp>
        <p:nvSpPr>
          <p:cNvPr id="3" name="TextBox 2">
            <a:extLst>
              <a:ext uri="{FF2B5EF4-FFF2-40B4-BE49-F238E27FC236}">
                <a16:creationId xmlns="" xmlns:a16="http://schemas.microsoft.com/office/drawing/2014/main" id="{421BF848-88A5-DDAB-3FE8-F520EA1EFE78}"/>
              </a:ext>
            </a:extLst>
          </p:cNvPr>
          <p:cNvSpPr txBox="1"/>
          <p:nvPr/>
        </p:nvSpPr>
        <p:spPr>
          <a:xfrm>
            <a:off x="216418" y="-41712"/>
            <a:ext cx="11686576" cy="3416320"/>
          </a:xfrm>
          <a:prstGeom prst="rect">
            <a:avLst/>
          </a:prstGeom>
          <a:noFill/>
        </p:spPr>
        <p:txBody>
          <a:bodyPr wrap="square">
            <a:spAutoFit/>
          </a:bodyPr>
          <a:lstStyle/>
          <a:p>
            <a:pPr lvl="0">
              <a:defRPr/>
            </a:pP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መቅዶንዮስን ለማውገዝ በቁስጥንጥንያ በተሰበሰቡ በመቶ አምሳው ሊቃውንትም </a:t>
            </a:r>
            <a:r>
              <a:rPr lang="am-ET"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ቃል</a:t>
            </a:r>
            <a:r>
              <a:rPr lang="en-US"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ንስጥሮስን ለማውገዝ በኤፌሶን በተሰበሰቡ በሁለት መቶ ሊቃውንትም </a:t>
            </a:r>
            <a:r>
              <a:rPr lang="am-ET"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ቃል</a:t>
            </a:r>
            <a:r>
              <a:rPr lang="en-US"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በክቡር የጳጳሳት አለቃ በአባ... ንዑድ ክቡር በሚሆን በጳጳሳችን በአባ... ቃል ድኃ ምስኪን በምሆን በእኔም በኃጥኡ </a:t>
            </a:r>
            <a:r>
              <a:rPr lang="am-ET"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ቃል</a:t>
            </a:r>
            <a:endPar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 xmlns:a16="http://schemas.microsoft.com/office/drawing/2014/main" id="{AD56126C-41B1-48FB-C02D-9E2E5147CCE6}"/>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74</a:t>
            </a:fld>
            <a:endParaRPr lang="en-US"/>
          </a:p>
        </p:txBody>
      </p:sp>
    </p:spTree>
    <p:extLst>
      <p:ext uri="{BB962C8B-B14F-4D97-AF65-F5344CB8AC3E}">
        <p14:creationId xmlns:p14="http://schemas.microsoft.com/office/powerpoint/2010/main" val="3514765420"/>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FFAD4C14-4033-9053-35CB-F186A828D528}"/>
              </a:ext>
            </a:extLst>
          </p:cNvPr>
          <p:cNvSpPr txBox="1"/>
          <p:nvPr/>
        </p:nvSpPr>
        <p:spPr>
          <a:xfrm>
            <a:off x="298560" y="3685793"/>
            <a:ext cx="11686576" cy="3046988"/>
          </a:xfrm>
          <a:prstGeom prst="rect">
            <a:avLst/>
          </a:prstGeom>
          <a:noFill/>
        </p:spPr>
        <p:txBody>
          <a:bodyPr wrap="square">
            <a:spAutoFit/>
          </a:bodyPr>
          <a:lstStyle/>
          <a:p>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May they be absolved and set free, and out of the mouth of our Lady holy Mary, of twofold virginity, Mother of God, the new loom. For Thy holy name is blessed and full of glory, O holy Trinity, Father, Son, and Holy Spirit, both now and ever and unto endless ages. Amen.</a:t>
            </a:r>
          </a:p>
        </p:txBody>
      </p:sp>
      <p:sp>
        <p:nvSpPr>
          <p:cNvPr id="3" name="TextBox 2">
            <a:extLst>
              <a:ext uri="{FF2B5EF4-FFF2-40B4-BE49-F238E27FC236}">
                <a16:creationId xmlns="" xmlns:a16="http://schemas.microsoft.com/office/drawing/2014/main" id="{54C11EDF-A84B-53B1-F27D-EB379B038E3B}"/>
              </a:ext>
            </a:extLst>
          </p:cNvPr>
          <p:cNvSpPr txBox="1"/>
          <p:nvPr/>
        </p:nvSpPr>
        <p:spPr>
          <a:xfrm>
            <a:off x="216418" y="165080"/>
            <a:ext cx="11759164" cy="3416320"/>
          </a:xfrm>
          <a:prstGeom prst="rect">
            <a:avLst/>
          </a:prstGeom>
          <a:noFill/>
        </p:spPr>
        <p:txBody>
          <a:bodyPr wrap="square">
            <a:spAutoFit/>
          </a:bodyPr>
          <a:lstStyle/>
          <a:p>
            <a:pPr defTabSz="914436">
              <a:defRPr/>
            </a:pP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የተፈቱ ነጻም የወጡ </a:t>
            </a:r>
            <a:r>
              <a:rPr lang="am-ET"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ይሁኑ</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አምላክን በወለደች በሁለት ወገን ድንግል በሆነች በአዲሲቱ መሣሪያ በክብርት እመቤታችን በማርያም </a:t>
            </a:r>
            <a:r>
              <a:rPr lang="am-ET"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ቃል</a:t>
            </a:r>
            <a:r>
              <a:rPr lang="en-US"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የቅዱስ ስምህ ምስጋና ቡሩክ ፍጹም ነውና፤ ልዩ ሦስት የምትሆን አብ ወልድ መንፈስ ቅዱስ </a:t>
            </a:r>
            <a:r>
              <a:rPr lang="am-ET"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ሆይ</a:t>
            </a:r>
            <a:r>
              <a:rPr lang="am-ET" sz="3600" b="1" dirty="0" smtClean="0">
                <a:solidFill>
                  <a:prstClr val="white"/>
                </a:solidFill>
                <a:latin typeface="Ebrima"/>
                <a:ea typeface="Ebrima"/>
                <a:cs typeface="Ebrima"/>
              </a:rPr>
              <a:t>!</a:t>
            </a:r>
            <a:r>
              <a:rPr lang="am-ET"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ዛሬም ዘወትርም ለዘለዓለሙ አሜን።</a:t>
            </a:r>
          </a:p>
        </p:txBody>
      </p:sp>
      <p:sp>
        <p:nvSpPr>
          <p:cNvPr id="4" name="Slide Number Placeholder 2">
            <a:extLst>
              <a:ext uri="{FF2B5EF4-FFF2-40B4-BE49-F238E27FC236}">
                <a16:creationId xmlns="" xmlns:a16="http://schemas.microsoft.com/office/drawing/2014/main" id="{8B4C77DF-8455-7455-5922-3790CCCC036D}"/>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75</a:t>
            </a:fld>
            <a:endParaRPr lang="en-US"/>
          </a:p>
        </p:txBody>
      </p:sp>
    </p:spTree>
    <p:extLst>
      <p:ext uri="{BB962C8B-B14F-4D97-AF65-F5344CB8AC3E}">
        <p14:creationId xmlns:p14="http://schemas.microsoft.com/office/powerpoint/2010/main" val="3392743456"/>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AB4CE3F5-1A24-06B4-46FC-65376516CBB5}"/>
              </a:ext>
            </a:extLst>
          </p:cNvPr>
          <p:cNvSpPr txBox="1"/>
          <p:nvPr/>
        </p:nvSpPr>
        <p:spPr>
          <a:xfrm>
            <a:off x="143831" y="1905000"/>
            <a:ext cx="11880899" cy="3926588"/>
          </a:xfrm>
          <a:prstGeom prst="rect">
            <a:avLst/>
          </a:prstGeom>
          <a:noFill/>
        </p:spPr>
        <p:txBody>
          <a:bodyPr wrap="square">
            <a:spAutoFit/>
          </a:bodyPr>
          <a:lstStyle/>
          <a:p>
            <a:pPr algn="ctr"/>
            <a:r>
              <a:rPr lang="am-ET" sz="4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ዲያቆኑ ሲጸልይ ሕዝቡ በመከተል በየምዕራፉ፤</a:t>
            </a:r>
          </a:p>
          <a:p>
            <a:pPr algn="ctr"/>
            <a:r>
              <a:rPr lang="am-ET" sz="4800" b="1" i="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አሜን ኪራላይሶን፤ </a:t>
            </a:r>
            <a:endPar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ይቅር በለን</a:t>
            </a:r>
          </a:p>
          <a:p>
            <a:pPr algn="ct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እንበል</a:t>
            </a:r>
            <a:r>
              <a:rPr lang="am-ET" sz="5716"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p:txBody>
      </p:sp>
      <p:sp>
        <p:nvSpPr>
          <p:cNvPr id="4" name="Slide Number Placeholder 2">
            <a:extLst>
              <a:ext uri="{FF2B5EF4-FFF2-40B4-BE49-F238E27FC236}">
                <a16:creationId xmlns="" xmlns:a16="http://schemas.microsoft.com/office/drawing/2014/main" id="{DA6286B1-75DE-99F7-C43D-A33D7251F010}"/>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76</a:t>
            </a:fld>
            <a:endParaRPr lang="en-US"/>
          </a:p>
        </p:txBody>
      </p:sp>
    </p:spTree>
    <p:extLst>
      <p:ext uri="{BB962C8B-B14F-4D97-AF65-F5344CB8AC3E}">
        <p14:creationId xmlns:p14="http://schemas.microsoft.com/office/powerpoint/2010/main" val="4180030393"/>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419" y="158794"/>
            <a:ext cx="11759163" cy="5678478"/>
          </a:xfrm>
          <a:prstGeom prst="rect">
            <a:avLst/>
          </a:prstGeom>
          <a:noFill/>
        </p:spPr>
        <p:txBody>
          <a:bodyPr wrap="square" rtlCol="0">
            <a:spAutoFit/>
          </a:bodyPr>
          <a:lstStyle/>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አንድ ስለምታደርግ ሥጋውና ደሙ እግዚአብሔር በይቅርታው አንድ ያደርገን ዘንድ ሰላምን </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እንማልዳለን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smtClean="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8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Peace holy things we beseech, that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od may grant us peace through His Mercy.</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3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የሱን ሃይማኖት በንጹሕ እንድንጠብቅ ይሰጠን</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ዘንድ ስለ ሃይማኖታችን </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እንማልዳለን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smtClean="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4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our Faith we beseech, that God may grant us to keep the faith in purity.</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 xmlns:a16="http://schemas.microsoft.com/office/drawing/2014/main" id="{012A9613-6F3B-C654-F97A-017998A8E352}"/>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77</a:t>
            </a:fld>
            <a:endParaRPr lang="en-US"/>
          </a:p>
        </p:txBody>
      </p:sp>
    </p:spTree>
    <p:extLst>
      <p:ext uri="{BB962C8B-B14F-4D97-AF65-F5344CB8AC3E}">
        <p14:creationId xmlns:p14="http://schemas.microsoft.com/office/powerpoint/2010/main" val="1555250256"/>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3831" y="219556"/>
            <a:ext cx="12267276" cy="6555641"/>
          </a:xfrm>
          <a:prstGeom prst="rect">
            <a:avLst/>
          </a:prstGeom>
          <a:noFill/>
        </p:spPr>
        <p:txBody>
          <a:bodyPr wrap="square" rtlCol="0">
            <a:spAutoFit/>
          </a:bodyPr>
          <a:lstStyle/>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እስከ ፍጻሜያችን ድረስ እግዚአብሔር</a:t>
            </a:r>
          </a:p>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በመንፈስ ቅዱስ አንድነት ይጠብቀን ዘንድ </a:t>
            </a:r>
            <a:r>
              <a:rPr lang="am-ET" sz="44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 </a:t>
            </a:r>
            <a:endParaRPr lang="en-US" sz="4400" b="1" dirty="0" smtClean="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Four </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our congregation we beseech, that God </a:t>
            </a:r>
            <a:r>
              <a:rPr lang="en-AE" sz="36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may </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keep us unto the end in the communion of the Holy Spirit.</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በመከራችን ሁሉ እግዚአብሔር የትዕግሥትን</a:t>
            </a:r>
          </a:p>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ፍጻሜ ይሰጠን ዘንድ ስለ ነፍሳችን ትዕግሥት እንማልዳለን።</a:t>
            </a: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patience of soul we beseech, that God may vouchsafe us perfect patience in all our tribulation.</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 xmlns:a16="http://schemas.microsoft.com/office/drawing/2014/main" id="{1D729C72-40D2-B6DC-5912-74A89618C061}"/>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78</a:t>
            </a:fld>
            <a:endParaRPr lang="en-US"/>
          </a:p>
        </p:txBody>
      </p:sp>
    </p:spTree>
    <p:extLst>
      <p:ext uri="{BB962C8B-B14F-4D97-AF65-F5344CB8AC3E}">
        <p14:creationId xmlns:p14="http://schemas.microsoft.com/office/powerpoint/2010/main" val="630943281"/>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73DD830C-57C4-D142-DB72-88F9873AE3AC}"/>
              </a:ext>
            </a:extLst>
          </p:cNvPr>
          <p:cNvSpPr txBox="1"/>
          <p:nvPr/>
        </p:nvSpPr>
        <p:spPr>
          <a:xfrm>
            <a:off x="69298" y="0"/>
            <a:ext cx="11831751" cy="7262116"/>
          </a:xfrm>
          <a:prstGeom prst="rect">
            <a:avLst/>
          </a:prstGeom>
          <a:noFill/>
        </p:spPr>
        <p:txBody>
          <a:bodyPr wrap="square">
            <a:spAutoFit/>
          </a:bodyPr>
          <a:lstStyle/>
          <a:p>
            <a:pPr defTabSz="914436">
              <a:defRPr/>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ቅዱሳን ስለሚሆኑ </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ነ</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ቢ</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ያት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ከሳቸው</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ጋር</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ይቆጥረን ዘንድ እንማልዳለን።</a:t>
            </a:r>
            <a:r>
              <a:rPr lang="am-ET" sz="4191"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a:defRPr/>
            </a:pP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Holy prophets we beseech, that God may number us with them.</a:t>
            </a:r>
          </a:p>
          <a:p>
            <a:pPr defTabSz="914436">
              <a:defRPr/>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እነሱ ደስ እንዳሰኙት ደስ ልናሰኘው</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(ማገልገሉን)</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ይሰጠን ዘንድ ዕድል </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ፈንታቸውን</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ያድለን ዘንድ አገልጋዮች ስለሚሆኑ ሐዋርያት እንማልዳለን።</a:t>
            </a:r>
            <a:endPar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ministering Apostles we beseech, that God may grant us to be well pleasing even as they were well pleasing, apportion unto us a lot with them.</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 xmlns:a16="http://schemas.microsoft.com/office/drawing/2014/main" id="{9DDC0C44-A5D4-302E-71DE-3A5651DB355A}"/>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79</a:t>
            </a:fld>
            <a:endParaRPr lang="en-US"/>
          </a:p>
        </p:txBody>
      </p:sp>
    </p:spTree>
    <p:extLst>
      <p:ext uri="{BB962C8B-B14F-4D97-AF65-F5344CB8AC3E}">
        <p14:creationId xmlns:p14="http://schemas.microsoft.com/office/powerpoint/2010/main" val="621557959"/>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6418" y="152401"/>
            <a:ext cx="11759164" cy="4942250"/>
          </a:xfrm>
          <a:prstGeom prst="rect">
            <a:avLst/>
          </a:prstGeom>
          <a:noFill/>
        </p:spPr>
        <p:txBody>
          <a:bodyPr wrap="square" rtlCol="0">
            <a:spAutoFit/>
          </a:bodyPr>
          <a:lstStyle/>
          <a:p>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ለኛ የሰማዕትነትን ሥራ ይሰጠን ዘንድ ቅዱሳን ስለሚሆኑ ሰማዕታት እንማልዳለን።</a:t>
            </a:r>
            <a:endParaRPr lang="en-AE"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Holy martyrs we beseech, that God may grant us to perfect the same conversation</a:t>
            </a:r>
            <a:r>
              <a:rPr lang="en-AE" sz="5716"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716"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2">
            <a:extLst>
              <a:ext uri="{FF2B5EF4-FFF2-40B4-BE49-F238E27FC236}">
                <a16:creationId xmlns="" xmlns:a16="http://schemas.microsoft.com/office/drawing/2014/main" id="{51FA9D01-92E7-8301-A497-20632F6463C3}"/>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80</a:t>
            </a:fld>
            <a:endParaRPr lang="en-US"/>
          </a:p>
        </p:txBody>
      </p:sp>
    </p:spTree>
    <p:extLst>
      <p:ext uri="{BB962C8B-B14F-4D97-AF65-F5344CB8AC3E}">
        <p14:creationId xmlns:p14="http://schemas.microsoft.com/office/powerpoint/2010/main" val="828989543"/>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06515D24-188B-B4C9-FD72-5D53BD0FCF01}"/>
              </a:ext>
            </a:extLst>
          </p:cNvPr>
          <p:cNvSpPr txBox="1"/>
          <p:nvPr/>
        </p:nvSpPr>
        <p:spPr>
          <a:xfrm>
            <a:off x="143830" y="17391"/>
            <a:ext cx="11953487" cy="7048083"/>
          </a:xfrm>
          <a:prstGeom prst="rect">
            <a:avLst/>
          </a:prstGeom>
          <a:noFill/>
        </p:spPr>
        <p:txBody>
          <a:bodyPr wrap="square">
            <a:spAutoFit/>
          </a:bodyPr>
          <a:lstStyle/>
          <a:p>
            <a:pPr defTabSz="914436">
              <a:defRPr/>
            </a:pP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የቤተ ክርስቲያን አገልጋዮች እነሱ ናቸውና </a:t>
            </a:r>
            <a:endPar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እነሱን ለረጅም ወራት ይሰጠን ዘንድ ያለ ነውር በንጽሕና ሆነው በዕውቀት የሃይማኖትን ቃል ያቀኑ ዘንድ ስለ ርእሰ ሊቃነ ጳጳሳቱ</a:t>
            </a:r>
            <a:r>
              <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ብፁዕ ስለሚሆን ስለ ሊቀ</a:t>
            </a:r>
            <a:r>
              <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ጳጳሳችንም</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አባ...እንማልዳለን</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our Patriarch… and the blessed Archbishop… we beseech, that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God may </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grant them length of days to be over us, that with understanding they may rightly speak the word of faith in purity without spot for that they are the defenders of the church.</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 xmlns:a16="http://schemas.microsoft.com/office/drawing/2014/main" id="{A1BF4241-8D9B-947F-251A-C24911CF7924}"/>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81</a:t>
            </a:fld>
            <a:endParaRPr lang="en-US"/>
          </a:p>
        </p:txBody>
      </p:sp>
    </p:spTree>
    <p:extLst>
      <p:ext uri="{BB962C8B-B14F-4D97-AF65-F5344CB8AC3E}">
        <p14:creationId xmlns:p14="http://schemas.microsoft.com/office/powerpoint/2010/main" val="1013245491"/>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418" y="277935"/>
            <a:ext cx="11759164" cy="5878532"/>
          </a:xfrm>
          <a:prstGeom prst="rect">
            <a:avLst/>
          </a:prstGeom>
          <a:noFill/>
        </p:spPr>
        <p:txBody>
          <a:bodyPr wrap="square" rtlCol="0">
            <a:spAutoFit/>
          </a:bodyPr>
          <a:lstStyle/>
          <a:p>
            <a:pPr>
              <a:defRPr/>
            </a:pP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የክህነትን </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ሥልጣን</a:t>
            </a:r>
            <a:r>
              <a:rPr lang="en-US"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ከእነሱ</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እግዚአብሔር እንዳያርቅ መትጋትን እሱን መፍራትንም እስከ </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ፍ</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ጻ</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ሜ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ይሰጥልን ዘንድ ድካማቸውንም ይቀበል ዘንድ ስለ ቀሳውስት እንማልዳለን።</a:t>
            </a:r>
            <a:endParaRPr lang="en-AE" sz="2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priests we beseech, that God may never take from them the spirit of priesthood, and may give them the grace of Zeal and fear of Him unto the end and accept their </a:t>
            </a:r>
            <a:r>
              <a:rPr lang="en-AE" sz="40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labor</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
        <p:nvSpPr>
          <p:cNvPr id="4" name="Slide Number Placeholder 2">
            <a:extLst>
              <a:ext uri="{FF2B5EF4-FFF2-40B4-BE49-F238E27FC236}">
                <a16:creationId xmlns="" xmlns:a16="http://schemas.microsoft.com/office/drawing/2014/main" id="{5C5C3123-BB3F-90C2-AA16-A9440883231B}"/>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82</a:t>
            </a:fld>
            <a:endParaRPr lang="en-US"/>
          </a:p>
        </p:txBody>
      </p:sp>
    </p:spTree>
    <p:extLst>
      <p:ext uri="{BB962C8B-B14F-4D97-AF65-F5344CB8AC3E}">
        <p14:creationId xmlns:p14="http://schemas.microsoft.com/office/powerpoint/2010/main" val="181508263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 xmlns:a16="http://schemas.microsoft.com/office/drawing/2014/main" id="{D4D1DF49-3E1C-EC7D-DA67-5B442E7D922E}"/>
              </a:ext>
            </a:extLst>
          </p:cNvPr>
          <p:cNvSpPr txBox="1"/>
          <p:nvPr/>
        </p:nvSpPr>
        <p:spPr>
          <a:xfrm>
            <a:off x="94683" y="0"/>
            <a:ext cx="11953487" cy="6555641"/>
          </a:xfrm>
          <a:prstGeom prst="rect">
            <a:avLst/>
          </a:prstGeom>
          <a:noFill/>
        </p:spPr>
        <p:txBody>
          <a:bodyPr wrap="square">
            <a:spAutoFit/>
          </a:bodyPr>
          <a:lstStyle/>
          <a:p>
            <a:pPr defTabSz="914436">
              <a:defRPr/>
            </a:pP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ፈጽመው ሊፋጠኑ መፋጠንን እግዚአብሔር ይሰጣቸው ዘንድ በቅድስናም ይቀርቡ ዘንድ ድካማቸውንና ፍቅራቸውንም ያስብ ዘንድ ስለ ዲያቆናት እንማልዳለን።</a:t>
            </a:r>
            <a:endParaRPr lang="en-AE"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deacons we beseech, that God may grant them to run a perfect course, and draw them high unto Him in holiness,</a:t>
            </a:r>
            <a:r>
              <a:rPr lang="en-AE" sz="2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remember their </a:t>
            </a:r>
            <a:r>
              <a:rPr lang="en-AE" sz="44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labor</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and their love.</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Slide Number Placeholder 2">
            <a:extLst>
              <a:ext uri="{FF2B5EF4-FFF2-40B4-BE49-F238E27FC236}">
                <a16:creationId xmlns="" xmlns:a16="http://schemas.microsoft.com/office/drawing/2014/main" id="{2D0EED52-137D-A6E0-885F-412E5CD1B49A}"/>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83</a:t>
            </a:fld>
            <a:endParaRPr lang="en-US"/>
          </a:p>
        </p:txBody>
      </p:sp>
    </p:spTree>
    <p:extLst>
      <p:ext uri="{BB962C8B-B14F-4D97-AF65-F5344CB8AC3E}">
        <p14:creationId xmlns:p14="http://schemas.microsoft.com/office/powerpoint/2010/main" val="2678300649"/>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 xmlns:a16="http://schemas.microsoft.com/office/drawing/2014/main" id="{176B0D4B-8ADA-62CA-6B21-08B0291F189E}"/>
              </a:ext>
            </a:extLst>
          </p:cNvPr>
          <p:cNvSpPr txBox="1"/>
          <p:nvPr/>
        </p:nvSpPr>
        <p:spPr>
          <a:xfrm>
            <a:off x="216418" y="85423"/>
            <a:ext cx="11759164" cy="6714017"/>
          </a:xfrm>
          <a:prstGeom prst="rect">
            <a:avLst/>
          </a:prstGeom>
          <a:noFill/>
        </p:spPr>
        <p:txBody>
          <a:bodyPr wrap="square">
            <a:spAutoFit/>
          </a:bodyPr>
          <a:lstStyle/>
          <a:p>
            <a:pPr defTabSz="914436">
              <a:defRPr/>
            </a:pPr>
            <a:endParaRPr lang="en-US"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የሃይማኖታቸውን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ትጋት</a:t>
            </a:r>
            <a:r>
              <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ሊፈጽሙ</a:t>
            </a:r>
            <a:r>
              <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ይሰጣቸው ዘንድ ስለ ንፍቀ ዲያቆናት ስለ አንባቢዎችም ስለ መዘምራንም እንማልዳለን።</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en-AE" sz="3429"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assistant deacons and the </a:t>
            </a:r>
            <a:r>
              <a:rPr lang="en-AE" sz="44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anagnosts</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and the singers we beseech, that God grant them to perfect the diligence of their faith.</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Slide Number Placeholder 2">
            <a:extLst>
              <a:ext uri="{FF2B5EF4-FFF2-40B4-BE49-F238E27FC236}">
                <a16:creationId xmlns="" xmlns:a16="http://schemas.microsoft.com/office/drawing/2014/main" id="{0E4E1A5F-0396-3891-DC5F-8BAE0CA52767}"/>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84</a:t>
            </a:fld>
            <a:endParaRPr lang="en-US"/>
          </a:p>
        </p:txBody>
      </p:sp>
    </p:spTree>
    <p:extLst>
      <p:ext uri="{BB962C8B-B14F-4D97-AF65-F5344CB8AC3E}">
        <p14:creationId xmlns:p14="http://schemas.microsoft.com/office/powerpoint/2010/main" val="2638671"/>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16418" y="218622"/>
            <a:ext cx="11541402" cy="6555641"/>
          </a:xfrm>
          <a:prstGeom prst="rect">
            <a:avLst/>
          </a:prstGeom>
          <a:noFill/>
        </p:spPr>
        <p:txBody>
          <a:bodyPr wrap="square" rtlCol="0">
            <a:spAutoFit/>
          </a:bodyPr>
          <a:lstStyle/>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ልመናቸውን ይሰማቸው </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en-US"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ይልቁንም የመንፈስ ቅዱስን ሀብት </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በል</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ቡ</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ናቸው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ያሳድርባቸው </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en-US"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ድካማቸውንም ይቀበል ዘንድ ስለ </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ባልቴቶች</a:t>
            </a:r>
            <a:r>
              <a:rPr lang="en-US"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ረዳትም ስለሌላቸው እንማልዳለን። </a:t>
            </a: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windows and the bereaved we beseech, that God may hear their prayers and vouchsafe them abundantly in their hearts the grace of the Holy Spirit and accept their </a:t>
            </a:r>
            <a:r>
              <a:rPr lang="en-AE" sz="40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labor</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 xmlns:a16="http://schemas.microsoft.com/office/drawing/2014/main" id="{14B499C6-E317-A199-F0BE-9AEFF833B5B1}"/>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85</a:t>
            </a:fld>
            <a:endParaRPr lang="en-US"/>
          </a:p>
        </p:txBody>
      </p:sp>
    </p:spTree>
    <p:extLst>
      <p:ext uri="{BB962C8B-B14F-4D97-AF65-F5344CB8AC3E}">
        <p14:creationId xmlns:p14="http://schemas.microsoft.com/office/powerpoint/2010/main" val="2480070183"/>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2578BD49-9310-3DA2-2E47-B0F7E5270281}"/>
              </a:ext>
            </a:extLst>
          </p:cNvPr>
          <p:cNvSpPr txBox="1"/>
          <p:nvPr/>
        </p:nvSpPr>
        <p:spPr>
          <a:xfrm>
            <a:off x="216418" y="-2406"/>
            <a:ext cx="11613989" cy="6910866"/>
          </a:xfrm>
          <a:prstGeom prst="rect">
            <a:avLst/>
          </a:prstGeom>
          <a:noFill/>
        </p:spPr>
        <p:txBody>
          <a:bodyPr wrap="square">
            <a:spAutoFit/>
          </a:bodyPr>
          <a:lstStyle/>
          <a:p>
            <a:pPr defTabSz="914436">
              <a:defRPr/>
            </a:pP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የድንግልናቸውን ዋጋ(አክሊል)</a:t>
            </a:r>
            <a:r>
              <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defTabSz="914436">
              <a:defRPr/>
            </a:pP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ይሰጣቸው ዘንድ</a:t>
            </a:r>
            <a:r>
              <a:rPr lang="am-ET"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ለእግዚአብሔርም ወንዶችም ሴቶችም</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ልጆች ይሆኑት</a:t>
            </a:r>
            <a:r>
              <a:rPr lang="am-ET"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en-US"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ድካማቸውንም ይቀበል ዘንድ ስለ ደናግል እንማልዳለን። </a:t>
            </a:r>
          </a:p>
          <a:p>
            <a:pPr defTabSz="914436">
              <a:defRPr/>
            </a:pPr>
            <a:endParaRPr lang="am-ET" sz="3048"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virgins we beseech, that God may grant them the crown of virginity, and that they may be unto God Sons and D</a:t>
            </a:r>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ughters and that He may accept their labor.</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 xmlns:a16="http://schemas.microsoft.com/office/drawing/2014/main" id="{A96DB18F-77BE-9037-591B-22F37C8D0F53}"/>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86</a:t>
            </a:fld>
            <a:endParaRPr lang="en-US"/>
          </a:p>
        </p:txBody>
      </p:sp>
    </p:spTree>
    <p:extLst>
      <p:ext uri="{BB962C8B-B14F-4D97-AF65-F5344CB8AC3E}">
        <p14:creationId xmlns:p14="http://schemas.microsoft.com/office/powerpoint/2010/main" val="2686374883"/>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243" y="-162519"/>
            <a:ext cx="12122101" cy="7488204"/>
          </a:xfrm>
          <a:prstGeom prst="rect">
            <a:avLst/>
          </a:prstGeom>
          <a:noFill/>
        </p:spPr>
        <p:txBody>
          <a:bodyPr wrap="square" rtlCol="0">
            <a:spAutoFit/>
          </a:bodyPr>
          <a:lstStyle/>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በመታገሣቸው ዋጋቸውን ይቀበሉ ዘንድ </a:t>
            </a:r>
            <a:endPar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እንዲሰጣቸው ስለሚታገሡ ሰዎች እንማልዳለን።</a:t>
            </a:r>
            <a:endPar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those who suffer patiently we beseech, that God grant them to receive their rewards through patience</a:t>
            </a: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በንጽሕና ሆነው ይጠብቁ ዘንድ እግዚአብሔር ሃይማኖትን እንዲሰጣቸው ስለ ሕዝባውያንና ስለ </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ይምናን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እንማልዳለን። </a:t>
            </a:r>
            <a:endPar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81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laity and faithful we beseech, that God may grant them complete faith which they may keep in purity.</a:t>
            </a:r>
            <a:endParaRPr lang="am-ET" sz="381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 xmlns:a16="http://schemas.microsoft.com/office/drawing/2014/main" id="{0AB80EEF-82A0-5993-A814-B26736BB03D4}"/>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87</a:t>
            </a:fld>
            <a:endParaRPr lang="en-US"/>
          </a:p>
        </p:txBody>
      </p:sp>
    </p:spTree>
    <p:extLst>
      <p:ext uri="{BB962C8B-B14F-4D97-AF65-F5344CB8AC3E}">
        <p14:creationId xmlns:p14="http://schemas.microsoft.com/office/powerpoint/2010/main" val="75572607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60742489-454B-5697-CCE9-C187A4DC42E6}"/>
              </a:ext>
            </a:extLst>
          </p:cNvPr>
          <p:cNvSpPr txBox="1"/>
          <p:nvPr/>
        </p:nvSpPr>
        <p:spPr>
          <a:xfrm>
            <a:off x="252712" y="152401"/>
            <a:ext cx="11686576" cy="6658618"/>
          </a:xfrm>
          <a:prstGeom prst="rect">
            <a:avLst/>
          </a:prstGeom>
          <a:noFill/>
        </p:spPr>
        <p:txBody>
          <a:bodyPr wrap="square">
            <a:spAutoFit/>
          </a:bodyPr>
          <a:lstStyle/>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በጎውን እድል ኃጢአትን </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ለማስተሥረይ</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ሁለተኛ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መወለድ የሚገኝበትን ሕጽበት </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ይሰጣቸው ዘንድ በቅድስት ሥላሴም ማኅተም ያከብራቸው ያትማቸው ዘንድ ስለ ንኡሰ ክርስቲያን እንማልዳለን።</a:t>
            </a:r>
          </a:p>
          <a:p>
            <a:endParaRPr lang="am-ET" sz="1715"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catechumens we beseech, that God may grant them a good portion and the washing of regeneration for the remission of sin, and seal them with the seal of the Holy Trinity.</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 xmlns:a16="http://schemas.microsoft.com/office/drawing/2014/main" id="{3059906C-EAFB-D799-1CB4-08B0E6FF6D00}"/>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88</a:t>
            </a:fld>
            <a:endParaRPr lang="en-US"/>
          </a:p>
        </p:txBody>
      </p:sp>
    </p:spTree>
    <p:extLst>
      <p:ext uri="{BB962C8B-B14F-4D97-AF65-F5344CB8AC3E}">
        <p14:creationId xmlns:p14="http://schemas.microsoft.com/office/powerpoint/2010/main" val="357161806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3831" y="17391"/>
            <a:ext cx="11904339" cy="7039299"/>
          </a:xfrm>
          <a:prstGeom prst="rect">
            <a:avLst/>
          </a:prstGeom>
          <a:noFill/>
        </p:spPr>
        <p:txBody>
          <a:bodyPr wrap="square" rtlCol="0">
            <a:spAutoFit/>
          </a:bodyPr>
          <a:lstStyle/>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በዘመኑ ፍጹም ሰላምን እግዚአብሔር ይሰጣት ዘንድ እግዚአብሔርን ስለምትወድ ስለ አገራችን ኢትዮጵያ እንማልዳለን።</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76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our country Ethiopia we beseech, that God may give her peace forever.</a:t>
            </a:r>
          </a:p>
          <a:p>
            <a:endParaRPr lang="am-ET" sz="7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ዕውቀትን እሱን መፍራትንም እግዚአብሔር ይሰጣቸው ዘንድ ስለ መኳንንትና ሥልጣን ስላላቸው እንማልዳለን።</a:t>
            </a:r>
            <a:endPar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381"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rulers and those in authority we beseech, that God may grant them of His wisdom and His fear.</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 xmlns:a16="http://schemas.microsoft.com/office/drawing/2014/main" id="{881F7DB1-552E-F6A9-E926-441415AA9749}"/>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89</a:t>
            </a:fld>
            <a:endParaRPr lang="en-US"/>
          </a:p>
        </p:txBody>
      </p:sp>
    </p:spTree>
    <p:extLst>
      <p:ext uri="{BB962C8B-B14F-4D97-AF65-F5344CB8AC3E}">
        <p14:creationId xmlns:p14="http://schemas.microsoft.com/office/powerpoint/2010/main" val="118030845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88DC76AE-C601-30E0-E693-B2BD2BC63D3C}"/>
              </a:ext>
            </a:extLst>
          </p:cNvPr>
          <p:cNvSpPr txBox="1"/>
          <p:nvPr/>
        </p:nvSpPr>
        <p:spPr>
          <a:xfrm>
            <a:off x="216419" y="228601"/>
            <a:ext cx="11686575" cy="6350521"/>
          </a:xfrm>
          <a:prstGeom prst="rect">
            <a:avLst/>
          </a:prstGeom>
          <a:noFill/>
        </p:spPr>
        <p:txBody>
          <a:bodyPr wrap="square">
            <a:spAutoFit/>
          </a:bodyPr>
          <a:lstStyle/>
          <a:p>
            <a:pPr defTabSz="914436">
              <a:defRPr/>
            </a:pP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ስለዓለሙ ሁሉ እግዚአብሔር ማሰብን ያስቀድም ዘንድ </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እያንዳንዱም</a:t>
            </a:r>
            <a:r>
              <a:rPr lang="en-AE"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የሚያስፈልገውን</a:t>
            </a:r>
            <a:r>
              <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ያማረውን የሚሻለውንም ያስብ ዘንድ ስለ </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ዓለ</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ሙ</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 እንማልዳለን።</a:t>
            </a:r>
            <a:endPar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en-AE" sz="2667"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whole world we beseech, that God should hasten His purpose and put into the mind of all and each to desire that which is good and expedient.</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 xmlns:a16="http://schemas.microsoft.com/office/drawing/2014/main" id="{D542421D-C752-4179-A6E3-CDB4687A4847}"/>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90</a:t>
            </a:fld>
            <a:endParaRPr lang="en-US"/>
          </a:p>
        </p:txBody>
      </p:sp>
    </p:spTree>
    <p:extLst>
      <p:ext uri="{BB962C8B-B14F-4D97-AF65-F5344CB8AC3E}">
        <p14:creationId xmlns:p14="http://schemas.microsoft.com/office/powerpoint/2010/main" val="348951285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418" y="228601"/>
            <a:ext cx="11686576" cy="6740307"/>
          </a:xfrm>
          <a:prstGeom prst="rect">
            <a:avLst/>
          </a:prstGeom>
          <a:noFill/>
        </p:spPr>
        <p:txBody>
          <a:bodyPr wrap="square" rtlCol="0">
            <a:spAutoFit/>
          </a:bodyPr>
          <a:lstStyle/>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ይቅርታ ባለው ቀኝ መርቶ በፍቅርና በደኅንነት ወደ ማደሪያቸው ይመልሳቸው</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am-ET"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በባሕርና በደረቅ</a:t>
            </a:r>
            <a:r>
              <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ስለሚሄዱ ሰዎች እንማልዳለን።</a:t>
            </a:r>
            <a:endPar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2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them that travel by sea and by land we beseech, that God should guide them with a merciful right hand and let them enter their home in safety and peace.</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 xmlns:a16="http://schemas.microsoft.com/office/drawing/2014/main" id="{F56064FC-A616-99B6-8FEA-0B918E11BE61}"/>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91</a:t>
            </a:fld>
            <a:endParaRPr lang="en-US"/>
          </a:p>
        </p:txBody>
      </p:sp>
    </p:spTree>
    <p:extLst>
      <p:ext uri="{BB962C8B-B14F-4D97-AF65-F5344CB8AC3E}">
        <p14:creationId xmlns:p14="http://schemas.microsoft.com/office/powerpoint/2010/main" val="47126782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 xmlns:a16="http://schemas.microsoft.com/office/drawing/2014/main" id="{C5D46882-E399-04D9-F834-8736F09B1D5F}"/>
              </a:ext>
            </a:extLst>
          </p:cNvPr>
          <p:cNvSpPr txBox="1"/>
          <p:nvPr/>
        </p:nvSpPr>
        <p:spPr>
          <a:xfrm>
            <a:off x="289006" y="448964"/>
            <a:ext cx="11613989" cy="6494085"/>
          </a:xfrm>
          <a:prstGeom prst="rect">
            <a:avLst/>
          </a:prstGeom>
          <a:noFill/>
        </p:spPr>
        <p:txBody>
          <a:bodyPr wrap="square">
            <a:spAutoFit/>
          </a:bodyPr>
          <a:lstStyle/>
          <a:p>
            <a:pPr defTabSz="914436">
              <a:defRPr/>
            </a:pP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የዕለት የዕለት ምግባቸውን ይሰጣቸው ዘንድ ስለተራቡና ስለተጠሙ ሰዎች እንማልዳለን።</a:t>
            </a:r>
            <a:endPar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or the hungry and the thirsty we beseech, that God should grant them their daily food.</a:t>
            </a:r>
            <a:endParaRPr lang="am-ET"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ፈጽሞ ያረጋጋቸው ዘንድ ስለ አዘኑና ስለ ተከዙ ሰዎች </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እንማልዳለን።</a:t>
            </a:r>
            <a:endPar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sad and the sorrowful we beseech, that God may give them perfect consolation.</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Slide Number Placeholder 2">
            <a:extLst>
              <a:ext uri="{FF2B5EF4-FFF2-40B4-BE49-F238E27FC236}">
                <a16:creationId xmlns="" xmlns:a16="http://schemas.microsoft.com/office/drawing/2014/main" id="{A289E5E5-EC32-B31F-EF52-6A5782CB96CE}"/>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92</a:t>
            </a:fld>
            <a:endParaRPr lang="en-US"/>
          </a:p>
        </p:txBody>
      </p:sp>
    </p:spTree>
    <p:extLst>
      <p:ext uri="{BB962C8B-B14F-4D97-AF65-F5344CB8AC3E}">
        <p14:creationId xmlns:p14="http://schemas.microsoft.com/office/powerpoint/2010/main" val="327680371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1593" y="152400"/>
            <a:ext cx="11468814" cy="6555641"/>
          </a:xfrm>
          <a:prstGeom prst="rect">
            <a:avLst/>
          </a:prstGeom>
          <a:noFill/>
        </p:spPr>
        <p:txBody>
          <a:bodyPr wrap="square" rtlCol="0">
            <a:spAutoFit/>
          </a:bodyPr>
          <a:lstStyle/>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ከእሥራታቸው ይፈታቸው ዘንድ ስለ ታሠሩ ሰዎች </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እንማልዳለን።</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prisoners we beseech, that God may loose them from their bonds.</a:t>
            </a:r>
          </a:p>
          <a:p>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በሰላም ወደ </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ገራቸው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ይመልሳቸው ዘንድ ስለ ተማረኩ ሰዎች </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እንማልዳለን።</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captives we beseech, that God may restore them to their county in peac</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 xmlns:a16="http://schemas.microsoft.com/office/drawing/2014/main" id="{7DA57AC5-8ED2-DE05-6BD2-D696CE2C3802}"/>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93</a:t>
            </a:fld>
            <a:endParaRPr lang="en-US"/>
          </a:p>
        </p:txBody>
      </p:sp>
    </p:spTree>
    <p:extLst>
      <p:ext uri="{BB962C8B-B14F-4D97-AF65-F5344CB8AC3E}">
        <p14:creationId xmlns:p14="http://schemas.microsoft.com/office/powerpoint/2010/main" val="357544594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5E2301E9-50EB-C56B-83F0-787D59129099}"/>
              </a:ext>
            </a:extLst>
          </p:cNvPr>
          <p:cNvSpPr txBox="1"/>
          <p:nvPr/>
        </p:nvSpPr>
        <p:spPr>
          <a:xfrm>
            <a:off x="143830" y="162565"/>
            <a:ext cx="11953487" cy="6370975"/>
          </a:xfrm>
          <a:prstGeom prst="rect">
            <a:avLst/>
          </a:prstGeom>
          <a:noFill/>
        </p:spPr>
        <p:txBody>
          <a:bodyPr wrap="square">
            <a:spAutoFit/>
          </a:bodyPr>
          <a:lstStyle/>
          <a:p>
            <a:pPr defTabSz="914436">
              <a:defRPr/>
            </a:pP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a:t>
            </a:r>
            <a:r>
              <a:rPr lang="am-ET"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ትዕግሥትን</a:t>
            </a:r>
            <a:r>
              <a:rPr lang="en-US"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በጎ ትምህርትን ይሰጣቸው ዘንድ የድካማቸውንም ፍጹም ዋጋ ይሰጣቸው</a:t>
            </a:r>
            <a:r>
              <a:rPr lang="am-ET" sz="2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am-ET"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am-ET" sz="2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ተሰደዱ ሰዎች እንማልዳለን።</a:t>
            </a:r>
            <a:endParaRPr lang="en-AE"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those who were sent away we beseech, that God should grant them patience and good instruction, and give them complete reward for their </a:t>
            </a:r>
            <a:r>
              <a:rPr lang="en-AE" sz="32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labor</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a:defRPr/>
            </a:pP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ፈጥኖ ያድናቸው </a:t>
            </a:r>
            <a:r>
              <a:rPr lang="am-ET"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en-US"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ይቅርታውንና ቸርነቱንም ይልክላቸው ዘንድ ስለ ታመሙትና ስለ ድውያኑ እንማልዳለን።</a:t>
            </a:r>
            <a:endParaRPr lang="en-AE"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sick and the diseased we beseech, that God should heal them speedily and send upon them mercy and compassion.</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 xmlns:a16="http://schemas.microsoft.com/office/drawing/2014/main" id="{3EF4E7A1-5A42-335B-C627-C4AE85D2AEFA}"/>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94</a:t>
            </a:fld>
            <a:endParaRPr lang="en-US"/>
          </a:p>
        </p:txBody>
      </p:sp>
    </p:spTree>
    <p:extLst>
      <p:ext uri="{BB962C8B-B14F-4D97-AF65-F5344CB8AC3E}">
        <p14:creationId xmlns:p14="http://schemas.microsoft.com/office/powerpoint/2010/main" val="1093019342"/>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418" y="112217"/>
            <a:ext cx="11759164" cy="6863417"/>
          </a:xfrm>
          <a:prstGeom prst="rect">
            <a:avLst/>
          </a:prstGeom>
          <a:noFill/>
        </p:spPr>
        <p:txBody>
          <a:bodyPr wrap="square" rtlCol="0">
            <a:spAutoFit/>
          </a:bodyPr>
          <a:lstStyle/>
          <a:p>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ከቅድስት ቤተ ክርስቲያን ወገን ስለ </a:t>
            </a:r>
            <a:r>
              <a:rPr lang="am-ET"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ሞቱ</a:t>
            </a:r>
            <a:r>
              <a:rPr lang="en-US"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ሰዎች</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እግዚአብሔር የዕረፍት ቦታ ይሰጣቸው ዘንድ እንማልዳለን።</a:t>
            </a:r>
          </a:p>
          <a:p>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those who have fallen asleep in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is Holy church we beseech, that God may vouchsafe them a place to rest.</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እንዳይቀየማቸው ከመዓትም ተመልሶ ፍጹም ዕረፍትን ይሰጣቸው ዘንድ ስለ በደሉ አባቶቻችንና ወንድሞቻችን እንማልዳለን።</a:t>
            </a:r>
            <a:endParaRPr lang="en-AE"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those who have sinned, our fathers and our brothers we beseech, that God cherish not anger against them, but grant them rest and relief from His wrath.</a:t>
            </a:r>
            <a:r>
              <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p:txBody>
      </p:sp>
      <p:sp>
        <p:nvSpPr>
          <p:cNvPr id="4" name="Slide Number Placeholder 2">
            <a:extLst>
              <a:ext uri="{FF2B5EF4-FFF2-40B4-BE49-F238E27FC236}">
                <a16:creationId xmlns="" xmlns:a16="http://schemas.microsoft.com/office/drawing/2014/main" id="{0329B1B4-8685-6E5B-75F1-2DD4348C181E}"/>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95</a:t>
            </a:fld>
            <a:endParaRPr lang="en-US"/>
          </a:p>
        </p:txBody>
      </p:sp>
    </p:spTree>
    <p:extLst>
      <p:ext uri="{BB962C8B-B14F-4D97-AF65-F5344CB8AC3E}">
        <p14:creationId xmlns:p14="http://schemas.microsoft.com/office/powerpoint/2010/main" val="291387640"/>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0125" y="1"/>
            <a:ext cx="11831751" cy="6456255"/>
          </a:xfrm>
          <a:prstGeom prst="rect">
            <a:avLst/>
          </a:prstGeom>
          <a:noFill/>
        </p:spPr>
        <p:txBody>
          <a:bodyPr wrap="square" rtlCol="0">
            <a:spAutoFit/>
          </a:bodyPr>
          <a:lstStyle/>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በሚሻበት ቦታ እግዚአብሔር ዝናቡን ያዘንብ ዘንድ ስለ ዝናብ እንማልዳለን።</a:t>
            </a:r>
            <a:endPar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1905"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rains we beseech, that God may send rain on the place that needs it.</a:t>
            </a:r>
          </a:p>
          <a:p>
            <a:endParaRPr lang="am-ET" sz="1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የወንዙን ውኃ ሙላልን ብለን እግዚአብሔር እነሱን እስከ ልካቸውና እስከ ወሰናቸው ይሞላ ዘንድ ስለ ወንዝ ውኃ እንማልዳለን።</a:t>
            </a:r>
            <a:endPar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water of the rivers we beseech, that God should fill them unto their due measure and </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bounds.</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 xmlns:a16="http://schemas.microsoft.com/office/drawing/2014/main" id="{150114C8-7994-FBEB-28AA-790DF7EE71C8}"/>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96</a:t>
            </a:fld>
            <a:endParaRPr lang="en-US"/>
          </a:p>
        </p:txBody>
      </p:sp>
    </p:spTree>
    <p:extLst>
      <p:ext uri="{BB962C8B-B14F-4D97-AF65-F5344CB8AC3E}">
        <p14:creationId xmlns:p14="http://schemas.microsoft.com/office/powerpoint/2010/main" val="2661383520"/>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263129"/>
            <a:ext cx="11686576" cy="5262979"/>
          </a:xfrm>
          <a:prstGeom prst="rect">
            <a:avLst/>
          </a:prstGeom>
          <a:noFill/>
        </p:spPr>
        <p:txBody>
          <a:bodyPr wrap="square" rtlCol="0">
            <a:spAutoFit/>
          </a:bodyPr>
          <a:lstStyle/>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ለዘርና ለመከር ሊሆን እግዚአብሔር</a:t>
            </a:r>
            <a:r>
              <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ለምድር</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ፍሬዋን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ይሰጣት ዘንድ ስለ ምድር ፍሬ እንማልዳለን።</a:t>
            </a:r>
            <a:r>
              <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AE" sz="48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fruits of the earth we beseech, that God may grant to the earth her fruit for sowing and for harvest.</a:t>
            </a:r>
            <a:endParaRPr lang="en-AE" sz="4800" b="1" dirty="0">
              <a:solidFill>
                <a:srgbClr val="FFFF00"/>
              </a:solidFill>
            </a:endParaRPr>
          </a:p>
        </p:txBody>
      </p:sp>
      <p:sp>
        <p:nvSpPr>
          <p:cNvPr id="4" name="Slide Number Placeholder 2">
            <a:extLst>
              <a:ext uri="{FF2B5EF4-FFF2-40B4-BE49-F238E27FC236}">
                <a16:creationId xmlns="" xmlns:a16="http://schemas.microsoft.com/office/drawing/2014/main" id="{EB2EAC7F-D41A-1BEE-54B7-199C13C59081}"/>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97</a:t>
            </a:fld>
            <a:endParaRPr lang="en-US"/>
          </a:p>
        </p:txBody>
      </p:sp>
    </p:spTree>
    <p:extLst>
      <p:ext uri="{BB962C8B-B14F-4D97-AF65-F5344CB8AC3E}">
        <p14:creationId xmlns:p14="http://schemas.microsoft.com/office/powerpoint/2010/main" val="1523864404"/>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7470A8F7-9D38-F191-EF7D-EDDDCB51FD83}"/>
              </a:ext>
            </a:extLst>
          </p:cNvPr>
          <p:cNvSpPr txBox="1"/>
          <p:nvPr/>
        </p:nvSpPr>
        <p:spPr>
          <a:xfrm>
            <a:off x="289006" y="152401"/>
            <a:ext cx="11613988" cy="6494085"/>
          </a:xfrm>
          <a:prstGeom prst="rect">
            <a:avLst/>
          </a:prstGeom>
          <a:noFill/>
        </p:spPr>
        <p:txBody>
          <a:bodyPr wrap="square">
            <a:spAutoFit/>
          </a:bodyPr>
          <a:lstStyle/>
          <a:p>
            <a:pPr defTabSz="914436">
              <a:defRPr/>
            </a:pP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በጸሎት የምንለምንና የምንማልድ ሁላችንንም በሰላም በመንፈስ ይጠብቀን፤ </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ፍቅርን</a:t>
            </a:r>
            <a:r>
              <a:rPr lang="en-US"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ይስጠን</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ዐ</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ይነ</a:t>
            </a:r>
            <a:r>
              <a:rPr lang="en-US"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ቡ</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ናችንንም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ያብራልን፤ ፈቃዱም ሆኖ ጸሎታችንን ይቀበል ዘንድ ቀርበን እግዚአብሔርን እንለምነው።</a:t>
            </a:r>
            <a:endParaRPr lang="en-AE" sz="2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all of us who ask and beseech in prayer, may He cover us with the spirit of peace, and give us grace, and enlighten the eyes of our hearts. Let us draw high and ask God to accept our prayers according to His will.</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 xmlns:a16="http://schemas.microsoft.com/office/drawing/2014/main" id="{C2832D2A-E1EE-6632-F7E4-563F083EDCC6}"/>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98</a:t>
            </a:fld>
            <a:endParaRPr lang="en-US"/>
          </a:p>
        </p:txBody>
      </p:sp>
    </p:spTree>
    <p:extLst>
      <p:ext uri="{BB962C8B-B14F-4D97-AF65-F5344CB8AC3E}">
        <p14:creationId xmlns:p14="http://schemas.microsoft.com/office/powerpoint/2010/main" val="143572386"/>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6D448EE4-F0DE-852C-3A75-57D952103121}"/>
              </a:ext>
            </a:extLst>
          </p:cNvPr>
          <p:cNvSpPr txBox="1"/>
          <p:nvPr/>
        </p:nvSpPr>
        <p:spPr>
          <a:xfrm>
            <a:off x="216418" y="248616"/>
            <a:ext cx="11759164" cy="6494085"/>
          </a:xfrm>
          <a:prstGeom prst="rect">
            <a:avLst/>
          </a:prstGeom>
          <a:noFill/>
        </p:spPr>
        <p:txBody>
          <a:bodyPr wrap="square">
            <a:spAutoFit/>
          </a:bodyPr>
          <a:lstStyle/>
          <a:p>
            <a:pPr defTabSz="914436">
              <a:defRPr/>
            </a:pP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አውቀን በሀብቱ እናድግ </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en-US"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በእርሱም ስም እንመካ </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en-US"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በነቢያት በሐዋርያትም መሠረት ላይ </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እንታነ</a:t>
            </a:r>
            <a:r>
              <a:rPr lang="en-US"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ጽ</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ዘንድ</a:t>
            </a:r>
            <a:r>
              <a:rPr lang="en-US"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እንግዲህ በመንፈስ ቅዱስ </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እንነሣ</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ቀርበን አምላካችን እግዚአብሔርን </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እንለምነው</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ወዶ ጸሎታችንን ይቀበል ዘንድ።</a:t>
            </a:r>
          </a:p>
          <a:p>
            <a:pPr defTabSz="914436">
              <a:defRPr/>
            </a:pPr>
            <a:r>
              <a:rPr lang="en-AE" sz="36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Let </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 therefore rise in the Holy Spirit, growing in His grace, with understanding, glorying in His name and built upon the foundation of the prophets and </a:t>
            </a:r>
            <a:r>
              <a:rPr lang="en-AE" sz="32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a:t>
            </a:r>
            <a:r>
              <a:rPr lang="en-US" sz="32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2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apostles</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Let us draw high and ask Lord God to accept our prayers according to His will.</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2">
            <a:extLst>
              <a:ext uri="{FF2B5EF4-FFF2-40B4-BE49-F238E27FC236}">
                <a16:creationId xmlns="" xmlns:a16="http://schemas.microsoft.com/office/drawing/2014/main" id="{C70B3CE0-E23B-0C68-7E62-D9D07EB37BA9}"/>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99</a:t>
            </a:fld>
            <a:endParaRPr lang="en-US"/>
          </a:p>
        </p:txBody>
      </p:sp>
    </p:spTree>
    <p:extLst>
      <p:ext uri="{BB962C8B-B14F-4D97-AF65-F5344CB8AC3E}">
        <p14:creationId xmlns:p14="http://schemas.microsoft.com/office/powerpoint/2010/main" val="212357038"/>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26189"/>
            <a:ext cx="11468814" cy="6439712"/>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endParaRPr lang="en-AE"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ተንሥኡ ለጸሎት</a:t>
            </a:r>
            <a:r>
              <a:rPr lang="en-US"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ለጸሎት ተነሡ</a:t>
            </a:r>
            <a:r>
              <a:rPr lang="en-US"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Stand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up for prayer.</a:t>
            </a:r>
            <a:r>
              <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ተሣ</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ለነ</a:t>
            </a:r>
            <a:r>
              <a:rPr lang="en-US"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a:t>
            </a:r>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ይቅር </a:t>
            </a:r>
            <a:r>
              <a:rPr lang="am-ET" sz="5144"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በለን</a:t>
            </a:r>
            <a:r>
              <a:rPr lang="en-US" sz="5144"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a:t>
            </a:r>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have mercy upon us.</a:t>
            </a:r>
            <a:endParaRPr lang="en-US"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 xmlns:a16="http://schemas.microsoft.com/office/drawing/2014/main" id="{E551069F-2AD3-58DC-5F31-FF95E37046FD}"/>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100</a:t>
            </a:fld>
            <a:endParaRPr lang="en-US" dirty="0"/>
          </a:p>
        </p:txBody>
      </p:sp>
    </p:spTree>
    <p:extLst>
      <p:ext uri="{BB962C8B-B14F-4D97-AF65-F5344CB8AC3E}">
        <p14:creationId xmlns:p14="http://schemas.microsoft.com/office/powerpoint/2010/main" val="73022680"/>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105808"/>
            <a:ext cx="11613988" cy="6703630"/>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am-ET" sz="1143"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dirty="0"/>
              <a:t> </a:t>
            </a:r>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ለኩልክሙ</a:t>
            </a:r>
            <a:r>
              <a:rPr lang="en-US"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ለሁላች</a:t>
            </a:r>
            <a:r>
              <a:rPr lang="en-US"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 </a:t>
            </a:r>
            <a:r>
              <a:rPr lang="en-US" sz="5144" b="1" dirty="0" err="1"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r>
              <a:rPr lang="en-US"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be unto you all.</a:t>
            </a:r>
          </a:p>
          <a:p>
            <a:endParaRPr lang="en-AE"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am-ET"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a:t>
            </a:r>
            <a:r>
              <a:rPr lang="en-US"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r>
              <a:rPr lang="en-US"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with Thy spirit.</a:t>
            </a:r>
            <a:endPar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101</a:t>
            </a:fld>
            <a:endParaRPr lang="en-US" dirty="0"/>
          </a:p>
        </p:txBody>
      </p:sp>
    </p:spTree>
    <p:extLst>
      <p:ext uri="{BB962C8B-B14F-4D97-AF65-F5344CB8AC3E}">
        <p14:creationId xmlns:p14="http://schemas.microsoft.com/office/powerpoint/2010/main" val="4263174622"/>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16418" y="147317"/>
            <a:ext cx="11759164" cy="6717608"/>
          </a:xfrm>
          <a:prstGeom prst="rect">
            <a:avLst/>
          </a:prstGeom>
          <a:noFill/>
        </p:spPr>
        <p:txBody>
          <a:bodyPr wrap="square" rtlCol="0">
            <a:spAutoFit/>
          </a:bodyPr>
          <a:lstStyle/>
          <a:p>
            <a:r>
              <a:rPr lang="am-ET" sz="381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81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r>
              <a:rPr lang="am-ET" sz="4191"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ንስግድ </a:t>
            </a:r>
            <a:r>
              <a:rPr lang="am-ET" sz="4191"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(፫ ጊዜ)</a:t>
            </a:r>
          </a:p>
          <a:p>
            <a:r>
              <a:rPr lang="am-ET" sz="4191"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እንስገድ (</a:t>
            </a:r>
            <a:r>
              <a:rPr lang="en-US" sz="4191"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፫</a:t>
            </a:r>
            <a:r>
              <a:rPr lang="en-AE" sz="4191"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191"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ጊዜ)</a:t>
            </a:r>
          </a:p>
          <a:p>
            <a:pPr algn="l"/>
            <a:r>
              <a:rPr lang="en-AE" sz="3429"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Let’s </a:t>
            </a:r>
            <a:r>
              <a:rPr lang="en-AE"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worship </a:t>
            </a:r>
            <a:r>
              <a:rPr lang="en-AE" sz="3048"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(to</a:t>
            </a:r>
            <a:r>
              <a:rPr lang="en-AE" sz="2286"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048"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be</a:t>
            </a:r>
            <a:r>
              <a:rPr lang="en-AE" sz="2286"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048"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repeated</a:t>
            </a:r>
            <a:r>
              <a:rPr lang="en-AE" sz="2286"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048"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thrice)</a:t>
            </a:r>
            <a:endParaRPr lang="am-ET" sz="3048"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381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191"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ለአብ </a:t>
            </a:r>
            <a:r>
              <a:rPr lang="am-ET" sz="4191"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ወወልድ ወመንፈስ ቅዱስ</a:t>
            </a:r>
            <a:r>
              <a:rPr lang="en-AE" sz="4191"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191"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እንዘ </a:t>
            </a:r>
            <a:r>
              <a:rPr lang="en-AE" sz="4191"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191"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ሠለስቱ አሐዱ (፫ ጊዜ </a:t>
            </a:r>
            <a:r>
              <a:rPr lang="am-ET" sz="4191"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4191"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ሦስት </a:t>
            </a:r>
            <a:r>
              <a:rPr lang="am-ET" sz="381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ሲሆኑ አንድ ለሚሆኑ ለአብና </a:t>
            </a:r>
            <a:r>
              <a:rPr lang="am-ET" sz="381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ለወልድ </a:t>
            </a:r>
            <a:r>
              <a:rPr lang="am-ET" sz="381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ለመንፈስ ቅዱስም </a:t>
            </a:r>
            <a:r>
              <a:rPr lang="am-ET" sz="381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381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፫</a:t>
            </a:r>
            <a:r>
              <a:rPr lang="am-ET" sz="381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81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ጊዜ)</a:t>
            </a:r>
            <a:endParaRPr lang="en-AE" sz="381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429"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a:t>
            </a:r>
            <a:r>
              <a:rPr lang="en-AE"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Father and the Son and the Holy </a:t>
            </a:r>
            <a:r>
              <a:rPr lang="en-AE" sz="3429"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Spirit</a:t>
            </a:r>
            <a:r>
              <a:rPr lang="en-AE"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three in one. </a:t>
            </a:r>
            <a:r>
              <a:rPr lang="en-AE" sz="3048"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(to be repeated </a:t>
            </a:r>
            <a:r>
              <a:rPr lang="en-AE" sz="3048"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thrice</a:t>
            </a:r>
            <a:r>
              <a:rPr lang="en-US" sz="3048"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 xmlns:a16="http://schemas.microsoft.com/office/drawing/2014/main" id="{27583F71-0E56-2A91-2CBC-6751B46C6942}"/>
              </a:ext>
            </a:extLst>
          </p:cNvPr>
          <p:cNvSpPr>
            <a:spLocks noGrp="1"/>
          </p:cNvSpPr>
          <p:nvPr>
            <p:ph type="sldNum" sz="quarter" idx="12"/>
          </p:nvPr>
        </p:nvSpPr>
        <p:spPr>
          <a:xfrm>
            <a:off x="9247496" y="6299532"/>
            <a:ext cx="2039203" cy="365125"/>
          </a:xfrm>
        </p:spPr>
        <p:txBody>
          <a:bodyPr/>
          <a:lstStyle/>
          <a:p>
            <a:fld id="{699901B4-B23A-4C08-AC45-D9E49F2C10AE}" type="slidenum">
              <a:rPr lang="en-US" smtClean="0"/>
              <a:t>102</a:t>
            </a:fld>
            <a:endParaRPr lang="en-US" dirty="0"/>
          </a:p>
        </p:txBody>
      </p:sp>
    </p:spTree>
    <p:extLst>
      <p:ext uri="{BB962C8B-B14F-4D97-AF65-F5344CB8AC3E}">
        <p14:creationId xmlns:p14="http://schemas.microsoft.com/office/powerpoint/2010/main" val="3938097099"/>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30976" y="0"/>
            <a:ext cx="11844606" cy="6647974"/>
          </a:xfrm>
          <a:prstGeom prst="rect">
            <a:avLst/>
          </a:prstGeom>
          <a:noFill/>
        </p:spPr>
        <p:txBody>
          <a:bodyPr wrap="square" rtlCol="0">
            <a:spAutoFit/>
          </a:bodyPr>
          <a:lstStyle/>
          <a:p>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r>
              <a:rPr lang="am-ET"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ለኪ</a:t>
            </a:r>
            <a:r>
              <a:rPr lang="en-US"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ሰላምታ ይገባሻል</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a:t>
            </a:r>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be unto thee:</a:t>
            </a:r>
          </a:p>
          <a:p>
            <a:pPr defTabSz="914436">
              <a:defRPr/>
            </a:pPr>
            <a:r>
              <a:rPr lang="am-ET" sz="4400" b="1" u="sng"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1400" dirty="0">
              <a:solidFill>
                <a:srgbClr val="FFFF00"/>
              </a:solidFill>
            </a:endParaRPr>
          </a:p>
          <a:p>
            <a:r>
              <a:rPr lang="am-ET"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ቅድስት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ቤተ ክርስቲያን ማኅደረ </a:t>
            </a:r>
            <a:r>
              <a:rPr lang="am-ET"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መለኮት</a:t>
            </a:r>
            <a:r>
              <a:rPr lang="en-US"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የመለኮት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ማደሪያ ቅድስት ቤተ </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ክርስቲያን</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 </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church, </a:t>
            </a:r>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welling-place of the 	 Godhead.</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 xmlns:a16="http://schemas.microsoft.com/office/drawing/2014/main" id="{8FB81323-481D-A9FD-D7FD-2E78DBB67E35}"/>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103</a:t>
            </a:fld>
            <a:endParaRPr lang="en-US"/>
          </a:p>
        </p:txBody>
      </p:sp>
    </p:spTree>
    <p:extLst>
      <p:ext uri="{BB962C8B-B14F-4D97-AF65-F5344CB8AC3E}">
        <p14:creationId xmlns:p14="http://schemas.microsoft.com/office/powerpoint/2010/main" val="3103590124"/>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89005" y="168536"/>
            <a:ext cx="10888115" cy="6617196"/>
          </a:xfrm>
          <a:prstGeom prst="rect">
            <a:avLst/>
          </a:prstGeom>
          <a:noFill/>
        </p:spPr>
        <p:txBody>
          <a:bodyPr wrap="square" rtlCol="0">
            <a:spAutoFit/>
          </a:bodyPr>
          <a:lstStyle/>
          <a:p>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600" b="1" u="sng"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en-US" sz="360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ሰአሊ ለነ</a:t>
            </a:r>
            <a:r>
              <a:rPr lang="en-US"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ለምኝልን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Ask </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a:t>
            </a:r>
            <a:r>
              <a:rPr lang="en-AE" sz="36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ድንግል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ማርያም ወላዲተ </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አምላክ</a:t>
            </a:r>
            <a:r>
              <a:rPr lang="en-US"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አምላክን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የወለድሽ ድንግል</a:t>
            </a:r>
            <a:r>
              <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ማርያም</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Virgin </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Mary, mother of God.</a:t>
            </a:r>
            <a:r>
              <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አንቲ </a:t>
            </a:r>
            <a:r>
              <a:rPr lang="en-US"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ው</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እቱ</a:t>
            </a:r>
            <a:r>
              <a:rPr lang="en-US"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አንቺ ነሽ</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0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Thou art</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 xmlns:a16="http://schemas.microsoft.com/office/drawing/2014/main" id="{B3F368BB-6718-43B7-1BF2-A42ADA2F3C14}"/>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104</a:t>
            </a:fld>
            <a:endParaRPr lang="en-US"/>
          </a:p>
        </p:txBody>
      </p:sp>
    </p:spTree>
    <p:extLst>
      <p:ext uri="{BB962C8B-B14F-4D97-AF65-F5344CB8AC3E}">
        <p14:creationId xmlns:p14="http://schemas.microsoft.com/office/powerpoint/2010/main" val="2685777086"/>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418" y="79616"/>
            <a:ext cx="11759164" cy="6239272"/>
          </a:xfrm>
          <a:prstGeom prst="rect">
            <a:avLst/>
          </a:prstGeom>
          <a:noFill/>
        </p:spPr>
        <p:txBody>
          <a:bodyPr wrap="square" rtlCol="0">
            <a:spAutoFit/>
          </a:bodyPr>
          <a:lstStyle/>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ማዕጠንት ዘወርቅ እንተ </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ጾ</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ርኪ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ፍሕመ እሳት ብሩክ ዘነሥአ እመቅደስ</a:t>
            </a:r>
            <a:r>
              <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ዘይሠሪ </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ኃጢአ</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ወይደመስስ</a:t>
            </a:r>
            <a:r>
              <a:rPr lang="en-US"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ጌጋየ</a:t>
            </a:r>
            <a:r>
              <a:rPr lang="en-AE"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ብሩክ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ከቤተ መቅደስ የተቀበላት የእሳትን ፍሕም የተሸከምሽ የወርቅ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ማዕጠንት</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አንቺ ነሽ፤</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2800" b="1" dirty="0">
              <a:solidFill>
                <a:srgbClr val="99FF33"/>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golden ce</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ser which did</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 bear the coal of fire which the blessed took from the sanctuary,</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 xmlns:a16="http://schemas.microsoft.com/office/drawing/2014/main" id="{203FD4DC-C5B9-A17D-8C10-A68E641A333E}"/>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105</a:t>
            </a:fld>
            <a:endParaRPr lang="en-US"/>
          </a:p>
        </p:txBody>
      </p:sp>
    </p:spTree>
    <p:extLst>
      <p:ext uri="{BB962C8B-B14F-4D97-AF65-F5344CB8AC3E}">
        <p14:creationId xmlns:p14="http://schemas.microsoft.com/office/powerpoint/2010/main" val="428724618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418" y="139038"/>
            <a:ext cx="11759164" cy="6309420"/>
          </a:xfrm>
          <a:prstGeom prst="rect">
            <a:avLst/>
          </a:prstGeom>
          <a:noFill/>
        </p:spPr>
        <p:txBody>
          <a:bodyPr wrap="square" rtlCol="0">
            <a:spAutoFit/>
          </a:bodyPr>
          <a:lstStyle/>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ጌጋየ </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ዝ</a:t>
            </a:r>
            <a:r>
              <a:rPr lang="en-US"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ውእቱ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ዘእግዚአብሔር ቃል ዘተሰብአ እምኔኪ ዘአዕረገ ለአቡሁ ርእሶ ዕጣነ ወመሥዋዕተ ሥሙረ።</a:t>
            </a:r>
            <a:endParaRPr lang="am-ET" sz="1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ኃጢአትን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የሚያስተሰርይ</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በደልንም የሚያጠፋ ይሄውም ካንቺ ሰው የሆነ የእግዚአብሔር ቃል ነው።</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1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which forgive sin and blot</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out error, who is God’s Word what was made man from thee, who offered Himself to his Father for incense and acceptable sacrifice.</a:t>
            </a:r>
            <a:endParaRPr lang="am-ET" sz="6000" b="1" dirty="0">
              <a:solidFill>
                <a:srgbClr val="FFFF00"/>
              </a:solidFill>
            </a:endParaRPr>
          </a:p>
        </p:txBody>
      </p:sp>
      <p:sp>
        <p:nvSpPr>
          <p:cNvPr id="4" name="Slide Number Placeholder 2">
            <a:extLst>
              <a:ext uri="{FF2B5EF4-FFF2-40B4-BE49-F238E27FC236}">
                <a16:creationId xmlns="" xmlns:a16="http://schemas.microsoft.com/office/drawing/2014/main" id="{6743E465-7D69-1A50-EB0D-CB437B5890AE}"/>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106</a:t>
            </a:fld>
            <a:endParaRPr lang="en-US"/>
          </a:p>
        </p:txBody>
      </p:sp>
    </p:spTree>
    <p:extLst>
      <p:ext uri="{BB962C8B-B14F-4D97-AF65-F5344CB8AC3E}">
        <p14:creationId xmlns:p14="http://schemas.microsoft.com/office/powerpoint/2010/main" val="4136373036"/>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1844" y="86690"/>
            <a:ext cx="11808312" cy="7097969"/>
          </a:xfrm>
          <a:prstGeom prst="rect">
            <a:avLst/>
          </a:prstGeom>
          <a:noFill/>
        </p:spPr>
        <p:txBody>
          <a:bodyPr wrap="square" rtlCol="0">
            <a:spAutoFit/>
          </a:bodyPr>
          <a:lstStyle/>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ንሰግድ ለከ ክርስቶስ ምስለ አቡከ ኄር ሰማያዊ ወመንፈስከ ቅዱስ ማሕየዊ እስመ መጻእከ </a:t>
            </a:r>
            <a:r>
              <a:rPr lang="am-ET"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ወአድ</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ኀ</a:t>
            </a:r>
            <a:r>
              <a:rPr lang="am-ET"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ንከነ</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endParaRPr lang="am-ET" sz="16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 </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ሆይ</a:t>
            </a:r>
            <a:r>
              <a:rPr lang="am-ET" sz="4400" b="1" dirty="0" smtClean="0">
                <a:solidFill>
                  <a:srgbClr val="00FF00"/>
                </a:solidFill>
                <a:latin typeface="Ebrima"/>
                <a:ea typeface="Ebrima"/>
                <a:cs typeface="Ebrima"/>
              </a:rPr>
              <a:t>!</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ቸር ከሚሆን ከሰማያዊ አባትህ </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ጋር</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ማሕየዊ ከሚሆን ከመንፈስ ቅዱስም </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ጋ</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ር</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እንሰግድልሃለን፤ መጥተህ አድነህናልና።</a:t>
            </a:r>
          </a:p>
          <a:p>
            <a:r>
              <a:rPr lang="en-AE" sz="40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worship Thee Christ, with </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hy good heavenly Father and thy Holy Spirit, the life-giver, for Thou didst come and save us.</a:t>
            </a:r>
            <a:r>
              <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 xmlns:a16="http://schemas.microsoft.com/office/drawing/2014/main" id="{3EA6227D-2AE1-1A3F-0C99-B891C3848EDF}"/>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107</a:t>
            </a:fld>
            <a:endParaRPr lang="en-US"/>
          </a:p>
        </p:txBody>
      </p:sp>
    </p:spTree>
    <p:extLst>
      <p:ext uri="{BB962C8B-B14F-4D97-AF65-F5344CB8AC3E}">
        <p14:creationId xmlns:p14="http://schemas.microsoft.com/office/powerpoint/2010/main" val="825459916"/>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26189"/>
            <a:ext cx="11468814" cy="6703630"/>
          </a:xfrm>
          <a:prstGeom prst="rect">
            <a:avLst/>
          </a:prstGeom>
          <a:noFill/>
        </p:spPr>
        <p:txBody>
          <a:bodyPr wrap="square" rtlCol="0">
            <a:spAutoFit/>
          </a:bodyPr>
          <a:lstStyle/>
          <a:p>
            <a:r>
              <a:rPr lang="en-US" sz="3810" b="1" u="sng"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ንፍቅ</a:t>
            </a:r>
            <a:r>
              <a:rPr lang="en-US" sz="3810" b="1" u="sng"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810" b="1" u="sng"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810" b="1" u="sng"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Ass’t </a:t>
            </a:r>
            <a:r>
              <a:rPr lang="en-AE" sz="381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ተንሥኡ ለጸሎት</a:t>
            </a:r>
            <a:r>
              <a:rPr lang="en-US"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ለጸሎት ተነሡ</a:t>
            </a:r>
            <a:r>
              <a:rPr lang="en-US"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Stand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up for prayer.</a:t>
            </a:r>
            <a:r>
              <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ተሣሃለነ</a:t>
            </a:r>
            <a:r>
              <a:rPr lang="en-US"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a:t>
            </a:r>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ይቅር </a:t>
            </a:r>
            <a:r>
              <a:rPr lang="am-ET" sz="5144"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በለን</a:t>
            </a:r>
            <a:r>
              <a:rPr lang="en-US" sz="5144"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a:t>
            </a:r>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have mercy upon us.</a:t>
            </a:r>
            <a:endParaRPr lang="en-US"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 xmlns:a16="http://schemas.microsoft.com/office/drawing/2014/main" id="{E551069F-2AD3-58DC-5F31-FF95E37046FD}"/>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108</a:t>
            </a:fld>
            <a:endParaRPr lang="en-US" dirty="0"/>
          </a:p>
        </p:txBody>
      </p:sp>
    </p:spTree>
    <p:extLst>
      <p:ext uri="{BB962C8B-B14F-4D97-AF65-F5344CB8AC3E}">
        <p14:creationId xmlns:p14="http://schemas.microsoft.com/office/powerpoint/2010/main" val="782073999"/>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105808"/>
            <a:ext cx="11613988" cy="6703630"/>
          </a:xfrm>
          <a:prstGeom prst="rect">
            <a:avLst/>
          </a:prstGeom>
          <a:noFill/>
        </p:spPr>
        <p:txBody>
          <a:bodyPr wrap="square" rtlCol="0">
            <a:spAutoFit/>
          </a:bodyPr>
          <a:lstStyle/>
          <a:p>
            <a:r>
              <a:rPr lang="en-US" sz="3810" b="1" u="sng"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ንፍቅ</a:t>
            </a:r>
            <a:r>
              <a:rPr lang="en-US" sz="3810" b="1" u="sng"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810" b="1" u="sng"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81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Ass’t </a:t>
            </a:r>
            <a:r>
              <a:rPr lang="en-AE" sz="381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381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1143"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ለኩልክሙ</a:t>
            </a:r>
            <a:r>
              <a:rPr lang="en-US"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ለሁላች</a:t>
            </a:r>
            <a:r>
              <a:rPr lang="en-US"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 </a:t>
            </a:r>
            <a:r>
              <a:rPr lang="en-US" sz="5144" b="1" dirty="0" err="1"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r>
              <a:rPr lang="en-US"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be unto you all.</a:t>
            </a:r>
          </a:p>
          <a:p>
            <a:endParaRPr lang="en-AE"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am-ET"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a:t>
            </a:r>
            <a:r>
              <a:rPr lang="en-US"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r>
              <a:rPr lang="en-US"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with Thy spirit.</a:t>
            </a:r>
            <a:endPar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109</a:t>
            </a:fld>
            <a:endParaRPr lang="en-US" dirty="0"/>
          </a:p>
        </p:txBody>
      </p:sp>
    </p:spTree>
    <p:extLst>
      <p:ext uri="{BB962C8B-B14F-4D97-AF65-F5344CB8AC3E}">
        <p14:creationId xmlns:p14="http://schemas.microsoft.com/office/powerpoint/2010/main" val="2017585286"/>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3831" y="101604"/>
            <a:ext cx="11904339" cy="7001917"/>
          </a:xfrm>
          <a:prstGeom prst="rect">
            <a:avLst/>
          </a:prstGeom>
          <a:noFill/>
        </p:spPr>
        <p:txBody>
          <a:bodyPr wrap="square" rtlCol="0">
            <a:spAutoFit/>
          </a:bodyPr>
          <a:lstStyle/>
          <a:p>
            <a:r>
              <a:rPr lang="am-ET" sz="3600" b="1" u="sng"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a:t>
            </a:r>
            <a:r>
              <a:rPr lang="en-US" sz="3600" b="1" u="sng"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ናት</a:t>
            </a:r>
            <a:r>
              <a:rPr lang="en-AE" sz="3600" b="1" u="sng"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en-US" sz="360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a:t>
            </a:r>
            <a:endParaRPr lang="en-US"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ስብሐት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ወክብር ለሥሉስ ቅዱስ ይደሉ</a:t>
            </a:r>
            <a:r>
              <a:rPr lang="am-ET"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(፬ </a:t>
            </a:r>
            <a:r>
              <a:rPr lang="en-US" sz="36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ጊዜ</a:t>
            </a:r>
            <a:r>
              <a:rPr lang="en-US"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60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en-US"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ይደልዎሙ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ለአብ ወወልድ</a:t>
            </a: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ወመንፈስ</a:t>
            </a:r>
            <a:r>
              <a:rPr lang="en-US"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፬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ጊዜ</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3600" b="1" dirty="0">
              <a:solidFill>
                <a:srgbClr val="1EA907"/>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u="sng"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a:t>
            </a:r>
            <a:r>
              <a:rPr lang="en-US" sz="3600" b="1" u="sng"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ናት</a:t>
            </a:r>
            <a:r>
              <a:rPr lang="en-AE" sz="3600" b="1" u="sng"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en-US" sz="360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a:t>
            </a:r>
            <a:endPar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2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አብ </a:t>
            </a:r>
            <a:r>
              <a:rPr lang="am-ET"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ወወልድ ወመንፈስ ቅዱስ </a:t>
            </a:r>
            <a:r>
              <a:rPr lang="en-US"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am-ET" sz="32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ሎ</a:t>
            </a:r>
            <a:r>
              <a:rPr lang="en-AE" sz="32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ጊዜ ይእዜኒ ወዘልፈኒ ወለዓለም ዓለም።</a:t>
            </a:r>
          </a:p>
          <a:p>
            <a:endParaRPr lang="en-AE" sz="3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r>
              <a:rPr lang="am-ET" sz="2800" b="1" dirty="0" smtClean="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700" b="1" dirty="0">
              <a:solidFill>
                <a:srgbClr val="FFFF00"/>
              </a:solidFill>
            </a:endParaRPr>
          </a:p>
          <a:p>
            <a:r>
              <a:rPr lang="am-ET" sz="32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ል</a:t>
            </a:r>
            <a:r>
              <a:rPr lang="en-US"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ዩ</a:t>
            </a:r>
            <a:r>
              <a:rPr lang="am-ET" sz="32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ሦስት ለሚሆን ለአብና  ለወልድ ለመንፈስ ቅዱስም ሁልጊዜ ክብር ምስጋና </a:t>
            </a:r>
            <a:r>
              <a:rPr lang="am-ET" sz="32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ይገባቸዋል</a:t>
            </a:r>
            <a:r>
              <a:rPr lang="en-US"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ዛሬም ዘወትርም  ለዘላለሙ አሜን።</a:t>
            </a:r>
          </a:p>
          <a:p>
            <a:endParaRPr lang="am-ET" sz="700" b="1" dirty="0">
              <a:solidFill>
                <a:srgbClr val="00B0F0"/>
              </a:solidFill>
            </a:endParaRPr>
          </a:p>
          <a:p>
            <a:r>
              <a:rPr lang="en-AE"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Glory and honor are meet to </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a:t>
            </a:r>
            <a:r>
              <a:rPr lang="en-AE"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he Holy Trinity, the Father and the Son and the Holy Spirit at all Both now and ever and world without end. Amen</a:t>
            </a:r>
            <a:r>
              <a:rPr lang="am-ET"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 xmlns:a16="http://schemas.microsoft.com/office/drawing/2014/main" id="{7303C06D-BD89-BF14-EC84-D8A0870A93B6}"/>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110</a:t>
            </a:fld>
            <a:endParaRPr lang="en-US"/>
          </a:p>
        </p:txBody>
      </p:sp>
    </p:spTree>
    <p:extLst>
      <p:ext uri="{BB962C8B-B14F-4D97-AF65-F5344CB8AC3E}">
        <p14:creationId xmlns:p14="http://schemas.microsoft.com/office/powerpoint/2010/main" val="114705288"/>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283927D9-AE41-41D2-6F23-01E39CA0FDE1}"/>
              </a:ext>
            </a:extLst>
          </p:cNvPr>
          <p:cNvSpPr txBox="1"/>
          <p:nvPr/>
        </p:nvSpPr>
        <p:spPr>
          <a:xfrm>
            <a:off x="143830" y="32789"/>
            <a:ext cx="11953487" cy="6866560"/>
          </a:xfrm>
          <a:prstGeom prst="rect">
            <a:avLst/>
          </a:prstGeom>
          <a:noFill/>
        </p:spPr>
        <p:txBody>
          <a:bodyPr wrap="square" rtlCol="0">
            <a:spAutoFit/>
          </a:bodyPr>
          <a:lstStyle/>
          <a:p>
            <a:pPr defTabSz="914436">
              <a:defRPr/>
            </a:pPr>
            <a:r>
              <a:rPr lang="am-ET" sz="28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28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2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am-ET" sz="2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am-ET" sz="32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ሉ </a:t>
            </a:r>
            <a:r>
              <a:rPr lang="am-ET"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ዘኢያፈቅሮ ለእግዚእነ ወመድኃኒነ ኢየሱስ ክርስቶስ ወዘኢየአምን ልደቶ እማርያም እምቅድስት ድንግል በ፪ኤ ታቦተ መንፈስ ቅዱስ እስከ ምጽአቱ ሐዳስ በከመ ይቤ ጳውሎስ </a:t>
            </a:r>
            <a:r>
              <a:rPr lang="am-ET" sz="32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ውጉ</a:t>
            </a:r>
            <a:r>
              <a:rPr lang="en-US" sz="32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 </a:t>
            </a:r>
            <a:r>
              <a:rPr lang="am-ET" sz="32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ለይኩን</a:t>
            </a:r>
            <a:r>
              <a:rPr lang="am-ET"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ጌታችንንና መድኃኒታችንን ኢየሱስ ክርስቶስን የማይወደው የመንፈስ ቅዱስ ማደሪያ በሁለት ወገን ድንግል ከምትሆን ከቅድስት ማርያም </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መወለዱን</a:t>
            </a:r>
            <a:r>
              <a:rPr lang="en-US"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የማያምን ሰው ሁሉ እንግዳ እስከሚሆን</a:t>
            </a:r>
            <a:r>
              <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ምጽአ</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ቱ</a:t>
            </a:r>
            <a:r>
              <a:rPr lang="am-ET" sz="2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ድረስ ጳውሎስ</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እንደተናገረ የተለየ</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endPar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81" b="1" dirty="0">
                <a:solidFill>
                  <a:srgbClr val="99FF33"/>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r>
              <a:rPr lang="en-AE" sz="3048"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Every one that loves not our Lord and our Saviour Jesus Christ, and believes not in </a:t>
            </a:r>
            <a:r>
              <a:rPr lang="en-US" sz="3048"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lang="en-AE" sz="3048"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is birth from holy Mary, of twofold virginity, the ark of the Holy Spirit, until His coming again, let him be anathema as Paul said.</a:t>
            </a:r>
            <a:endParaRPr lang="am-ET" sz="3048"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2">
            <a:extLst>
              <a:ext uri="{FF2B5EF4-FFF2-40B4-BE49-F238E27FC236}">
                <a16:creationId xmlns="" xmlns:a16="http://schemas.microsoft.com/office/drawing/2014/main" id="{5B9E978D-25F0-0072-5D60-7E4FDB968381}"/>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111</a:t>
            </a:fld>
            <a:endParaRPr lang="en-US"/>
          </a:p>
        </p:txBody>
      </p:sp>
    </p:spTree>
    <p:extLst>
      <p:ext uri="{BB962C8B-B14F-4D97-AF65-F5344CB8AC3E}">
        <p14:creationId xmlns:p14="http://schemas.microsoft.com/office/powerpoint/2010/main" val="3595494662"/>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 xmlns:a16="http://schemas.microsoft.com/office/drawing/2014/main" id="{671214AE-A240-6792-2864-A5F40B8B0A56}"/>
              </a:ext>
            </a:extLst>
          </p:cNvPr>
          <p:cNvSpPr txBox="1"/>
          <p:nvPr/>
        </p:nvSpPr>
        <p:spPr>
          <a:xfrm>
            <a:off x="1826914" y="666814"/>
            <a:ext cx="8736003" cy="4524315"/>
          </a:xfrm>
          <a:prstGeom prst="rect">
            <a:avLst/>
          </a:prstGeom>
          <a:noFill/>
        </p:spPr>
        <p:txBody>
          <a:bodyPr wrap="square" rtlCol="0">
            <a:spAutoFit/>
          </a:bodyPr>
          <a:lstStyle/>
          <a:p>
            <a:pPr algn="ctr"/>
            <a:r>
              <a:rPr lang="en-US" sz="48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ዲያቆኑ</a:t>
            </a:r>
            <a:r>
              <a:rPr lang="en-US"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የዕለቱ</a:t>
            </a:r>
            <a:r>
              <a:rPr lang="en-US"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የሐዋርያው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የቅዱስ ጳውሎስ </a:t>
            </a:r>
            <a:r>
              <a:rPr lang="am-ET"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መልእክት</a:t>
            </a:r>
            <a:r>
              <a:rPr lang="en-US"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ን </a:t>
            </a:r>
            <a:r>
              <a:rPr lang="en-US" sz="48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ያነብባል</a:t>
            </a:r>
            <a:r>
              <a:rPr lang="en-US"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r>
              <a:rPr lang="en-US" sz="48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Deacon reads the day's </a:t>
            </a:r>
            <a:r>
              <a:rPr lang="en-AE" sz="48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Epistle of St. Paul</a:t>
            </a:r>
            <a:endPar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47458417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216418" y="101601"/>
            <a:ext cx="11759164" cy="6165273"/>
          </a:xfrm>
          <a:prstGeom prst="rect">
            <a:avLst/>
          </a:prstGeom>
        </p:spPr>
        <p:txBody>
          <a:bodyPr>
            <a:noAutofit/>
          </a:bodyPr>
          <a:lstStyle/>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ሐዋርያ</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ጳውሎስ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ሠናየ</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መልእክት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ፈዋሴ</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ድውያን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ዘነሣእከ</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አክሊለ</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ሰአል</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ወጸሊ</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በእንቲኣነ</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ያድኅን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ነፍሳ</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በብዝ</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ኀ</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ሣህሉ</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ወምሕረቱ</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በእንተ</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ስሙ</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አክሊ</a:t>
            </a:r>
            <a:r>
              <a:rPr lang="en-US"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የተቀበልህ</a:t>
            </a:r>
            <a:r>
              <a:rPr lang="en-US"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ድውያንን የምታድን መልእክትህ የበጀ ቅዱስ ሐዋርያ ጳውሎስ </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ሆይ</a:t>
            </a:r>
            <a:r>
              <a:rPr lang="am-ET" sz="3200" b="1" dirty="0" smtClean="0">
                <a:solidFill>
                  <a:srgbClr val="00FF00"/>
                </a:solidFill>
                <a:latin typeface="Ebrima"/>
                <a:ea typeface="Ebrima"/>
                <a:cs typeface="Ebrima"/>
              </a:rPr>
              <a:t>!</a:t>
            </a:r>
            <a:r>
              <a:rPr lang="en-US" sz="3200" b="1" dirty="0" smtClean="0">
                <a:solidFill>
                  <a:srgbClr val="00FF00"/>
                </a:solidFill>
                <a:latin typeface="Ebrima"/>
                <a:ea typeface="Ebrima"/>
                <a:cs typeface="Ebrima"/>
              </a:rPr>
              <a:t> </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በይቅርታውና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በቸርነቱ ብዛት ስለ ቅዱስም ስሙ ሰውነታችንን ያድን ዘንድ ስለኛ </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ለምን</a:t>
            </a:r>
            <a:r>
              <a:rPr lang="en-US"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ጸልይም</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51434">
              <a:spcBef>
                <a:spcPct val="20000"/>
              </a:spcBef>
              <a:defRPr/>
            </a:pPr>
            <a:r>
              <a:rPr lang="en-AE"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 Apostle Paul, good messenger, healer of the sick, who hast </a:t>
            </a:r>
            <a:r>
              <a:rPr lang="en-AE" sz="28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rece</a:t>
            </a:r>
            <a:r>
              <a:rPr lang="en-US" sz="28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a:t>
            </a:r>
            <a:r>
              <a:rPr lang="en-AE"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ved the crown, ask and pray for us in order that </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lang="en-AE"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 may save our souls in the multitude of </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lang="en-AE"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is mercies and in </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lang="en-AE"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is pity for </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lang="en-AE"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is</a:t>
            </a:r>
            <a:r>
              <a:rPr lang="am-ET"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lang="en-AE"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oly name’s sake.</a:t>
            </a:r>
            <a:endPar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2">
            <a:extLst>
              <a:ext uri="{FF2B5EF4-FFF2-40B4-BE49-F238E27FC236}">
                <a16:creationId xmlns="" xmlns:a16="http://schemas.microsoft.com/office/drawing/2014/main" id="{1BE0546C-8409-76BA-16A3-5966C413C26F}"/>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113</a:t>
            </a:fld>
            <a:endParaRPr lang="en-US"/>
          </a:p>
        </p:txBody>
      </p:sp>
    </p:spTree>
    <p:extLst>
      <p:ext uri="{BB962C8B-B14F-4D97-AF65-F5344CB8AC3E}">
        <p14:creationId xmlns:p14="http://schemas.microsoft.com/office/powerpoint/2010/main" val="840735063"/>
      </p:ext>
    </p:extLst>
  </p:cSld>
  <p:clrMapOvr>
    <a:masterClrMapping/>
  </p:clrMapOvr>
  <p:transition/>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26189"/>
            <a:ext cx="11468814" cy="6439712"/>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endParaRPr lang="en-AE"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ተንሥኡ ለጸሎት</a:t>
            </a:r>
            <a:r>
              <a:rPr lang="en-US"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ለጸሎት ተነሡ</a:t>
            </a:r>
            <a:r>
              <a:rPr lang="en-US"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Stand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up for prayer.</a:t>
            </a:r>
            <a:r>
              <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ተሣሃለነ</a:t>
            </a:r>
            <a:r>
              <a:rPr lang="en-US"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a:t>
            </a:r>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ይቅር </a:t>
            </a:r>
            <a:r>
              <a:rPr lang="am-ET" sz="5144"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በለን</a:t>
            </a:r>
            <a:r>
              <a:rPr lang="en-US" sz="5144"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a:t>
            </a:r>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have mercy upon us.</a:t>
            </a:r>
            <a:endParaRPr lang="en-US"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 xmlns:a16="http://schemas.microsoft.com/office/drawing/2014/main" id="{E551069F-2AD3-58DC-5F31-FF95E37046FD}"/>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114</a:t>
            </a:fld>
            <a:endParaRPr lang="en-US" dirty="0"/>
          </a:p>
        </p:txBody>
      </p:sp>
    </p:spTree>
    <p:extLst>
      <p:ext uri="{BB962C8B-B14F-4D97-AF65-F5344CB8AC3E}">
        <p14:creationId xmlns:p14="http://schemas.microsoft.com/office/powerpoint/2010/main" val="691179805"/>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105808"/>
            <a:ext cx="11613988" cy="6703630"/>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am-ET" sz="1143"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ለኩልክሙ </a:t>
            </a:r>
          </a:p>
          <a:p>
            <a:r>
              <a:rPr lang="am-ET"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ለሁላች</a:t>
            </a:r>
            <a:r>
              <a:rPr lang="en-US"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 </a:t>
            </a:r>
            <a:r>
              <a:rPr lang="en-US" sz="5144" b="1" dirty="0" err="1"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r>
              <a:rPr lang="en-US"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be unto you all.</a:t>
            </a:r>
          </a:p>
          <a:p>
            <a:endParaRPr lang="en-AE"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am-ET"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a:t>
            </a:r>
            <a:r>
              <a:rPr lang="en-US"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r>
              <a:rPr lang="en-US"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with Thy spirit.</a:t>
            </a:r>
            <a:endPar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115</a:t>
            </a:fld>
            <a:endParaRPr lang="en-US" dirty="0"/>
          </a:p>
        </p:txBody>
      </p:sp>
    </p:spTree>
    <p:extLst>
      <p:ext uri="{BB962C8B-B14F-4D97-AF65-F5344CB8AC3E}">
        <p14:creationId xmlns:p14="http://schemas.microsoft.com/office/powerpoint/2010/main" val="3186029474"/>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 xmlns:a16="http://schemas.microsoft.com/office/drawing/2014/main" id="{A611FD07-5B04-3B8D-3249-DE09AB48DB64}"/>
              </a:ext>
            </a:extLst>
          </p:cNvPr>
          <p:cNvSpPr txBox="1">
            <a:spLocks/>
          </p:cNvSpPr>
          <p:nvPr/>
        </p:nvSpPr>
        <p:spPr>
          <a:xfrm>
            <a:off x="252712" y="34988"/>
            <a:ext cx="11795458" cy="6165273"/>
          </a:xfrm>
          <a:prstGeom prst="rect">
            <a:avLst/>
          </a:prstGeom>
        </p:spPr>
        <p:txBody>
          <a:bodyPr>
            <a:noAutofit/>
          </a:bodyPr>
          <a:lstStyle/>
          <a:p>
            <a:pPr defTabSz="914436">
              <a:defRPr/>
            </a:pPr>
            <a:r>
              <a:rPr lang="en-US" sz="4000" b="1" u="sng"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ንፍቅ</a:t>
            </a:r>
            <a:r>
              <a:rPr lang="en-US" sz="4000" b="1" u="sng"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u="sng"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Ass’t Deacon</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ነገር </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ዘእመልእክ</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ረድኡ ወሐዋርያሁ ለእግዚእነ ኢየሱስ ክርስቶስ ጸሎቱ ወበረከቱ </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የ</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ሉ ምስለ</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ወምስለ</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ለዓለም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ዓለም አሜን።</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የጌታችን የኢየሱስ ክርስቶስ ሐዋርያው ረድኡ ከሚሆን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መልእክት የተገኘ ቃል ይህ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ነው</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ጸሎቱና በረከቱ </a:t>
            </a:r>
            <a:r>
              <a:rPr lang="en-US"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a:t>
            </a:r>
            <a:r>
              <a:rPr lang="en-US" sz="36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ጋር</a:t>
            </a:r>
            <a:r>
              <a:rPr lang="en-US"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ይኑር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ለዘለዓለሙ አሜን።</a:t>
            </a:r>
          </a:p>
          <a:p>
            <a:pPr marL="51434">
              <a:spcBef>
                <a:spcPct val="20000"/>
              </a:spcBef>
              <a:defRPr/>
            </a:pP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word from the Epistle of the disciple and apostle of our Lord Jesus Christ, …, may his prayer and blessing be on our fellow Christians forever. Amen</a:t>
            </a:r>
            <a:endPar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2">
            <a:extLst>
              <a:ext uri="{FF2B5EF4-FFF2-40B4-BE49-F238E27FC236}">
                <a16:creationId xmlns="" xmlns:a16="http://schemas.microsoft.com/office/drawing/2014/main" id="{8652ACDC-8FCD-FD62-FF3F-C5D4836039E6}"/>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116</a:t>
            </a:fld>
            <a:endParaRPr lang="en-US"/>
          </a:p>
        </p:txBody>
      </p:sp>
    </p:spTree>
    <p:extLst>
      <p:ext uri="{BB962C8B-B14F-4D97-AF65-F5344CB8AC3E}">
        <p14:creationId xmlns:p14="http://schemas.microsoft.com/office/powerpoint/2010/main" val="1229649289"/>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 xmlns:a16="http://schemas.microsoft.com/office/drawing/2014/main" id="{FDF8D0D1-E2CC-8B93-0411-CCD9D34ED5F2}"/>
              </a:ext>
            </a:extLst>
          </p:cNvPr>
          <p:cNvSpPr txBox="1"/>
          <p:nvPr/>
        </p:nvSpPr>
        <p:spPr>
          <a:xfrm>
            <a:off x="368490" y="1590311"/>
            <a:ext cx="10822673" cy="3508653"/>
          </a:xfrm>
          <a:prstGeom prst="rect">
            <a:avLst/>
          </a:prstGeom>
          <a:noFill/>
        </p:spPr>
        <p:txBody>
          <a:bodyPr wrap="square">
            <a:spAutoFit/>
          </a:bodyPr>
          <a:lstStyle/>
          <a:p>
            <a:pPr algn="ctr"/>
            <a:r>
              <a:rPr lang="en-US" sz="5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ንፍቅ</a:t>
            </a:r>
            <a:r>
              <a:rPr lang="en-US"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 </a:t>
            </a:r>
            <a:r>
              <a:rPr lang="am-ET" sz="6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፪</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ኛ </a:t>
            </a:r>
            <a:r>
              <a:rPr lang="am-ET" sz="5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መልእክት</a:t>
            </a:r>
            <a:r>
              <a:rPr lang="en-US" sz="5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4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ያነብባል</a:t>
            </a:r>
            <a:r>
              <a:rPr lang="en-US" sz="5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r>
              <a:rPr lang="en-AE" sz="54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Ass’t </a:t>
            </a:r>
            <a:r>
              <a:rPr lang="en-AE" sz="5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am-ET" sz="5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r>
              <a:rPr lang="en-US" sz="5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reads the 2</a:t>
            </a:r>
            <a:r>
              <a:rPr lang="en-US" sz="5400" b="1" baseline="300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nd</a:t>
            </a:r>
            <a:r>
              <a:rPr lang="en-US" sz="5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4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Epistle.</a:t>
            </a:r>
            <a:endParaRPr lang="am-ET" sz="5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87425005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43831" y="235755"/>
            <a:ext cx="11831751" cy="6165273"/>
          </a:xfrm>
          <a:prstGeom prst="rect">
            <a:avLst/>
          </a:prstGeom>
        </p:spPr>
        <p:txBody>
          <a:bodyPr>
            <a:noAutofit/>
          </a:bodyPr>
          <a:lstStyle/>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ሥሉስ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ዘኅቡር</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ህላዌከ</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ዕቀብ</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ማኅበ</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ረ</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በእንተ</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ቅዱሳን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ኅሩያን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አርዳኢከ</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ናዝዘነ</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በሣህልከ</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በእንተ</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ስምከ</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1100" b="1" baseline="-250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1400" b="1" baseline="-250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ባሕርይህ አንድ የሚሆን ልዩ ሦስት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ሆይ</a:t>
            </a:r>
            <a:r>
              <a:rPr lang="am-ET" sz="3600" b="1" dirty="0" smtClean="0">
                <a:solidFill>
                  <a:srgbClr val="00FF00"/>
                </a:solidFill>
                <a:latin typeface="Ebrima"/>
                <a:ea typeface="Ebrima"/>
                <a:cs typeface="Ebrima"/>
              </a:rPr>
              <a:t>!</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አንድነታችንን ጠብቅ፤ ስለተመረጡ ክቡራን ደቀ መዛሙርትህ በይቅርታህ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አጽናን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ክቡር ስለሚሆን ስለ ስምህ ብለህ።</a:t>
            </a:r>
            <a:endPar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en-AE"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 con substantial Trinity, preserve our congregation for Thy holy elect disciples’ sake: comfort us in Thy mercy, for Thy holy name’s sake.</a:t>
            </a:r>
            <a:endParaRPr lang="en-US"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3"/>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118</a:t>
            </a:fld>
            <a:endParaRPr lang="en-US"/>
          </a:p>
        </p:txBody>
      </p:sp>
    </p:spTree>
    <p:extLst>
      <p:ext uri="{BB962C8B-B14F-4D97-AF65-F5344CB8AC3E}">
        <p14:creationId xmlns:p14="http://schemas.microsoft.com/office/powerpoint/2010/main" val="3911742662"/>
      </p:ext>
    </p:extLst>
  </p:cSld>
  <p:clrMapOvr>
    <a:masterClrMapping/>
  </p:clrMapOvr>
  <p:transition/>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26189"/>
            <a:ext cx="11468814" cy="6439712"/>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endParaRPr lang="en-AE"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ተንሥኡ ለጸሎት</a:t>
            </a:r>
            <a:r>
              <a:rPr lang="en-US"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ለጸሎት ተነሡ</a:t>
            </a:r>
            <a:r>
              <a:rPr lang="en-US"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Stand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up for prayer.</a:t>
            </a:r>
            <a:r>
              <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ተሣሃለነ</a:t>
            </a:r>
            <a:r>
              <a:rPr lang="en-US"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a:t>
            </a:r>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ይቅር </a:t>
            </a:r>
            <a:r>
              <a:rPr lang="am-ET" sz="5144"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በለን</a:t>
            </a:r>
            <a:r>
              <a:rPr lang="en-US" sz="5144"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a:t>
            </a:r>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have mercy upon us.</a:t>
            </a:r>
            <a:endParaRPr lang="en-US"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 xmlns:a16="http://schemas.microsoft.com/office/drawing/2014/main" id="{E551069F-2AD3-58DC-5F31-FF95E37046FD}"/>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119</a:t>
            </a:fld>
            <a:endParaRPr lang="en-US" dirty="0"/>
          </a:p>
        </p:txBody>
      </p:sp>
    </p:spTree>
    <p:extLst>
      <p:ext uri="{BB962C8B-B14F-4D97-AF65-F5344CB8AC3E}">
        <p14:creationId xmlns:p14="http://schemas.microsoft.com/office/powerpoint/2010/main" val="255300210"/>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105808"/>
            <a:ext cx="11613988" cy="6703630"/>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am-ET" sz="1143"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ለኩልክሙ</a:t>
            </a:r>
            <a:r>
              <a:rPr lang="en-US"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ለሁላች</a:t>
            </a:r>
            <a:r>
              <a:rPr lang="en-US"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 </a:t>
            </a:r>
            <a:r>
              <a:rPr lang="en-US" sz="5144" b="1" dirty="0" err="1"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r>
              <a:rPr lang="en-US"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be unto you all.</a:t>
            </a:r>
          </a:p>
          <a:p>
            <a:endParaRPr lang="en-AE"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am-ET"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a:t>
            </a:r>
            <a:r>
              <a:rPr lang="en-US"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r>
              <a:rPr lang="en-US"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with Thy spirit.</a:t>
            </a:r>
            <a:endPar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120</a:t>
            </a:fld>
            <a:endParaRPr lang="en-US" dirty="0"/>
          </a:p>
        </p:txBody>
      </p:sp>
    </p:spTree>
    <p:extLst>
      <p:ext uri="{BB962C8B-B14F-4D97-AF65-F5344CB8AC3E}">
        <p14:creationId xmlns:p14="http://schemas.microsoft.com/office/powerpoint/2010/main" val="2673020726"/>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 xmlns:a16="http://schemas.microsoft.com/office/drawing/2014/main" id="{16B47DAF-63FA-3867-673E-E585C2BD35F2}"/>
              </a:ext>
            </a:extLst>
          </p:cNvPr>
          <p:cNvSpPr txBox="1">
            <a:spLocks/>
          </p:cNvSpPr>
          <p:nvPr/>
        </p:nvSpPr>
        <p:spPr>
          <a:xfrm>
            <a:off x="216418" y="106721"/>
            <a:ext cx="11831751" cy="6104231"/>
          </a:xfrm>
          <a:prstGeom prst="rect">
            <a:avLst/>
          </a:prstGeom>
        </p:spPr>
        <p:txBody>
          <a:bodyPr>
            <a:noAutofit/>
          </a:bodyPr>
          <a:lstStyle/>
          <a:p>
            <a:pPr defTabSz="914436">
              <a:defRPr/>
            </a:pPr>
            <a:r>
              <a:rPr lang="en-US" sz="4000" b="1" u="sng"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ንፍቅ</a:t>
            </a:r>
            <a:r>
              <a:rPr lang="en-US"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u="sng"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Ass’t Priest</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ነቅዕ ንጹሕ ዘእምእንቅዕተ</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ሕግ</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ንጹ</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ሓ</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am-ET" sz="32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ዝ</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ውእቱ</a:t>
            </a:r>
            <a:r>
              <a:rPr lang="am-ET" sz="32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ዜና ግብሮሙ ለሐዋርያት በረከተ ጸሎቶሙ የሀሉ </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ምስለ</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ወምስለ</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ለዓለመ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ዓለም አሜን።</a:t>
            </a:r>
          </a:p>
          <a:p>
            <a:pPr marL="51434">
              <a:spcBef>
                <a:spcPct val="20000"/>
              </a:spcBef>
              <a:defRPr/>
            </a:pP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ንጹ</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ሓ</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ከሚሆኑ</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ከሕግ</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ምንጮች</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የተገኘ</a:t>
            </a:r>
            <a:r>
              <a:rPr lang="am-ET" sz="2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ጥሩ</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ምንጭ</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ይኸውም የሐዋርያት የሥራቸው ነገር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ነው</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የጸሎታቸው በረከት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2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ጋራ</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ለዘለዓለሙ አሜን።</a:t>
            </a:r>
          </a:p>
          <a:p>
            <a:pPr marL="51434">
              <a:spcBef>
                <a:spcPct val="20000"/>
              </a:spcBef>
              <a:defRPr/>
            </a:pPr>
            <a:r>
              <a:rPr lang="en-AE"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 pure fountain which is from the pure fountains of the law, to wit the history of the acts of the apostles. The blessing of their prayer be with our people </a:t>
            </a:r>
            <a:r>
              <a:rPr lang="en-AE" sz="3429"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forever.Amen</a:t>
            </a:r>
            <a:endParaRPr lang="en-US"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2">
            <a:extLst>
              <a:ext uri="{FF2B5EF4-FFF2-40B4-BE49-F238E27FC236}">
                <a16:creationId xmlns="" xmlns:a16="http://schemas.microsoft.com/office/drawing/2014/main" id="{2DB00F7A-334E-7715-56A0-A646319533CD}"/>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121</a:t>
            </a:fld>
            <a:endParaRPr lang="en-US"/>
          </a:p>
        </p:txBody>
      </p:sp>
    </p:spTree>
    <p:extLst>
      <p:ext uri="{BB962C8B-B14F-4D97-AF65-F5344CB8AC3E}">
        <p14:creationId xmlns:p14="http://schemas.microsoft.com/office/powerpoint/2010/main" val="2709551897"/>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 xmlns:a16="http://schemas.microsoft.com/office/drawing/2014/main" id="{731BA4A4-D157-3D13-CF73-40CFF5937D53}"/>
              </a:ext>
            </a:extLst>
          </p:cNvPr>
          <p:cNvSpPr txBox="1"/>
          <p:nvPr/>
        </p:nvSpPr>
        <p:spPr>
          <a:xfrm>
            <a:off x="1351278" y="1538195"/>
            <a:ext cx="9470326" cy="3908762"/>
          </a:xfrm>
          <a:prstGeom prst="rect">
            <a:avLst/>
          </a:prstGeom>
          <a:noFill/>
        </p:spPr>
        <p:txBody>
          <a:bodyPr wrap="square">
            <a:spAutoFit/>
          </a:bodyPr>
          <a:lstStyle/>
          <a:p>
            <a:pPr algn="ctr"/>
            <a:r>
              <a:rPr lang="en-US" sz="6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ንፍቅ</a:t>
            </a:r>
            <a:r>
              <a:rPr lang="en-US" sz="6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6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US" sz="6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6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የሐዋርያት ሥራ</a:t>
            </a:r>
            <a:r>
              <a:rPr lang="en-US" sz="6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 </a:t>
            </a:r>
            <a:r>
              <a:rPr lang="en-US" sz="66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ያነብባል</a:t>
            </a:r>
            <a:r>
              <a:rPr lang="en-US" sz="6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6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r>
              <a:rPr lang="en-AE" sz="1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algn="ctr"/>
            <a:r>
              <a:rPr lang="en-AE" sz="48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Ass’t</a:t>
            </a:r>
            <a:r>
              <a:rPr lang="en-US" sz="48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48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reads</a:t>
            </a:r>
            <a:endPar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r>
              <a:rPr lang="en-AE" sz="48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the Acts of the Apostles</a:t>
            </a:r>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4800" dirty="0">
              <a:solidFill>
                <a:srgbClr val="FFFF00"/>
              </a:solidFill>
            </a:endParaRPr>
          </a:p>
        </p:txBody>
      </p:sp>
    </p:spTree>
    <p:extLst>
      <p:ext uri="{BB962C8B-B14F-4D97-AF65-F5344CB8AC3E}">
        <p14:creationId xmlns:p14="http://schemas.microsoft.com/office/powerpoint/2010/main" val="181726704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216418" y="883216"/>
            <a:ext cx="12049514" cy="4845895"/>
          </a:xfrm>
          <a:prstGeom prst="rect">
            <a:avLst/>
          </a:prstGeom>
        </p:spPr>
        <p:txBody>
          <a:bodyPr>
            <a:noAutofit/>
          </a:bodyPr>
          <a:lstStyle/>
          <a:p>
            <a:pPr marL="51434">
              <a:spcBef>
                <a:spcPct val="20000"/>
              </a:spcBef>
              <a:defRPr/>
            </a:pPr>
            <a:r>
              <a:rPr lang="en-US" sz="5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አንተ</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አምላክ</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አብ</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አኃዜ</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ሉ</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endParaRPr lang="am-ET" sz="1200" b="1" spc="225"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ሁሉን የያዝህ አብ ሆይ ቅዱስ ቅዱስ ቅዱስ አንተ ነህ፤</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endParaRPr lang="en-AE" sz="1715" b="1" spc="225"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en-AE" sz="4400" b="1" spc="22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 </a:t>
            </a:r>
            <a:r>
              <a:rPr lang="en-AE" sz="4400" b="1" spc="225"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a:t>
            </a:r>
            <a:r>
              <a:rPr lang="en-AE" sz="4400" b="1" spc="22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400" b="1" spc="225"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a:t>
            </a:r>
            <a:r>
              <a:rPr lang="en-AE" sz="4400" b="1" spc="22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art Thou, Holy Father, who owns everything</a:t>
            </a:r>
            <a:r>
              <a:rPr lang="en-AE" sz="6000" b="1" spc="22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6000" b="1" spc="22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3"/>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123</a:t>
            </a:fld>
            <a:endParaRPr lang="en-US"/>
          </a:p>
        </p:txBody>
      </p:sp>
      <p:sp>
        <p:nvSpPr>
          <p:cNvPr id="8" name="TextBox 7">
            <a:extLst>
              <a:ext uri="{FF2B5EF4-FFF2-40B4-BE49-F238E27FC236}">
                <a16:creationId xmlns="" xmlns:a16="http://schemas.microsoft.com/office/drawing/2014/main" id="{B2DC3A89-5E71-3AE7-37EE-B6C43ABEC905}"/>
              </a:ext>
            </a:extLst>
          </p:cNvPr>
          <p:cNvSpPr txBox="1"/>
          <p:nvPr/>
        </p:nvSpPr>
        <p:spPr>
          <a:xfrm>
            <a:off x="2901314" y="215205"/>
            <a:ext cx="8783918" cy="795924"/>
          </a:xfrm>
          <a:prstGeom prst="rect">
            <a:avLst/>
          </a:prstGeom>
          <a:noFill/>
        </p:spPr>
        <p:txBody>
          <a:bodyPr wrap="square">
            <a:spAutoFit/>
          </a:bodyPr>
          <a:lstStyle/>
          <a:p>
            <a:pPr defTabSz="914436">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596910308"/>
      </p:ext>
    </p:extLst>
  </p:cSld>
  <p:clrMapOvr>
    <a:masterClrMapping/>
  </p:clrMapOvr>
  <p:transition/>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 xmlns:a16="http://schemas.microsoft.com/office/drawing/2014/main" id="{CE2CF1D5-B718-4564-FDF0-DF025985E2C4}"/>
              </a:ext>
            </a:extLst>
          </p:cNvPr>
          <p:cNvSpPr txBox="1">
            <a:spLocks/>
          </p:cNvSpPr>
          <p:nvPr/>
        </p:nvSpPr>
        <p:spPr>
          <a:xfrm>
            <a:off x="361592" y="429677"/>
            <a:ext cx="11541401" cy="5863534"/>
          </a:xfrm>
          <a:prstGeom prst="rect">
            <a:avLst/>
          </a:prstGeom>
        </p:spPr>
        <p:txBody>
          <a:bodyPr>
            <a:noAutofit/>
          </a:bodyPr>
          <a:lstStyle/>
          <a:p>
            <a:pPr marL="51434">
              <a:spcBef>
                <a:spcPct val="20000"/>
              </a:spcBef>
              <a:defRPr/>
            </a:pPr>
            <a:r>
              <a:rPr lang="en-US"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አንተ </a:t>
            </a:r>
            <a:r>
              <a:rPr lang="en-US"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ወልድ</a:t>
            </a:r>
            <a:r>
              <a:rPr lang="en-US"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ዋ</a:t>
            </a:r>
            <a:r>
              <a:rPr lang="am-ET"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ሕ</a:t>
            </a:r>
            <a:r>
              <a:rPr lang="en-US"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ድ</a:t>
            </a:r>
            <a:r>
              <a:rPr lang="am-ET"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ዘአንተ</a:t>
            </a:r>
            <a:r>
              <a:rPr lang="am-ET"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ቃለ</a:t>
            </a:r>
            <a:r>
              <a:rPr lang="en-US"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አብ</a:t>
            </a:r>
            <a:r>
              <a:rPr lang="en-US"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ሕያው</a:t>
            </a:r>
            <a:r>
              <a:rPr lang="am-ET"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51434">
              <a:spcBef>
                <a:spcPct val="20000"/>
              </a:spcBef>
              <a:defRPr/>
            </a:pPr>
            <a:endParaRPr lang="am-ET" sz="2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ሕያው አብ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ቃል የምትሆን ወልድ ዋሕድ ሆይ ቅዱስ ቅዱስ ቅዱስ አንተ ነህ፤</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en-AE" sz="4000" b="1" spc="22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 </a:t>
            </a:r>
            <a:r>
              <a:rPr lang="en-AE" sz="4000" b="1" spc="225"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a:t>
            </a:r>
            <a:r>
              <a:rPr lang="en-AE" sz="4000" b="1" spc="22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000" b="1" spc="225"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a:t>
            </a:r>
            <a:r>
              <a:rPr lang="en-AE" sz="4000" b="1" spc="22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art Thou, only-begotten Son, who art the Word of the living Father.</a:t>
            </a:r>
            <a:endParaRPr lang="am-ET" sz="5400" b="1" spc="22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3">
            <a:extLst>
              <a:ext uri="{FF2B5EF4-FFF2-40B4-BE49-F238E27FC236}">
                <a16:creationId xmlns="" xmlns:a16="http://schemas.microsoft.com/office/drawing/2014/main" id="{67D37385-582A-D74E-D940-840F6B84301A}"/>
              </a:ext>
            </a:extLst>
          </p:cNvPr>
          <p:cNvSpPr txBox="1">
            <a:spLocks/>
          </p:cNvSpPr>
          <p:nvPr/>
        </p:nvSpPr>
        <p:spPr>
          <a:xfrm>
            <a:off x="798195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124</a:t>
            </a:fld>
            <a:endParaRPr lang="en-US"/>
          </a:p>
        </p:txBody>
      </p:sp>
    </p:spTree>
    <p:extLst>
      <p:ext uri="{BB962C8B-B14F-4D97-AF65-F5344CB8AC3E}">
        <p14:creationId xmlns:p14="http://schemas.microsoft.com/office/powerpoint/2010/main" val="3986545833"/>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5AB77806-9952-4B9A-BF92-4A6C1B473186}"/>
              </a:ext>
            </a:extLst>
          </p:cNvPr>
          <p:cNvSpPr txBox="1">
            <a:spLocks/>
          </p:cNvSpPr>
          <p:nvPr/>
        </p:nvSpPr>
        <p:spPr>
          <a:xfrm>
            <a:off x="216419" y="266824"/>
            <a:ext cx="11686575" cy="5863534"/>
          </a:xfrm>
          <a:prstGeom prst="rect">
            <a:avLst/>
          </a:prstGeom>
        </p:spPr>
        <p:txBody>
          <a:bodyPr>
            <a:noAutofit/>
          </a:bodyPr>
          <a:lstStyle/>
          <a:p>
            <a:pPr marL="51434">
              <a:spcBef>
                <a:spcPct val="20000"/>
              </a:spcBef>
              <a:defRPr/>
            </a:pPr>
            <a:r>
              <a:rPr lang="en-US" sz="5716"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5716"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716"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5716"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716"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5716"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716"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አንተ</a:t>
            </a:r>
            <a:r>
              <a:rPr lang="en-US" sz="5716"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716"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መንፈስ</a:t>
            </a:r>
            <a:r>
              <a:rPr lang="en-US" sz="5716"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716"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5716"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716"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ዘተአምር</a:t>
            </a:r>
            <a:r>
              <a:rPr lang="en-US" sz="5716"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716"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ኵሎ</a:t>
            </a:r>
            <a:endParaRPr lang="en-US" sz="5716"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endParaRPr lang="am-ET" sz="381"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endParaRPr lang="am-ET" sz="286"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am-ET" sz="5716"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ሁሉን የምታውቅ መንፈስ ቅዱስ ሆይ ቅዱስ ቅዱስ ቅዱስ አንተ ነህ።</a:t>
            </a:r>
            <a:endParaRPr lang="en-AE" sz="5716"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endParaRPr lang="en-AE" sz="2667" b="1" spc="225"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en-AE" sz="4191" b="1" spc="22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 </a:t>
            </a:r>
            <a:r>
              <a:rPr lang="en-AE" sz="4191" b="1" spc="225"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a:t>
            </a:r>
            <a:r>
              <a:rPr lang="en-AE" sz="4191" b="1" spc="22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191" b="1" spc="225"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a:t>
            </a:r>
            <a:r>
              <a:rPr lang="en-AE" sz="4191" b="1" spc="22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art Thou, Holy Spirit who knows all things.</a:t>
            </a:r>
            <a:endParaRPr lang="am-ET" sz="5716" b="1" spc="22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3">
            <a:extLst>
              <a:ext uri="{FF2B5EF4-FFF2-40B4-BE49-F238E27FC236}">
                <a16:creationId xmlns="" xmlns:a16="http://schemas.microsoft.com/office/drawing/2014/main" id="{7A772ACA-5340-6744-1B27-473FAA424E8D}"/>
              </a:ext>
            </a:extLst>
          </p:cNvPr>
          <p:cNvSpPr txBox="1">
            <a:spLocks/>
          </p:cNvSpPr>
          <p:nvPr/>
        </p:nvSpPr>
        <p:spPr>
          <a:xfrm>
            <a:off x="798195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125</a:t>
            </a:fld>
            <a:endParaRPr lang="en-US"/>
          </a:p>
        </p:txBody>
      </p:sp>
    </p:spTree>
    <p:extLst>
      <p:ext uri="{BB962C8B-B14F-4D97-AF65-F5344CB8AC3E}">
        <p14:creationId xmlns:p14="http://schemas.microsoft.com/office/powerpoint/2010/main" val="2617932590"/>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26189"/>
            <a:ext cx="11468814" cy="6439712"/>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endParaRPr lang="en-AE"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ተንሥኡ ለጸሎት</a:t>
            </a:r>
            <a:r>
              <a:rPr lang="en-US"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ለጸሎት ተነሡ</a:t>
            </a:r>
            <a:r>
              <a:rPr lang="en-US"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Stand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up for prayer.</a:t>
            </a:r>
            <a:r>
              <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ተሣሃለነ</a:t>
            </a:r>
            <a:r>
              <a:rPr lang="en-US"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a:t>
            </a:r>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ይቅር </a:t>
            </a:r>
            <a:r>
              <a:rPr lang="am-ET" sz="5144"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በለን</a:t>
            </a:r>
            <a:r>
              <a:rPr lang="en-US" sz="5144"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a:t>
            </a:r>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have mercy upon us.</a:t>
            </a:r>
            <a:endParaRPr lang="en-US"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 xmlns:a16="http://schemas.microsoft.com/office/drawing/2014/main" id="{E551069F-2AD3-58DC-5F31-FF95E37046FD}"/>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126</a:t>
            </a:fld>
            <a:endParaRPr lang="en-US" dirty="0"/>
          </a:p>
        </p:txBody>
      </p:sp>
    </p:spTree>
    <p:extLst>
      <p:ext uri="{BB962C8B-B14F-4D97-AF65-F5344CB8AC3E}">
        <p14:creationId xmlns:p14="http://schemas.microsoft.com/office/powerpoint/2010/main" val="1123946730"/>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105808"/>
            <a:ext cx="11613988" cy="6703630"/>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am-ET" sz="1143"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ለኩልክሙ</a:t>
            </a:r>
            <a:r>
              <a:rPr lang="en-US"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ለሁላች</a:t>
            </a:r>
            <a:r>
              <a:rPr lang="en-US"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 </a:t>
            </a:r>
            <a:r>
              <a:rPr lang="en-US" sz="5144" b="1" dirty="0" err="1"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r>
              <a:rPr lang="en-US"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be unto you all.</a:t>
            </a:r>
          </a:p>
          <a:p>
            <a:endParaRPr lang="en-AE"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am-ET"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a:t>
            </a:r>
            <a:r>
              <a:rPr lang="en-US"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r>
              <a:rPr lang="en-US"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with Thy spirit.</a:t>
            </a:r>
            <a:endPar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127</a:t>
            </a:fld>
            <a:endParaRPr lang="en-US" dirty="0"/>
          </a:p>
        </p:txBody>
      </p:sp>
    </p:spTree>
    <p:extLst>
      <p:ext uri="{BB962C8B-B14F-4D97-AF65-F5344CB8AC3E}">
        <p14:creationId xmlns:p14="http://schemas.microsoft.com/office/powerpoint/2010/main" val="3054820573"/>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105808"/>
            <a:ext cx="11613988" cy="8034507"/>
          </a:xfrm>
          <a:prstGeom prst="rect">
            <a:avLst/>
          </a:prstGeom>
          <a:noFill/>
        </p:spPr>
        <p:txBody>
          <a:bodyPr wrap="square" rtlCol="0">
            <a:spAutoFit/>
          </a:bodyPr>
          <a:lstStyle/>
          <a:p>
            <a:r>
              <a:rPr lang="am-ET" sz="3810" b="1" u="sng"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r>
              <a:rPr lang="en-US" sz="4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ጸልዩ</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በእንተ</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ሰላመ</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ቤተ</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ክርስቲያን</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አሐቲ</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ቅድስት</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ጉባኤ</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እንተ</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ሐዋርያት</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ርትዕት</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በኀበ</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r>
              <a:rPr lang="en-US" sz="3600" b="1" dirty="0" err="1"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ሐዋርያት</a:t>
            </a:r>
            <a:r>
              <a:rPr lang="en-US" sz="3600"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ስለሰበሰቧት</a:t>
            </a:r>
            <a:r>
              <a:rPr lang="en-US" sz="3600"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በእግዚአብሔር</a:t>
            </a:r>
            <a:r>
              <a:rPr lang="en-US" sz="3600"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en-US" sz="3600"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የቀናች</a:t>
            </a:r>
            <a:r>
              <a:rPr lang="en-US" sz="3600"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ስለሆነች</a:t>
            </a:r>
            <a:r>
              <a:rPr lang="en-US" sz="3600"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en-US" sz="3600"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አንዲት</a:t>
            </a:r>
            <a:r>
              <a:rPr lang="en-US" sz="3600"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ቤተ</a:t>
            </a:r>
            <a:r>
              <a:rPr lang="en-US" sz="3600"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ክርስቲያን</a:t>
            </a:r>
            <a:r>
              <a:rPr lang="en-US" sz="3600"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ጸልዩ</a:t>
            </a:r>
            <a:r>
              <a:rPr lang="en-US" sz="3600"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36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ray for the peace of the one </a:t>
            </a:r>
            <a:r>
              <a:rPr lang="en-AE" sz="32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a:t>
            </a:r>
            <a:r>
              <a:rPr lang="en-US" sz="32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2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apostolic</a:t>
            </a:r>
            <a:r>
              <a:rPr lang="en-US" sz="32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2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church </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orthodox in the Lord.</a:t>
            </a:r>
            <a:r>
              <a:rPr lang="am-ET" sz="5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5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u="sng"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600" b="1" u="sng"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en-US" sz="360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r>
              <a:rPr lang="en-US"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ኪርያላይሶን</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እግዚኦ </a:t>
            </a:r>
            <a:r>
              <a:rPr lang="am-ET"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ተሣ</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ለነ</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3600" b="1" spc="122"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a:t>
            </a:r>
            <a:r>
              <a:rPr lang="en-US" sz="3600" b="1" spc="122"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ሜን</a:t>
            </a:r>
            <a:r>
              <a:rPr lang="en-US" sz="3600" b="1" spc="122"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a:t>
            </a:r>
            <a:r>
              <a:rPr lang="am-ET" sz="3600" b="1" spc="122"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ቤቱ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ይቅር በለን።</a:t>
            </a:r>
          </a:p>
          <a:p>
            <a:r>
              <a:rPr lang="en-US" sz="3600" b="1"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 </a:t>
            </a:r>
            <a:r>
              <a:rPr lang="en-AE" sz="3600" b="1"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Kyrie </a:t>
            </a:r>
            <a:r>
              <a:rPr lang="en-AE"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eleison.</a:t>
            </a:r>
            <a:endParaRPr lang="am-ET"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US" sz="360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1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128</a:t>
            </a:fld>
            <a:endParaRPr lang="en-US" dirty="0"/>
          </a:p>
        </p:txBody>
      </p:sp>
    </p:spTree>
    <p:extLst>
      <p:ext uri="{BB962C8B-B14F-4D97-AF65-F5344CB8AC3E}">
        <p14:creationId xmlns:p14="http://schemas.microsoft.com/office/powerpoint/2010/main" val="2329578915"/>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105808"/>
            <a:ext cx="11613988" cy="8280728"/>
          </a:xfrm>
          <a:prstGeom prst="rect">
            <a:avLst/>
          </a:prstGeom>
          <a:noFill/>
        </p:spPr>
        <p:txBody>
          <a:bodyPr wrap="square" rtlCol="0">
            <a:spAutoFit/>
          </a:bodyPr>
          <a:lstStyle/>
          <a:p>
            <a:r>
              <a:rPr lang="am-ET" sz="3810" b="1" u="sng"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r>
              <a:rPr lang="en-US" sz="36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ጸልዩ</a:t>
            </a:r>
            <a:r>
              <a:rPr lang="en-US"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በእንተ</a:t>
            </a:r>
            <a:r>
              <a:rPr lang="en-US"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ርእሰ</a:t>
            </a:r>
            <a:r>
              <a:rPr lang="en-US"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ሊቃነ</a:t>
            </a:r>
            <a:r>
              <a:rPr lang="en-US"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ጳጳሳት</a:t>
            </a:r>
            <a:r>
              <a:rPr lang="en-US"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አባ</a:t>
            </a:r>
            <a:r>
              <a:rPr lang="en-US"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36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ወብፁዕ</a:t>
            </a:r>
            <a:r>
              <a:rPr lang="en-US"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ሊቀ</a:t>
            </a:r>
            <a:r>
              <a:rPr lang="en-US"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ጳጳስነ</a:t>
            </a:r>
            <a:r>
              <a:rPr lang="en-US"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አባ</a:t>
            </a:r>
            <a:r>
              <a:rPr lang="en-US"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ወኵሎሙ</a:t>
            </a:r>
            <a:r>
              <a:rPr lang="en-US"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ጳጳሳት</a:t>
            </a:r>
            <a:r>
              <a:rPr lang="en-US"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ኤጲስ</a:t>
            </a:r>
            <a:r>
              <a:rPr lang="en-US"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ቆጶሳት</a:t>
            </a:r>
            <a:r>
              <a:rPr lang="en-US"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ቀሳውስት</a:t>
            </a:r>
            <a:r>
              <a:rPr lang="en-US"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ወዲያቆናት</a:t>
            </a:r>
            <a:r>
              <a:rPr lang="en-US"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ወኵሎሙ</a:t>
            </a:r>
            <a:r>
              <a:rPr lang="en-US"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ሕዝበ</a:t>
            </a:r>
            <a:r>
              <a:rPr lang="en-US"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ክርስቲያን</a:t>
            </a:r>
            <a:r>
              <a:rPr lang="en-US"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ርቱዐነ</a:t>
            </a:r>
            <a:r>
              <a:rPr lang="en-US"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ሃይማኖት</a:t>
            </a:r>
            <a:r>
              <a:rPr lang="en-US"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r>
              <a:rPr lang="en-US" sz="3200" b="1" dirty="0" err="1"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en-US" sz="3200"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ጳጳሳቱ</a:t>
            </a:r>
            <a:r>
              <a:rPr lang="en-US" sz="3200"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አለቃ</a:t>
            </a:r>
            <a:r>
              <a:rPr lang="en-US" sz="3200"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en-US" sz="3200"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አባ</a:t>
            </a:r>
            <a:r>
              <a:rPr lang="en-US" sz="3200"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ብፁዕ</a:t>
            </a:r>
            <a:r>
              <a:rPr lang="en-US" sz="3200"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ስለሚሆኑ</a:t>
            </a:r>
            <a:r>
              <a:rPr lang="en-US" sz="3200"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ጳጳሳችን</a:t>
            </a:r>
            <a:r>
              <a:rPr lang="en-US" sz="3200"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en-US" sz="3200"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አባ</a:t>
            </a:r>
            <a:r>
              <a:rPr lang="en-US" sz="3200"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3200" b="1" dirty="0" err="1"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en-US" sz="3200"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ኤጲስ</a:t>
            </a:r>
            <a:r>
              <a:rPr lang="en-US" sz="3200"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ቆጶሳቱም</a:t>
            </a:r>
            <a:r>
              <a:rPr lang="en-US" sz="3200"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a:t>
            </a:r>
            <a:r>
              <a:rPr lang="en-US" sz="3200"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en-US" sz="3200"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ቀሳውስትና</a:t>
            </a:r>
            <a:r>
              <a:rPr lang="en-US" sz="3200"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en-US" sz="3200"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ዲያቆናትም</a:t>
            </a:r>
            <a:r>
              <a:rPr lang="en-US" sz="3200"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ሃይማኖታቸው</a:t>
            </a:r>
            <a:r>
              <a:rPr lang="en-US" sz="3200"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en-US" sz="3200"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ቀና</a:t>
            </a:r>
            <a:r>
              <a:rPr lang="en-US" sz="3200"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ክርስቲያን</a:t>
            </a:r>
            <a:r>
              <a:rPr lang="en-US" sz="3200"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ወገኖችም</a:t>
            </a:r>
            <a:r>
              <a:rPr lang="en-US" sz="3200"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a:t>
            </a:r>
            <a:r>
              <a:rPr lang="en-US" sz="3200"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ጸልዩ</a:t>
            </a:r>
            <a:r>
              <a:rPr lang="en-US" sz="3200"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200" b="1" u="sng"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200" b="1" u="sng"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20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en-US" sz="320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r>
              <a:rPr lang="en-US"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ኪርያላይሶን</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እግዚኦ </a:t>
            </a:r>
            <a:r>
              <a:rPr lang="am-ET"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ተሣ</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ለነ</a:t>
            </a:r>
            <a:r>
              <a:rPr lang="en-US"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200" b="1" spc="122"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a:t>
            </a:r>
            <a:r>
              <a:rPr lang="en-US" sz="3200" b="1" spc="122"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ሜን</a:t>
            </a:r>
            <a:r>
              <a:rPr lang="en-US" sz="3200" b="1" spc="122"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a:t>
            </a:r>
            <a:r>
              <a:rPr lang="am-ET" sz="3200" b="1" spc="122"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ቤቱ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ይቅር በለን።</a:t>
            </a:r>
          </a:p>
          <a:p>
            <a:r>
              <a:rPr lang="en-US" sz="3200" b="1"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 </a:t>
            </a:r>
            <a:r>
              <a:rPr lang="en-AE" sz="3200" b="1"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Kyrie </a:t>
            </a:r>
            <a:r>
              <a:rPr lang="en-AE" sz="32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eleison.</a:t>
            </a:r>
            <a:endParaRPr lang="am-ET" sz="32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US" sz="320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1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129</a:t>
            </a:fld>
            <a:endParaRPr lang="en-US" dirty="0"/>
          </a:p>
        </p:txBody>
      </p:sp>
    </p:spTree>
    <p:extLst>
      <p:ext uri="{BB962C8B-B14F-4D97-AF65-F5344CB8AC3E}">
        <p14:creationId xmlns:p14="http://schemas.microsoft.com/office/powerpoint/2010/main" val="2469740484"/>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105808"/>
            <a:ext cx="11613988" cy="6894195"/>
          </a:xfrm>
          <a:prstGeom prst="rect">
            <a:avLst/>
          </a:prstGeom>
          <a:noFill/>
        </p:spPr>
        <p:txBody>
          <a:bodyPr wrap="square" rtlCol="0">
            <a:spAutoFit/>
          </a:bodyPr>
          <a:lstStyle/>
          <a:p>
            <a:r>
              <a:rPr lang="am-ET" sz="3810" b="1" u="sng"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8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r>
              <a:rPr lang="en-US" sz="48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ጸልዩ</a:t>
            </a:r>
            <a:r>
              <a:rPr lang="en-US"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በእንተ</a:t>
            </a:r>
            <a:r>
              <a:rPr lang="en-US"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ማኅበርነ</a:t>
            </a:r>
            <a:r>
              <a:rPr lang="en-US"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ወዕቅበተ</a:t>
            </a:r>
            <a:r>
              <a:rPr lang="en-US"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ለኵልነ</a:t>
            </a:r>
            <a:r>
              <a:rPr lang="en-US"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r>
              <a:rPr lang="en-US" sz="4400" b="1" dirty="0" err="1"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en-US" sz="4400"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አንድነታችን</a:t>
            </a:r>
            <a:r>
              <a:rPr lang="en-US" sz="4400"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ስለሁላችን</a:t>
            </a:r>
            <a:r>
              <a:rPr lang="en-US" sz="4400"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መጠበቅም</a:t>
            </a:r>
            <a:r>
              <a:rPr lang="en-US" sz="4400"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ጸልዩ</a:t>
            </a:r>
            <a:r>
              <a:rPr lang="en-US" sz="4400"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4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u="sng"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en-US" sz="440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8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r>
              <a:rPr lang="en-US"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ኪርያላይሶን</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እግዚኦ </a:t>
            </a:r>
            <a:r>
              <a:rPr lang="am-ET"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ተሣ</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ለነ</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4400" b="1" spc="122"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a:t>
            </a:r>
            <a:r>
              <a:rPr lang="en-US" sz="4400" b="1" spc="122"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ሜን</a:t>
            </a:r>
            <a:r>
              <a:rPr lang="en-US" sz="4400" b="1" spc="122"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a:t>
            </a:r>
            <a:r>
              <a:rPr lang="am-ET" sz="4400" b="1" spc="122"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ቤቱ </a:t>
            </a:r>
            <a:r>
              <a:rPr lang="am-ET" sz="44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ይቅር በለን።</a:t>
            </a:r>
          </a:p>
          <a:p>
            <a:r>
              <a:rPr lang="en-US" sz="4400" b="1"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 </a:t>
            </a:r>
            <a:r>
              <a:rPr lang="en-AE" sz="4400" b="1"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Kyrie </a:t>
            </a:r>
            <a:r>
              <a:rPr lang="en-AE" sz="4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eleison.</a:t>
            </a:r>
            <a:endParaRPr lang="am-ET" sz="4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US" sz="320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1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130</a:t>
            </a:fld>
            <a:endParaRPr lang="en-US" dirty="0"/>
          </a:p>
        </p:txBody>
      </p:sp>
    </p:spTree>
    <p:extLst>
      <p:ext uri="{BB962C8B-B14F-4D97-AF65-F5344CB8AC3E}">
        <p14:creationId xmlns:p14="http://schemas.microsoft.com/office/powerpoint/2010/main" val="3772333305"/>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1.bp.blogspot.com/-fUCoo96LkI0/UAEuse6rlJI/AAAAAAAABeo/xM3x5o3H76I/s1600/%E1%88%A5%E1%88%89%E1%88%B5+%E1%89%85%E1%8B%B1%E1%88%B5_page1_image2.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816" t="1202" r="2414" b="3402"/>
          <a:stretch/>
        </p:blipFill>
        <p:spPr bwMode="auto">
          <a:xfrm>
            <a:off x="1" y="0"/>
            <a:ext cx="5958532" cy="51435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No photo description availab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772945"/>
            <a:ext cx="5854889" cy="543678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4" descr="https://1.bp.blogspot.com/-fUCoo96LkI0/UAEuse6rlJI/AAAAAAAABeo/xM3x5o3H76I/s1600/%E1%88%A5%E1%88%89%E1%88%B5+%E1%89%85%E1%8B%B1%E1%88%B5_page1_image2.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816" t="1202" r="2414" b="3402"/>
          <a:stretch/>
        </p:blipFill>
        <p:spPr bwMode="auto">
          <a:xfrm>
            <a:off x="6083143" y="0"/>
            <a:ext cx="6233468" cy="51435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82437" y="675098"/>
            <a:ext cx="6009564" cy="553463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683701845"/>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16418" y="125057"/>
            <a:ext cx="11686576" cy="6761787"/>
          </a:xfrm>
          <a:prstGeom prst="rect">
            <a:avLst/>
          </a:prstGeom>
          <a:noFill/>
        </p:spPr>
        <p:txBody>
          <a:bodyPr wrap="square" rtlCol="0">
            <a:spAutoFit/>
          </a:bodyPr>
          <a:lstStyle/>
          <a:p>
            <a:pPr defTabSz="914436">
              <a:defRPr/>
            </a:pPr>
            <a:r>
              <a:rPr lang="am-ET" sz="4191"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191"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36">
              <a:defRPr/>
            </a:pPr>
            <a:endParaRPr lang="en-AE" sz="1334"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572"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ደ</a:t>
            </a:r>
            <a:r>
              <a:rPr lang="en-US"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ኅ</a:t>
            </a:r>
            <a:r>
              <a:rPr lang="am-ET" sz="4572"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ንነትን </a:t>
            </a:r>
            <a:r>
              <a:rPr lang="am-ET"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የምንለምንሽ ክብርን የተመላሽ ቅድስት </a:t>
            </a:r>
            <a:r>
              <a:rPr lang="am-ET" sz="4572"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ሆይ</a:t>
            </a:r>
            <a:r>
              <a:rPr lang="am-ET" sz="4572" b="1" dirty="0" smtClean="0">
                <a:solidFill>
                  <a:prstClr val="white"/>
                </a:solidFill>
                <a:latin typeface="Ebrima"/>
                <a:ea typeface="Ebrima"/>
                <a:cs typeface="Ebrima"/>
              </a:rPr>
              <a:t>!</a:t>
            </a:r>
            <a:r>
              <a:rPr lang="am-ET" sz="4572"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ደስ ይበልሽ።</a:t>
            </a:r>
            <a:endParaRPr lang="en-AE"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857"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Rejoice, O thou of whom we ask healing, O holy full of </a:t>
            </a:r>
            <a:r>
              <a:rPr lang="en-AE" sz="4572"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honor</a:t>
            </a:r>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defTabSz="914436">
              <a:defRPr/>
            </a:pPr>
            <a:endParaRPr lang="en-AE" sz="2667"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191"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36">
              <a:defRPr/>
            </a:pPr>
            <a:endParaRPr lang="en-AE" sz="2667" b="1" i="1" dirty="0">
              <a:solidFill>
                <a:srgbClr val="00B0F0"/>
              </a:solidFill>
            </a:endParaRPr>
          </a:p>
          <a:p>
            <a:pPr lvl="1"/>
            <a:r>
              <a:rPr lang="am-ET"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ደስ </a:t>
            </a:r>
            <a:r>
              <a:rPr lang="am-ET" sz="4572"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ይበልሽ</a:t>
            </a:r>
            <a:r>
              <a:rPr lang="en-US" sz="4572"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Rejoice.</a:t>
            </a:r>
            <a:endParaRPr lang="am-ET"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 xmlns:a16="http://schemas.microsoft.com/office/drawing/2014/main" id="{8C8F1340-281A-9A12-251E-533E59ECD497}"/>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132</a:t>
            </a:fld>
            <a:endParaRPr lang="en-US"/>
          </a:p>
        </p:txBody>
      </p:sp>
    </p:spTree>
    <p:extLst>
      <p:ext uri="{BB962C8B-B14F-4D97-AF65-F5344CB8AC3E}">
        <p14:creationId xmlns:p14="http://schemas.microsoft.com/office/powerpoint/2010/main" val="2620006296"/>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419" y="1"/>
            <a:ext cx="11759163" cy="6843925"/>
          </a:xfrm>
          <a:prstGeom prst="rect">
            <a:avLst/>
          </a:prstGeom>
          <a:noFill/>
        </p:spPr>
        <p:txBody>
          <a:bodyPr wrap="square" rtlCol="0">
            <a:spAutoFit/>
          </a:bodyPr>
          <a:lstStyle/>
          <a:p>
            <a:pPr defTabSz="914436">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ሁል ጊዜ ድንግል የምትሆኝ አምላክን የወለድሽ የክርስቶስ</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እናት</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ሆይ</a:t>
            </a:r>
            <a:r>
              <a:rPr lang="am-ET"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ኃጢአታችንን</a:t>
            </a:r>
            <a:r>
              <a:rPr lang="am-ET"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ያስተሠርይልን ዘንድ ወደ ልጅሽ ወደ ወዳጅሽ ወደ ላይ ጸሎታችንን አሳርጊ።</a:t>
            </a:r>
          </a:p>
          <a:p>
            <a:endParaRPr lang="en-AE" sz="5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Ever-</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v</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irgin, parent of God, mother of Christ, offer up our prayer on high to thy beloved Son that He may forgive us our sin.</a:t>
            </a:r>
            <a:r>
              <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en-AE" sz="8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r>
              <a:rPr lang="en-US"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 xmlns:a16="http://schemas.microsoft.com/office/drawing/2014/main" id="{DC189C2E-5377-DF2D-D740-7A559364B256}"/>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133</a:t>
            </a:fld>
            <a:endParaRPr lang="en-US"/>
          </a:p>
        </p:txBody>
      </p:sp>
    </p:spTree>
    <p:extLst>
      <p:ext uri="{BB962C8B-B14F-4D97-AF65-F5344CB8AC3E}">
        <p14:creationId xmlns:p14="http://schemas.microsoft.com/office/powerpoint/2010/main" val="191286865"/>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418" y="17391"/>
            <a:ext cx="11759164" cy="7201330"/>
          </a:xfrm>
          <a:prstGeom prst="rect">
            <a:avLst/>
          </a:prstGeom>
          <a:noFill/>
        </p:spPr>
        <p:txBody>
          <a:bodyPr wrap="square" rtlCol="0">
            <a:spAutoFit/>
          </a:bodyPr>
          <a:lstStyle/>
          <a:p>
            <a:pPr defTabSz="914436">
              <a:defRPr/>
            </a:pPr>
            <a:r>
              <a:rPr lang="am-ET" sz="4191"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a:t>
            </a: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en-AE" sz="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በእውነት የጽድቅ ብርሃን የሚሆን </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አምላካችንን</a:t>
            </a:r>
            <a:r>
              <a:rPr lang="en-US"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ክርስቶስን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የወለድሽልን (ንጽሕት) </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ሆይ</a:t>
            </a:r>
            <a:r>
              <a:rPr lang="am-ET" sz="4400" b="1" dirty="0" smtClean="0">
                <a:solidFill>
                  <a:prstClr val="white"/>
                </a:solidFill>
                <a:latin typeface="Ebrima"/>
                <a:ea typeface="Ebrima"/>
                <a:cs typeface="Ebrima"/>
              </a:rPr>
              <a:t>!</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ደስ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ይበልሽ።</a:t>
            </a: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Rejoice, O thou who didst bear for us the very light of righ</a:t>
            </a:r>
            <a:r>
              <a:rPr lang="en-US" sz="40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 </a:t>
            </a:r>
            <a:r>
              <a:rPr lang="en-AE" sz="40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eousness</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even Christ our God.</a:t>
            </a:r>
          </a:p>
          <a:p>
            <a:endParaRPr lang="am-ET" sz="152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191"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r>
              <a:rPr lang="am-ET"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ደስ ይበልሽ።</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Rejoice.</a:t>
            </a:r>
            <a:endParaRPr lang="am-ET" sz="4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 xmlns:a16="http://schemas.microsoft.com/office/drawing/2014/main" id="{DF567319-FC03-E18E-9D43-E0BB14F6A371}"/>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134</a:t>
            </a:fld>
            <a:endParaRPr lang="en-US"/>
          </a:p>
        </p:txBody>
      </p:sp>
    </p:spTree>
    <p:extLst>
      <p:ext uri="{BB962C8B-B14F-4D97-AF65-F5344CB8AC3E}">
        <p14:creationId xmlns:p14="http://schemas.microsoft.com/office/powerpoint/2010/main" val="3527044020"/>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418" y="1"/>
            <a:ext cx="11759164" cy="6663363"/>
          </a:xfrm>
          <a:prstGeom prst="rect">
            <a:avLst/>
          </a:prstGeom>
          <a:noFill/>
        </p:spPr>
        <p:txBody>
          <a:bodyPr wrap="square" rtlCol="0">
            <a:spAutoFit/>
          </a:bodyPr>
          <a:lstStyle/>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36">
              <a:defRPr/>
            </a:pPr>
            <a:endParaRPr lang="am-ET" sz="9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ንጽሕት ድንግል </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ሆይ</a:t>
            </a:r>
            <a:r>
              <a:rPr lang="am-ET" sz="4400" b="1" dirty="0" smtClean="0">
                <a:solidFill>
                  <a:prstClr val="white"/>
                </a:solidFill>
                <a:latin typeface="Ebrima"/>
                <a:ea typeface="Ebrima"/>
                <a:cs typeface="Ebrima"/>
              </a:rPr>
              <a:t>!</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ለነፍሳችን ይቅርታን ያደርግ </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en-US"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ኃጢአታችንንም ያስተሠርይልን ዘንድ ወደ ጌታችን ለምኝልን።</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Virgin pure, plead for us unto our Lord that He may have mercy upon our souls and forgive us our sin.</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en-AE" sz="1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36">
              <a:defRPr/>
            </a:pPr>
            <a:endParaRPr lang="en-AE" sz="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AE" sz="40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r>
              <a:rPr lang="en-US"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0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6600" b="1" dirty="0" smtClean="0">
                <a:solidFill>
                  <a:srgbClr val="FFFF00"/>
                </a:solidFill>
              </a:rPr>
              <a:t> </a:t>
            </a:r>
            <a:endParaRPr lang="am-ET" sz="6859" b="1" dirty="0">
              <a:solidFill>
                <a:srgbClr val="FFFF00"/>
              </a:solidFill>
            </a:endParaRPr>
          </a:p>
        </p:txBody>
      </p:sp>
      <p:sp>
        <p:nvSpPr>
          <p:cNvPr id="4" name="Slide Number Placeholder 2">
            <a:extLst>
              <a:ext uri="{FF2B5EF4-FFF2-40B4-BE49-F238E27FC236}">
                <a16:creationId xmlns="" xmlns:a16="http://schemas.microsoft.com/office/drawing/2014/main" id="{671E2460-02E9-14A2-6EA2-FEBC279169FB}"/>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135</a:t>
            </a:fld>
            <a:endParaRPr lang="en-US"/>
          </a:p>
        </p:txBody>
      </p:sp>
    </p:spTree>
    <p:extLst>
      <p:ext uri="{BB962C8B-B14F-4D97-AF65-F5344CB8AC3E}">
        <p14:creationId xmlns:p14="http://schemas.microsoft.com/office/powerpoint/2010/main" val="53051958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0177" y="31466"/>
            <a:ext cx="11880899" cy="7048083"/>
          </a:xfrm>
          <a:prstGeom prst="rect">
            <a:avLst/>
          </a:prstGeom>
          <a:noFill/>
        </p:spPr>
        <p:txBody>
          <a:bodyPr wrap="square" rtlCol="0">
            <a:spAutoFit/>
          </a:bodyPr>
          <a:lstStyle/>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36">
              <a:defRPr/>
            </a:pPr>
            <a:endParaRPr lang="en-AE" sz="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በእውነት ለሰው ወገን አማላጅ የምትሆኝ አምላክን የወለድሽ ንጽሕት ቅድስት ድንግል ማርያም </a:t>
            </a:r>
            <a:r>
              <a:rPr lang="am-ET"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ሆይ</a:t>
            </a:r>
            <a:r>
              <a:rPr lang="am-ET" sz="4800" b="1" dirty="0" smtClean="0">
                <a:solidFill>
                  <a:prstClr val="white"/>
                </a:solidFill>
                <a:latin typeface="Ebrima"/>
                <a:ea typeface="Ebrima"/>
                <a:cs typeface="Ebrima"/>
              </a:rPr>
              <a:t>!</a:t>
            </a:r>
            <a:r>
              <a:rPr lang="am-ET"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ደስ ይበልሽ።</a:t>
            </a:r>
            <a:endPar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9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Rejoice, O Virgin Mary, parent of God, holy and pure, very pleader for the race of mankind.</a:t>
            </a:r>
          </a:p>
          <a:p>
            <a:pPr defTabSz="914436">
              <a:defRPr/>
            </a:pPr>
            <a:r>
              <a:rPr lang="am-ET" sz="3200" b="1" u="sng"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36">
              <a:defRPr/>
            </a:pPr>
            <a:endParaRPr lang="en-AE" sz="105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ደስ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ይበልሽ።</a:t>
            </a:r>
            <a:r>
              <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Rejoice</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 xmlns:a16="http://schemas.microsoft.com/office/drawing/2014/main" id="{3A1C014E-1782-37C9-6202-A35D6F60F044}"/>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136</a:t>
            </a:fld>
            <a:endParaRPr lang="en-US"/>
          </a:p>
        </p:txBody>
      </p:sp>
    </p:spTree>
    <p:extLst>
      <p:ext uri="{BB962C8B-B14F-4D97-AF65-F5344CB8AC3E}">
        <p14:creationId xmlns:p14="http://schemas.microsoft.com/office/powerpoint/2010/main" val="2122010800"/>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418" y="89979"/>
            <a:ext cx="11759164" cy="7048404"/>
          </a:xfrm>
          <a:prstGeom prst="rect">
            <a:avLst/>
          </a:prstGeom>
          <a:noFill/>
        </p:spPr>
        <p:txBody>
          <a:bodyPr wrap="square" rtlCol="0">
            <a:spAutoFit/>
          </a:bodyPr>
          <a:lstStyle/>
          <a:p>
            <a:pPr>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a:defRPr/>
            </a:pPr>
            <a:endParaRPr lang="en-AE" sz="1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የኃጢአታችንን ሥርየት ይሰጠን ዘንድ በልጅሽ በክርስቶስ ፊት ለምኝልን።</a:t>
            </a:r>
          </a:p>
          <a:p>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Plead for us before Christ thy son, that He may vouchsafe us remission of our sins.</a:t>
            </a:r>
          </a:p>
          <a:p>
            <a:endParaRPr lang="am-ET" sz="28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en-AE" sz="1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6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r>
              <a:rPr lang="en-US" sz="6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6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a:t>
            </a:r>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US" sz="1715" dirty="0"/>
          </a:p>
        </p:txBody>
      </p:sp>
      <p:sp>
        <p:nvSpPr>
          <p:cNvPr id="4" name="Slide Number Placeholder 2">
            <a:extLst>
              <a:ext uri="{FF2B5EF4-FFF2-40B4-BE49-F238E27FC236}">
                <a16:creationId xmlns="" xmlns:a16="http://schemas.microsoft.com/office/drawing/2014/main" id="{A3087185-B155-1039-9CF8-1D2F0DB71CC7}"/>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137</a:t>
            </a:fld>
            <a:endParaRPr lang="en-US"/>
          </a:p>
        </p:txBody>
      </p:sp>
    </p:spTree>
    <p:extLst>
      <p:ext uri="{BB962C8B-B14F-4D97-AF65-F5344CB8AC3E}">
        <p14:creationId xmlns:p14="http://schemas.microsoft.com/office/powerpoint/2010/main" val="973269640"/>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DC22C451-9D9E-2747-2056-568379B9609F}"/>
              </a:ext>
            </a:extLst>
          </p:cNvPr>
          <p:cNvSpPr txBox="1"/>
          <p:nvPr/>
        </p:nvSpPr>
        <p:spPr>
          <a:xfrm>
            <a:off x="216418" y="89978"/>
            <a:ext cx="11759164" cy="6299032"/>
          </a:xfrm>
          <a:prstGeom prst="rect">
            <a:avLst/>
          </a:prstGeom>
          <a:noFill/>
        </p:spPr>
        <p:txBody>
          <a:bodyPr wrap="square">
            <a:spAutoFit/>
          </a:bodyPr>
          <a:lstStyle/>
          <a:p>
            <a:pPr>
              <a:tabLst>
                <a:tab pos="1257350" algn="l"/>
              </a:tabLst>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a:tabLst>
                <a:tab pos="1257350" algn="l"/>
              </a:tabLst>
            </a:pPr>
            <a:endParaRPr lang="en-AE"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በእውነት ንግሥት የምትሆኝ</a:t>
            </a:r>
            <a:r>
              <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ንጽሕት</a:t>
            </a:r>
            <a:r>
              <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ድንግል </a:t>
            </a:r>
            <a:r>
              <a:rPr lang="am-ET"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ሆይ</a:t>
            </a:r>
            <a:r>
              <a:rPr lang="am-ET" sz="4800" b="1" dirty="0" smtClean="0">
                <a:solidFill>
                  <a:prstClr val="white"/>
                </a:solidFill>
                <a:latin typeface="Ebrima"/>
                <a:ea typeface="Ebrima"/>
                <a:cs typeface="Ebrima"/>
              </a:rPr>
              <a:t>!</a:t>
            </a:r>
            <a:r>
              <a:rPr lang="am-ET"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ደስ ይበልሽ። </a:t>
            </a:r>
            <a:endPar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7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Rejoice, O Virgin pure, very Queen.</a:t>
            </a:r>
          </a:p>
          <a:p>
            <a:endParaRPr lang="am-ET" sz="28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en-AE" sz="1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ደስ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ይበልሽ።</a:t>
            </a:r>
            <a:endPar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Rejoice</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 xmlns:a16="http://schemas.microsoft.com/office/drawing/2014/main" id="{7468A53B-CC0A-FEA8-0B98-EDDBA9B3BEA2}"/>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138</a:t>
            </a:fld>
            <a:endParaRPr lang="en-US"/>
          </a:p>
        </p:txBody>
      </p:sp>
    </p:spTree>
    <p:extLst>
      <p:ext uri="{BB962C8B-B14F-4D97-AF65-F5344CB8AC3E}">
        <p14:creationId xmlns:p14="http://schemas.microsoft.com/office/powerpoint/2010/main" val="1809004418"/>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418" y="98477"/>
            <a:ext cx="11686576" cy="6456255"/>
          </a:xfrm>
          <a:prstGeom prst="rect">
            <a:avLst/>
          </a:prstGeom>
          <a:noFill/>
        </p:spPr>
        <p:txBody>
          <a:bodyPr wrap="square" rtlCol="0">
            <a:spAutoFit/>
          </a:bodyPr>
          <a:lstStyle/>
          <a:p>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የባሕርያችን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መመኪያ </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ሆይ</a:t>
            </a:r>
            <a:r>
              <a:rPr lang="am-ET" sz="4000" b="1" dirty="0" smtClean="0">
                <a:solidFill>
                  <a:prstClr val="white"/>
                </a:solidFill>
                <a:latin typeface="Ebrima"/>
                <a:ea typeface="Ebrima"/>
                <a:cs typeface="Ebrima"/>
              </a:rPr>
              <a:t>!</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ደስ ይበልሽ።</a:t>
            </a:r>
          </a:p>
          <a:p>
            <a:r>
              <a:rPr lang="en-AE" sz="381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Rejoice</a:t>
            </a:r>
            <a:r>
              <a:rPr lang="en-AE" sz="381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O pride of our kind.</a:t>
            </a:r>
            <a:endParaRPr lang="am-ET" sz="381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ደስ ይበለሽ</a:t>
            </a:r>
            <a:r>
              <a:rPr lang="en-US"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6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Rejoice</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86"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r>
              <a:rPr lang="am-ET"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አምላካችን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አማኑኤልን የወለድሽልን </a:t>
            </a:r>
            <a:r>
              <a:rPr lang="am-ET"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ሆይ ደስ ይበልሽ።</a:t>
            </a:r>
            <a:endPar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429"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Rejoice</a:t>
            </a:r>
            <a:r>
              <a:rPr lang="en-AE"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O thou that barest for us Emmanuel our God.</a:t>
            </a:r>
            <a:endPar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r>
              <a:rPr lang="am-ET"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ደስ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ይበልሽ</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Rejoice</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 xmlns:a16="http://schemas.microsoft.com/office/drawing/2014/main" id="{31BDA0F2-B8B3-1A7B-6EF0-B884AE28C3F0}"/>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139</a:t>
            </a:fld>
            <a:endParaRPr lang="en-US"/>
          </a:p>
        </p:txBody>
      </p:sp>
    </p:spTree>
    <p:extLst>
      <p:ext uri="{BB962C8B-B14F-4D97-AF65-F5344CB8AC3E}">
        <p14:creationId xmlns:p14="http://schemas.microsoft.com/office/powerpoint/2010/main" val="3217758816"/>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418" y="1"/>
            <a:ext cx="11880899" cy="7048083"/>
          </a:xfrm>
          <a:prstGeom prst="rect">
            <a:avLst/>
          </a:prstGeom>
          <a:noFill/>
        </p:spPr>
        <p:txBody>
          <a:bodyPr wrap="square" rtlCol="0">
            <a:spAutoFit/>
          </a:bodyPr>
          <a:lstStyle/>
          <a:p>
            <a:pPr defTabSz="914436">
              <a:tabLst>
                <a:tab pos="1257350" algn="l"/>
              </a:tabLst>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36">
              <a:tabLst>
                <a:tab pos="1257350" algn="l"/>
              </a:tabLst>
              <a:defRPr/>
            </a:pPr>
            <a:endParaRPr lang="en-AE" sz="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በጌታችን በኢየሱስ ክርስቶስ ፊት እውነተኛ አስታራቂ ሆነሽ ታስቢን ዘንድ </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እንለምንሻለን</a:t>
            </a:r>
            <a:r>
              <a:rPr lang="en-US"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ለነፍሳችን ይቅርታን ያደርግልን </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en-US"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ኃጢአታችንንም ያስተሠርይልን ዘንድ።</a:t>
            </a: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ask thee to remember us, O true Mediatory, before our Lord Jesus Christ that He may have mercy upon our souls and forgive us our sins.</a:t>
            </a:r>
          </a:p>
          <a:p>
            <a:pPr>
              <a:tabLst>
                <a:tab pos="1257350" algn="l"/>
              </a:tabLst>
              <a:defRPr/>
            </a:pPr>
            <a:r>
              <a:rPr lang="am-ET" sz="4000" b="1" u="sng"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r>
              <a:rPr lang="en-US"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dirty="0" smtClean="0">
                <a:solidFill>
                  <a:srgbClr val="FF0000"/>
                </a:solidFill>
              </a:rPr>
              <a:t>  </a:t>
            </a:r>
            <a:r>
              <a:rPr lang="en-AE" sz="40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 xmlns:a16="http://schemas.microsoft.com/office/drawing/2014/main" id="{7FB666FD-8EBE-1652-700D-C9E2FEA83D62}"/>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140</a:t>
            </a:fld>
            <a:endParaRPr lang="en-US"/>
          </a:p>
        </p:txBody>
      </p:sp>
    </p:spTree>
    <p:extLst>
      <p:ext uri="{BB962C8B-B14F-4D97-AF65-F5344CB8AC3E}">
        <p14:creationId xmlns:p14="http://schemas.microsoft.com/office/powerpoint/2010/main" val="1945926130"/>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8559"/>
            <a:ext cx="11970327" cy="6401753"/>
          </a:xfrm>
          <a:prstGeom prst="rect">
            <a:avLst/>
          </a:prstGeom>
          <a:noFill/>
        </p:spPr>
        <p:txBody>
          <a:bodyPr wrap="square" rtlCol="0">
            <a:spAutoFit/>
          </a:bodyPr>
          <a:lstStyle/>
          <a:p>
            <a:pPr defTabSz="914400">
              <a:tabLst>
                <a:tab pos="1257300" algn="l"/>
              </a:tabLst>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00">
              <a:tabLst>
                <a:tab pos="1257300" algn="l"/>
              </a:tabLst>
              <a:defRPr/>
            </a:pPr>
            <a:endParaRPr lang="en-AE" sz="1000" b="1" dirty="0">
              <a:solidFill>
                <a:srgbClr val="FFFF00"/>
              </a:solidFill>
            </a:endParaRP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ዝውእቱ ጊዜ ባርኮት ወዝ ውእቱ ጊዜ ዕጣን ኅሩይ ጊዜ ሰብሖቱ ለመድኃኒነ መፍቀሬ ሰብእ ክርስቶስ።</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የማመስገን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ጊዜ ይህ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ነው</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የተመረጠው የዕጣን ጊዜም ይህ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ነው</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ሰው ወዳጅ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መድኃኒታች</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ክርስቶስን ማመስገኛ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ጊዜ</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This is the time of blessing; this is the time of chosen incense, the time of the praise of our Savior, lover of man, Christ.</a:t>
            </a:r>
          </a:p>
        </p:txBody>
      </p:sp>
      <p:sp>
        <p:nvSpPr>
          <p:cNvPr id="4" name="Slide Number Placeholder 2">
            <a:extLst>
              <a:ext uri="{FF2B5EF4-FFF2-40B4-BE49-F238E27FC236}">
                <a16:creationId xmlns="" xmlns:a16="http://schemas.microsoft.com/office/drawing/2014/main" id="{4BCF7D4E-BBF1-763A-B00B-39418EAEB924}"/>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141</a:t>
            </a:fld>
            <a:endParaRPr lang="en-US" dirty="0"/>
          </a:p>
        </p:txBody>
      </p:sp>
    </p:spTree>
    <p:extLst>
      <p:ext uri="{BB962C8B-B14F-4D97-AF65-F5344CB8AC3E}">
        <p14:creationId xmlns:p14="http://schemas.microsoft.com/office/powerpoint/2010/main" val="1742629455"/>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9270" y="117767"/>
            <a:ext cx="12053455" cy="7663636"/>
          </a:xfrm>
          <a:prstGeom prst="rect">
            <a:avLst/>
          </a:prstGeom>
          <a:noFill/>
        </p:spPr>
        <p:txBody>
          <a:bodyPr wrap="square" rtlCol="0">
            <a:spAutoFit/>
          </a:bodyPr>
          <a:lstStyle/>
          <a:p>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ዕጣን ይእቲ ማርያም ዕጣን ውእቱ እስመ ዘውስተ ከርሣ ዘይትሜዓዝ እምኩሉ ዕጣን ዘወለደቶ መጽአ ወአድኅነነ።  </a:t>
            </a:r>
          </a:p>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ማርያም ዕጣን </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ናት</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ዕጣን እርሱ </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ነው</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በማ</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ፀንዋ ያደረ</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ው</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ከተመረጠው ዕጣን ሁሉ የሚሸት ነውና የወለደችው መጥቶ አዳነን።</a:t>
            </a: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Mary is the incense, and the incense is He, because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 who was in her womb is more fragrant than all chosen incense. He whom she bare came and saved us.</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 xmlns:a16="http://schemas.microsoft.com/office/drawing/2014/main" id="{CC33EA61-3E34-251E-2A82-D49AB53AE10C}"/>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142</a:t>
            </a:fld>
            <a:endParaRPr lang="en-US"/>
          </a:p>
        </p:txBody>
      </p:sp>
    </p:spTree>
    <p:extLst>
      <p:ext uri="{BB962C8B-B14F-4D97-AF65-F5344CB8AC3E}">
        <p14:creationId xmlns:p14="http://schemas.microsoft.com/office/powerpoint/2010/main" val="1910888901"/>
      </p:ext>
    </p:extLst>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4691" y="152400"/>
            <a:ext cx="11901054" cy="7086555"/>
          </a:xfrm>
          <a:prstGeom prst="rect">
            <a:avLst/>
          </a:prstGeom>
          <a:noFill/>
        </p:spPr>
        <p:txBody>
          <a:bodyPr wrap="square" rtlCol="0">
            <a:spAutoFit/>
          </a:bodyPr>
          <a:lstStyle/>
          <a:p>
            <a:pPr defTabSz="914400">
              <a:tabLst>
                <a:tab pos="1257300" algn="l"/>
              </a:tabLst>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00">
              <a:tabLst>
                <a:tab pos="1257300" algn="l"/>
              </a:tabLst>
              <a:defRPr/>
            </a:pPr>
            <a:endParaRPr lang="en-AE" sz="105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ዕፍረት ምዑዝ ኢየሱስ ክርስቶስ ንዑ ንስግድ ሎቱ ወንዕቀብ ትእዛዛቲሁ ከመ ይሥረይ ለነ ኃጣውኢነ።</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ኢየ</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ሱ</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 መዐዛ ያለው ሽቶ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ነው</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ኑ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እንስገድለት</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ትእዛዞቹንም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እንጠብቅ</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ኃጢአታችንን ያስተሰርይልን ዘንድ።</a:t>
            </a:r>
            <a:endPar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6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fragrant oi</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tment is Jesus </a:t>
            </a:r>
            <a:r>
              <a:rPr lang="en-AE" sz="36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Christ.O</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come let us worship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im and keep His commandments that He may forgive us our sins.</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 xmlns:a16="http://schemas.microsoft.com/office/drawing/2014/main" id="{CA346319-060C-FBD5-EB6B-6A131FEB19FF}"/>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143</a:t>
            </a:fld>
            <a:endParaRPr lang="en-US"/>
          </a:p>
        </p:txBody>
      </p:sp>
    </p:spTree>
    <p:extLst>
      <p:ext uri="{BB962C8B-B14F-4D97-AF65-F5344CB8AC3E}">
        <p14:creationId xmlns:p14="http://schemas.microsoft.com/office/powerpoint/2010/main" val="4112289971"/>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1673" y="324735"/>
            <a:ext cx="11804072" cy="6771084"/>
          </a:xfrm>
          <a:prstGeom prst="rect">
            <a:avLst/>
          </a:prstGeom>
          <a:noFill/>
        </p:spPr>
        <p:txBody>
          <a:bodyPr wrap="square" rtlCol="0">
            <a:spAutoFit/>
          </a:bodyPr>
          <a:lstStyle/>
          <a:p>
            <a:pPr defTabSz="914400">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00">
              <a:defRPr/>
            </a:pPr>
            <a:endParaRPr lang="en-AE" sz="1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ተውህቦ ምሕረት ለሚካኤል ወብሥራት ለገብርኤል ወሀብተ ሰማያት ለማርያም ድንግል። </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ለሚካኤል ምሕረት ተሰጠው፤ ለገብርኤልም ማብሠር፤ ለድንግል ማርያምም ሰማያዊ ሀብት።</a:t>
            </a:r>
          </a:p>
          <a:p>
            <a:endParaRPr lang="am-ET"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To Michael was given mercy, and glad tidings to Gabriel, and a heavenly gift to the Virgin Mary.</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 xmlns:a16="http://schemas.microsoft.com/office/drawing/2014/main" id="{054D2638-2EE5-AB7A-C28D-323719229BFF}"/>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144</a:t>
            </a:fld>
            <a:endParaRPr lang="en-US"/>
          </a:p>
        </p:txBody>
      </p:sp>
    </p:spTree>
    <p:extLst>
      <p:ext uri="{BB962C8B-B14F-4D97-AF65-F5344CB8AC3E}">
        <p14:creationId xmlns:p14="http://schemas.microsoft.com/office/powerpoint/2010/main" val="1215911725"/>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9319" y="-35266"/>
            <a:ext cx="11894135" cy="7201972"/>
          </a:xfrm>
          <a:prstGeom prst="rect">
            <a:avLst/>
          </a:prstGeom>
          <a:noFill/>
        </p:spPr>
        <p:txBody>
          <a:bodyPr wrap="square" rtlCol="0">
            <a:spAutoFit/>
          </a:bodyPr>
          <a:lstStyle/>
          <a:p>
            <a:pPr defTabSz="914400">
              <a:tabLst>
                <a:tab pos="1257300" algn="l"/>
              </a:tabLst>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00">
              <a:tabLst>
                <a:tab pos="1257300" algn="l"/>
              </a:tabLst>
              <a:defRPr/>
            </a:pPr>
            <a:endParaRPr lang="en-AE" sz="1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ተውህቦ ልቡና ለዳዊት ወጥበብ ለሰሎሞን ወቀርነ ቅብዕ ለሳሙኤል እስመ ውእቱ ዘይቀብዕ ነገሥተ። </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ለዳዊት ል</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ቡ</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ለሰሎሞን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ጥበብ</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ለሳሙኤልም ነገሥታቱን የቀባ እርሱ ነውና የሽቱ ቀንድ ተሰጠው።</a:t>
            </a:r>
            <a:endPar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To David was given understanding, and wisdom to Solomon, and an horn of oil to Samuel for he was the anointer of kings.</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 xmlns:a16="http://schemas.microsoft.com/office/drawing/2014/main" id="{617DAAFD-3241-7CEE-8345-7AA391729967}"/>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145</a:t>
            </a:fld>
            <a:endParaRPr lang="en-US"/>
          </a:p>
        </p:txBody>
      </p:sp>
    </p:spTree>
    <p:extLst>
      <p:ext uri="{BB962C8B-B14F-4D97-AF65-F5344CB8AC3E}">
        <p14:creationId xmlns:p14="http://schemas.microsoft.com/office/powerpoint/2010/main" val="3885347852"/>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0109" y="120909"/>
            <a:ext cx="11887200" cy="7063472"/>
          </a:xfrm>
          <a:prstGeom prst="rect">
            <a:avLst/>
          </a:prstGeom>
          <a:noFill/>
        </p:spPr>
        <p:txBody>
          <a:bodyPr wrap="square" rtlCol="0">
            <a:spAutoFit/>
          </a:bodyPr>
          <a:lstStyle/>
          <a:p>
            <a:pPr defTabSz="914400">
              <a:defRPr/>
            </a:pPr>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00">
              <a:defRPr/>
            </a:pPr>
            <a:endParaRPr lang="en-AE" sz="9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ተውህቦ መራኁት ለአቡነ ጴጥሮስ ወድንግልና ለዮሐንስ ወመልእክት ለአቡነ ጳውሎስ እስመ ውእቱ ብርሃና ለቤተ ክርስቲያን።</a:t>
            </a:r>
          </a:p>
          <a:p>
            <a:endParaRPr lang="am-ET" sz="9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ለአባታችን ለጴጥሮስ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መክፈቻ</a:t>
            </a:r>
            <a:r>
              <a:rPr lang="en-US"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ለዮሐንስም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ድንግልና</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ለአባታችን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ለጳውሎስ</a:t>
            </a:r>
            <a:r>
              <a:rPr lang="en-US"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የቤተ ክርስቲያን ብርሃኗ እርሱ ነውና መልእክት ተሰጠው።</a:t>
            </a:r>
          </a:p>
          <a:p>
            <a:endParaRPr lang="en-AE" sz="1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our father Peter were given the keys, and virginity to John, and apostleship to our father Paul, for he was the light of the church.</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 xmlns:a16="http://schemas.microsoft.com/office/drawing/2014/main" id="{B97BB3CC-5489-B8BC-FD2A-AF12177A4A8C}"/>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146</a:t>
            </a:fld>
            <a:endParaRPr lang="en-US"/>
          </a:p>
        </p:txBody>
      </p:sp>
    </p:spTree>
    <p:extLst>
      <p:ext uri="{BB962C8B-B14F-4D97-AF65-F5344CB8AC3E}">
        <p14:creationId xmlns:p14="http://schemas.microsoft.com/office/powerpoint/2010/main" val="2962006905"/>
      </p:ext>
    </p:extLst>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4691" y="117767"/>
            <a:ext cx="11914909" cy="6555641"/>
          </a:xfrm>
          <a:prstGeom prst="rect">
            <a:avLst/>
          </a:prstGeom>
          <a:noFill/>
        </p:spPr>
        <p:txBody>
          <a:bodyPr wrap="square" rtlCol="0">
            <a:spAutoFit/>
          </a:bodyPr>
          <a:lstStyle/>
          <a:p>
            <a:pPr defTabSz="914400">
              <a:tabLst>
                <a:tab pos="1257300" algn="l"/>
              </a:tabLst>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00">
              <a:tabLst>
                <a:tab pos="1257300" algn="l"/>
              </a:tabLst>
              <a:defRPr/>
            </a:pPr>
            <a:endParaRPr lang="en-AE" sz="1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ዕፍረት ምዕዝት ይእቲ ማርያም እስመ ዘውስተ ከርሣ ዘይትሌዐል እምኩሉ ዕጣን መጽአ ወተሠገወ እምኔሃ።  </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5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መዐዛ ያላት ሽቱ ማርያም ናት፤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በማ</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ፀንዋ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ያለው ከዕጣን ሁሉ የሚበልጥ ነውና መጥቶ ከእርስዋ ሰው ሆነ።</a:t>
            </a:r>
            <a:endPar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5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fragrant ointment is Mary, for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 that was in her womb, who is more fragrant than all incense, came and was incarnate of her.</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 xmlns:a16="http://schemas.microsoft.com/office/drawing/2014/main" id="{DEB47416-69E7-6320-CBAD-C8DFE505EA72}"/>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147</a:t>
            </a:fld>
            <a:endParaRPr lang="en-US"/>
          </a:p>
        </p:txBody>
      </p:sp>
    </p:spTree>
    <p:extLst>
      <p:ext uri="{BB962C8B-B14F-4D97-AF65-F5344CB8AC3E}">
        <p14:creationId xmlns:p14="http://schemas.microsoft.com/office/powerpoint/2010/main" val="967890446"/>
      </p:ext>
    </p:extLst>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8545" y="194638"/>
            <a:ext cx="11914909" cy="6463308"/>
          </a:xfrm>
          <a:prstGeom prst="rect">
            <a:avLst/>
          </a:prstGeom>
          <a:noFill/>
        </p:spPr>
        <p:txBody>
          <a:bodyPr wrap="square" rtlCol="0">
            <a:spAutoFit/>
          </a:bodyPr>
          <a:lstStyle/>
          <a:p>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1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ለማርያም ድንግል ንጽሕት ሠምራ አብ ወአሠርገዋ ደብተራ ለማኅደረ ፍቁር ወልዱ።</a:t>
            </a:r>
          </a:p>
          <a:p>
            <a:r>
              <a:rPr lang="am-ET" sz="1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ንጽሕት ድንግል ማርያምን አብ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ወደዳት</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ለተወደደ ልጁም ማደሪያ ልትሆን በንጽሕና አስጌጣት።</a:t>
            </a:r>
          </a:p>
          <a:p>
            <a:endParaRPr lang="en-AE"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In Mary virgin pure the Father was well-pleased, and </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 decked her to be a tabernacle for the habitation of </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is beloved Son.</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 xmlns:a16="http://schemas.microsoft.com/office/drawing/2014/main" id="{05F7E136-B44E-4F8A-0C14-87C3E19C47A8}"/>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148</a:t>
            </a:fld>
            <a:endParaRPr lang="en-US"/>
          </a:p>
        </p:txBody>
      </p:sp>
    </p:spTree>
    <p:extLst>
      <p:ext uri="{BB962C8B-B14F-4D97-AF65-F5344CB8AC3E}">
        <p14:creationId xmlns:p14="http://schemas.microsoft.com/office/powerpoint/2010/main" val="1247021706"/>
      </p:ext>
    </p:extLst>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4691" y="80425"/>
            <a:ext cx="11953010" cy="5740033"/>
          </a:xfrm>
          <a:prstGeom prst="rect">
            <a:avLst/>
          </a:prstGeom>
          <a:noFill/>
        </p:spPr>
        <p:txBody>
          <a:bodyPr wrap="square" rtlCol="0">
            <a:spAutoFit/>
          </a:bodyPr>
          <a:lstStyle/>
          <a:p>
            <a:pPr defTabSz="914400">
              <a:tabLst>
                <a:tab pos="1257300" algn="l"/>
              </a:tabLst>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00">
              <a:tabLst>
                <a:tab pos="1257300" algn="l"/>
              </a:tabLst>
              <a:defRPr/>
            </a:pPr>
            <a:endParaRPr lang="en-AE" sz="1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ተውህቦ ሕግ ለሙሴ ወክህነት ለአሮን ተውህቦ ዕጣን </a:t>
            </a:r>
            <a:r>
              <a:rPr lang="am-ET"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ኅሩይ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ለዘካርያስ ካህን።  </a:t>
            </a:r>
            <a:endPar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7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ለሙሴ </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ሕግ</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ለአሮን</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ክህነት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ተሰጠው፤ ለካህኑ ለዘካርያስም የተመረጠ ዕጣን ተሰጠው።</a:t>
            </a:r>
            <a:endPar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To Moses was given the law, and priesthood to Aaron. </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Zacharias the priest was given chosen incense.</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 xmlns:a16="http://schemas.microsoft.com/office/drawing/2014/main" id="{27A9017E-DDFD-2717-23E6-4EF4D59BD0B0}"/>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149</a:t>
            </a:fld>
            <a:endParaRPr lang="en-US"/>
          </a:p>
        </p:txBody>
      </p:sp>
    </p:spTree>
    <p:extLst>
      <p:ext uri="{BB962C8B-B14F-4D97-AF65-F5344CB8AC3E}">
        <p14:creationId xmlns:p14="http://schemas.microsoft.com/office/powerpoint/2010/main" val="1891446494"/>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6982" y="146984"/>
            <a:ext cx="11984181" cy="6463308"/>
          </a:xfrm>
          <a:prstGeom prst="rect">
            <a:avLst/>
          </a:prstGeom>
          <a:noFill/>
        </p:spPr>
        <p:txBody>
          <a:bodyPr wrap="square" rtlCol="0">
            <a:spAutoFit/>
          </a:bodyPr>
          <a:lstStyle/>
          <a:p>
            <a:pPr defTabSz="914400">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00">
              <a:defRPr/>
            </a:pPr>
            <a:endParaRPr lang="am-ET" sz="2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ደብተራ ስምዕ ገብርዋ በከመ ነገረ እግዚእ ወአሮን ካህን በማዕከላ የዐርግ ዕጣነ ኅሩየ። </a:t>
            </a:r>
          </a:p>
          <a:p>
            <a:endParaRPr lang="en-AE"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የምስክርነት ድንኳን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አደረጓት</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ጌታ እንደተናገረ ካህኑ አሮን በመካከሏ የተመረጠውን እጣን ያሳርጋል።</a:t>
            </a:r>
            <a:endPar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They make a tabernacle of testimony according to the word of God; and Aaron the priest, in the midst thereof, made the chosen incense to go up.</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 xmlns:a16="http://schemas.microsoft.com/office/drawing/2014/main" id="{63A1D8A7-441E-6481-E465-32CD91EAD730}"/>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150</a:t>
            </a:fld>
            <a:endParaRPr lang="en-US"/>
          </a:p>
        </p:txBody>
      </p:sp>
    </p:spTree>
    <p:extLst>
      <p:ext uri="{BB962C8B-B14F-4D97-AF65-F5344CB8AC3E}">
        <p14:creationId xmlns:p14="http://schemas.microsoft.com/office/powerpoint/2010/main" val="1714214764"/>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8545" y="88737"/>
            <a:ext cx="11928764" cy="6309420"/>
          </a:xfrm>
          <a:prstGeom prst="rect">
            <a:avLst/>
          </a:prstGeom>
          <a:noFill/>
        </p:spPr>
        <p:txBody>
          <a:bodyPr wrap="square" rtlCol="0">
            <a:spAutoFit/>
          </a:bodyPr>
          <a:lstStyle/>
          <a:p>
            <a:pPr defTabSz="914400">
              <a:tabLst>
                <a:tab pos="1257300" algn="l"/>
              </a:tabLst>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endParaRPr lang="en-AE" sz="2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ሱራፌል ይሰግዱ ሎቱ ወኪሩቤል ይሴብሕዎ ይጸርሑ እንዘ ይብሉ። </a:t>
            </a:r>
            <a:endPar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ሱራፌል ይሰግዱለታል፤ ኪሩቤልም ያመሰ</a:t>
            </a:r>
            <a:r>
              <a:rPr lang="en-GB"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ግኑ</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ታል፤ </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እንዲ</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ህ</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እያሉ።</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seraphim worship him, and cherubim praise him and cry saying:</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 xmlns:a16="http://schemas.microsoft.com/office/drawing/2014/main" id="{6654C2A2-272B-21C0-6C34-4D43857ECA66}"/>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151</a:t>
            </a:fld>
            <a:endParaRPr lang="en-US"/>
          </a:p>
        </p:txBody>
      </p:sp>
    </p:spTree>
    <p:extLst>
      <p:ext uri="{BB962C8B-B14F-4D97-AF65-F5344CB8AC3E}">
        <p14:creationId xmlns:p14="http://schemas.microsoft.com/office/powerpoint/2010/main" val="3295865090"/>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0109" y="43408"/>
            <a:ext cx="11901055" cy="7109639"/>
          </a:xfrm>
          <a:prstGeom prst="rect">
            <a:avLst/>
          </a:prstGeom>
          <a:noFill/>
        </p:spPr>
        <p:txBody>
          <a:bodyPr wrap="square" rtlCol="0">
            <a:spAutoFit/>
          </a:bodyPr>
          <a:lstStyle/>
          <a:p>
            <a:pPr defTabSz="914400">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00">
              <a:defRPr/>
            </a:pPr>
            <a:endParaRPr lang="en-AE" sz="2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 ቅዱስ ቅዱስ እግዚአብሔር </a:t>
            </a:r>
            <a:r>
              <a:rPr lang="am-ET"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ኀ</a:t>
            </a:r>
            <a:r>
              <a:rPr lang="am-ET"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አእላፍ ወክቡር በውስተ ረበዋት። </a:t>
            </a:r>
            <a:endPar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በአእላፍ መላእክት ዘንድ ቅዱስ ቅዱስ ቅዱስ </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ነው</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በአለቆችም ዘንድ ክቡር</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ነው።</a:t>
            </a:r>
            <a:endPar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 </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 Holy is the Lord among the thousands and honored among the tens of thousands.</a:t>
            </a:r>
            <a:r>
              <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p:txBody>
      </p:sp>
      <p:sp>
        <p:nvSpPr>
          <p:cNvPr id="4" name="Slide Number Placeholder 2">
            <a:extLst>
              <a:ext uri="{FF2B5EF4-FFF2-40B4-BE49-F238E27FC236}">
                <a16:creationId xmlns="" xmlns:a16="http://schemas.microsoft.com/office/drawing/2014/main" id="{999A2A27-F55C-97B8-689C-9BE99F49A51F}"/>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152</a:t>
            </a:fld>
            <a:endParaRPr lang="en-US"/>
          </a:p>
        </p:txBody>
      </p:sp>
    </p:spTree>
    <p:extLst>
      <p:ext uri="{BB962C8B-B14F-4D97-AF65-F5344CB8AC3E}">
        <p14:creationId xmlns:p14="http://schemas.microsoft.com/office/powerpoint/2010/main" val="4121282840"/>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05008" y="2590200"/>
            <a:ext cx="8305801" cy="646331"/>
          </a:xfrm>
          <a:prstGeom prst="rect">
            <a:avLst/>
          </a:prstGeom>
          <a:noFill/>
        </p:spPr>
        <p:txBody>
          <a:bodyPr wrap="square" rtlCol="0">
            <a:spAutoFit/>
          </a:bodyPr>
          <a:lstStyle/>
          <a:p>
            <a:r>
              <a:rPr lang="am-ET" sz="3600" b="1" dirty="0">
                <a:solidFill>
                  <a:srgbClr val="00B0F0"/>
                </a:solidFill>
              </a:rPr>
              <a:t> </a:t>
            </a:r>
            <a:endParaRPr lang="am-ET" sz="9600" b="1" dirty="0">
              <a:solidFill>
                <a:srgbClr val="FFFF00"/>
              </a:solidFill>
            </a:endParaRPr>
          </a:p>
        </p:txBody>
      </p:sp>
      <p:sp>
        <p:nvSpPr>
          <p:cNvPr id="5" name="TextBox 4">
            <a:extLst>
              <a:ext uri="{FF2B5EF4-FFF2-40B4-BE49-F238E27FC236}">
                <a16:creationId xmlns="" xmlns:a16="http://schemas.microsoft.com/office/drawing/2014/main" id="{1A637FBD-F22E-E195-7B06-DFCBA7FE0AC4}"/>
              </a:ext>
            </a:extLst>
          </p:cNvPr>
          <p:cNvSpPr txBox="1"/>
          <p:nvPr/>
        </p:nvSpPr>
        <p:spPr>
          <a:xfrm>
            <a:off x="124690" y="97159"/>
            <a:ext cx="11956473" cy="6924973"/>
          </a:xfrm>
          <a:prstGeom prst="rect">
            <a:avLst/>
          </a:prstGeom>
          <a:noFill/>
        </p:spPr>
        <p:txBody>
          <a:bodyPr wrap="square">
            <a:spAutoFit/>
          </a:bodyPr>
          <a:lstStyle/>
          <a:p>
            <a:pPr defTabSz="914400">
              <a:defRPr/>
            </a:pPr>
            <a:r>
              <a:rPr lang="am-ET" sz="4400" b="1" u="sng"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a:t>
            </a:r>
            <a:r>
              <a:rPr lang="en-US"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ኅ</a:t>
            </a:r>
            <a:r>
              <a:rPr lang="am-ET" sz="4400" b="1" u="sng"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ብረት</a:t>
            </a:r>
            <a:endPar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endParaRPr lang="am-ET" sz="1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አንተ ውእቱ ዕጣን ኦ መድኃኒነ እስመ መጻእከ ወአድኃንከነ </a:t>
            </a:r>
            <a:r>
              <a:rPr lang="am-ET"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ተሣ</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ለነ</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endParaRPr lang="am-ET" sz="2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መድኃኒታችን ሆይ! ዕጣን አንተ ነህ፤ መጥተህ አድነኸናልና ይቅር በለን።</a:t>
            </a:r>
          </a:p>
          <a:p>
            <a:pPr defTabSz="914400">
              <a:defRPr/>
            </a:pPr>
            <a:endParaRPr lang="am-ET"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Thou art the incense, O our Savior, for Thou didst come and save us. Have mercy upon us.</a:t>
            </a:r>
            <a:endPar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Slide Number Placeholder 2">
            <a:extLst>
              <a:ext uri="{FF2B5EF4-FFF2-40B4-BE49-F238E27FC236}">
                <a16:creationId xmlns="" xmlns:a16="http://schemas.microsoft.com/office/drawing/2014/main" id="{57A7D83D-236E-44A7-D94D-2B4561FF8D63}"/>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153</a:t>
            </a:fld>
            <a:endParaRPr lang="en-US"/>
          </a:p>
        </p:txBody>
      </p:sp>
    </p:spTree>
    <p:extLst>
      <p:ext uri="{BB962C8B-B14F-4D97-AF65-F5344CB8AC3E}">
        <p14:creationId xmlns:p14="http://schemas.microsoft.com/office/powerpoint/2010/main" val="2562502990"/>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AC56639F-32B7-C2EA-3D02-7B954BA891AF}"/>
              </a:ext>
            </a:extLst>
          </p:cNvPr>
          <p:cNvSpPr txBox="1"/>
          <p:nvPr/>
        </p:nvSpPr>
        <p:spPr>
          <a:xfrm>
            <a:off x="216418" y="89979"/>
            <a:ext cx="11976926" cy="6728637"/>
          </a:xfrm>
          <a:prstGeom prst="rect">
            <a:avLst/>
          </a:prstGeom>
          <a:noFill/>
        </p:spPr>
        <p:txBody>
          <a:bodyPr wrap="square">
            <a:spAutoFit/>
          </a:bodyPr>
          <a:lstStyle/>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ከትንሣኤ እስከ በዓለ ሃምሳ/</a:t>
            </a:r>
            <a:r>
              <a:rPr lang="en-AE" sz="4000"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From </a:t>
            </a:r>
            <a:r>
              <a:rPr lang="en-AE" sz="4000" b="1" u="sng"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Fasika</a:t>
            </a:r>
            <a:r>
              <a:rPr lang="en-AE" sz="4000"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000" b="1" u="sng"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til</a:t>
            </a:r>
            <a:r>
              <a:rPr lang="en-AE" sz="4000"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 Pentecost</a:t>
            </a:r>
            <a:endParaRPr lang="en-AE" sz="4800"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am-ET" sz="1524"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 ተንሥአ እሙታን ሞተ ወኬዶ </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ለሞት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ለእለ ውስተ መቃብር ወሀበ ሕይወተ ዘለዓለም ዕረፍተ</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፫ ጊዜ)</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ከሙታን ተለይቶ ተነሣ፤ ሞቶ ሞትን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አጠፋው</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በመቃብር ላሉ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የዘ</a:t>
            </a:r>
            <a:r>
              <a:rPr lang="en-US" sz="36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ለዓ</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ለም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ዕረፍት የሚሆን ሕይወትን ሰጠ።</a:t>
            </a:r>
            <a:r>
              <a:rPr lang="en-AE"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፫</a:t>
            </a:r>
            <a:r>
              <a:rPr lang="en-AE"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ጊዜ)</a:t>
            </a:r>
          </a:p>
          <a:p>
            <a:pPr>
              <a:defRPr/>
            </a:pPr>
            <a:r>
              <a:rPr lang="en-AE" sz="32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Christ </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is risen from the dead, trampling down death by death, and upon those in the tombs bestowing life.</a:t>
            </a:r>
            <a:r>
              <a:rPr lang="en-AE" sz="2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(to be chanted thrice).</a:t>
            </a:r>
            <a:endPar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2">
            <a:extLst>
              <a:ext uri="{FF2B5EF4-FFF2-40B4-BE49-F238E27FC236}">
                <a16:creationId xmlns="" xmlns:a16="http://schemas.microsoft.com/office/drawing/2014/main" id="{B6794C6D-ED17-153F-EE77-79D8F379D2E7}"/>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154</a:t>
            </a:fld>
            <a:endParaRPr lang="en-US"/>
          </a:p>
        </p:txBody>
      </p:sp>
    </p:spTree>
    <p:extLst>
      <p:ext uri="{BB962C8B-B14F-4D97-AF65-F5344CB8AC3E}">
        <p14:creationId xmlns:p14="http://schemas.microsoft.com/office/powerpoint/2010/main" val="1132484102"/>
      </p:ext>
    </p:extLst>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252712" y="334829"/>
            <a:ext cx="11686576" cy="6188208"/>
          </a:xfrm>
          <a:prstGeom prst="rect">
            <a:avLst/>
          </a:prstGeom>
        </p:spPr>
        <p:txBody>
          <a:bodyPr>
            <a:noAutofit/>
          </a:bodyPr>
          <a:lstStyle/>
          <a:p>
            <a:pPr defTabSz="914436">
              <a:tabLst>
                <a:tab pos="1257350" algn="l"/>
              </a:tabLst>
              <a:defRPr/>
            </a:pPr>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36">
              <a:tabLst>
                <a:tab pos="1257350" algn="l"/>
              </a:tabLst>
              <a:defRPr/>
            </a:pPr>
            <a:endParaRPr lang="en-AE" sz="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4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a:t>
            </a:r>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tabLst>
                <a:tab pos="1257350" algn="l"/>
              </a:tabLst>
              <a:defRPr/>
            </a:pPr>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lvl="1">
              <a:tabLst>
                <a:tab pos="1257350" algn="l"/>
              </a:tabLst>
              <a:defRPr/>
            </a:pP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ኃያል</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ሕያው</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ዘኢይመውት</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ዘተወልደ</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እማርያም</a:t>
            </a:r>
            <a:r>
              <a:rPr lang="en-GB"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GB"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እም</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ቅድስት</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ድንግል</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ተሣሀለነ</a:t>
            </a:r>
            <a:r>
              <a:rPr lang="en-US"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51434">
              <a:spcBef>
                <a:spcPct val="20000"/>
              </a:spcBef>
              <a:defRPr/>
            </a:pPr>
            <a:r>
              <a:rPr lang="en-US" sz="32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lang="en-US"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ኃያል</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የማይሞት</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ሕያው</a:t>
            </a:r>
            <a:r>
              <a:rPr lang="en-US"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ነው</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ከቅድስት</a:t>
            </a:r>
            <a:r>
              <a:rPr lang="en-US"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ድንግል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ማርያም </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የተወለደ</a:t>
            </a:r>
            <a:r>
              <a:rPr lang="en-US"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ይቅር በለን።</a:t>
            </a:r>
          </a:p>
          <a:p>
            <a:pPr marL="51434">
              <a:spcBef>
                <a:spcPct val="20000"/>
              </a:spcBef>
              <a:defRPr/>
            </a:pP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God,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oly Mighty,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oly Living, immortal, who was born from the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oly Virgin Mary, have mercy upon us, Lord.</a:t>
            </a:r>
            <a:endPar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Slide Number Placeholder 2">
            <a:extLst>
              <a:ext uri="{FF2B5EF4-FFF2-40B4-BE49-F238E27FC236}">
                <a16:creationId xmlns="" xmlns:a16="http://schemas.microsoft.com/office/drawing/2014/main" id="{A1511977-DF66-590B-0207-EEAE4B984320}"/>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155</a:t>
            </a:fld>
            <a:endParaRPr lang="en-US"/>
          </a:p>
        </p:txBody>
      </p:sp>
    </p:spTree>
    <p:extLst>
      <p:ext uri="{BB962C8B-B14F-4D97-AF65-F5344CB8AC3E}">
        <p14:creationId xmlns:p14="http://schemas.microsoft.com/office/powerpoint/2010/main" val="1106031552"/>
      </p:ext>
    </p:extLst>
  </p:cSld>
  <p:clrMapOvr>
    <a:masterClrMapping/>
  </p:clrMapOvr>
  <p:transition/>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216419" y="241301"/>
            <a:ext cx="11686575" cy="6472731"/>
          </a:xfrm>
          <a:prstGeom prst="rect">
            <a:avLst/>
          </a:prstGeom>
        </p:spPr>
        <p:txBody>
          <a:bodyPr>
            <a:noAutofit/>
          </a:bodyPr>
          <a:lstStyle/>
          <a:p>
            <a:pPr marL="51434">
              <a:spcBef>
                <a:spcPct val="20000"/>
              </a:spcBef>
              <a:defRPr/>
            </a:pPr>
            <a:r>
              <a:rPr lang="en-GB"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ዱስ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lang="en-US"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ኃያል</a:t>
            </a:r>
            <a:r>
              <a:rPr lang="en-US"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ሕያው</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ዘኢይመውት</a:t>
            </a:r>
            <a:r>
              <a:rPr lang="en-US"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ዘተጠምቀ</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ዮ</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ርዳኖስ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ወተሰቅለ</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ዲበ</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ዕፀ</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መስቀል</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ተሣሀለነ</a:t>
            </a:r>
            <a:r>
              <a:rPr lang="en-US"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51434">
              <a:spcBef>
                <a:spcPct val="20000"/>
              </a:spcBef>
              <a:defRPr/>
            </a:pPr>
            <a:endParaRPr lang="en-US" sz="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ኃያል</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የማይሞት</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ሕያው</a:t>
            </a:r>
            <a:r>
              <a:rPr lang="en-AE"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ነው</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በዮርዳኖስ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የተጠመቀ በመስቀል ላይ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የተሰቀለ</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ይቅር በለን።</a:t>
            </a:r>
          </a:p>
          <a:p>
            <a:pPr marL="51434">
              <a:spcBef>
                <a:spcPct val="20000"/>
              </a:spcBef>
              <a:defRPr/>
            </a:pPr>
            <a:endParaRPr lang="am-ET" sz="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 God, Holy Mighty, Holy Living, Immortal, who was baptized in Jordan and crucified on the tree of the cross, have mercy upon us, Lord.</a:t>
            </a:r>
            <a:endPar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2">
            <a:extLst>
              <a:ext uri="{FF2B5EF4-FFF2-40B4-BE49-F238E27FC236}">
                <a16:creationId xmlns="" xmlns:a16="http://schemas.microsoft.com/office/drawing/2014/main" id="{A1057135-9387-33D3-EBB8-263FADD01A63}"/>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156</a:t>
            </a:fld>
            <a:endParaRPr lang="en-US"/>
          </a:p>
        </p:txBody>
      </p:sp>
    </p:spTree>
    <p:extLst>
      <p:ext uri="{BB962C8B-B14F-4D97-AF65-F5344CB8AC3E}">
        <p14:creationId xmlns:p14="http://schemas.microsoft.com/office/powerpoint/2010/main" val="2028583917"/>
      </p:ext>
    </p:extLst>
  </p:cSld>
  <p:clrMapOvr>
    <a:masterClrMapping/>
  </p:clrMapOvr>
  <p:transition/>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289006" y="152401"/>
            <a:ext cx="11613989" cy="6306123"/>
          </a:xfrm>
          <a:prstGeom prst="rect">
            <a:avLst/>
          </a:prstGeom>
        </p:spPr>
        <p:txBody>
          <a:bodyPr>
            <a:noAutofit/>
          </a:bodyPr>
          <a:lstStyle/>
          <a:p>
            <a:pPr marL="51434">
              <a:spcBef>
                <a:spcPct val="20000"/>
              </a:spcBef>
              <a:defRPr/>
            </a:pPr>
            <a:r>
              <a:rPr lang="en-US"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lang="en-US"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ኃያል</a:t>
            </a:r>
            <a:r>
              <a:rPr lang="en-US"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ሕያው</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ዘኢይመውት</a:t>
            </a:r>
            <a:r>
              <a:rPr lang="am-ET"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ዘተንሥአ</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እሙታን</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አመ</a:t>
            </a:r>
            <a:r>
              <a:rPr lang="en-US"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ሣልስት</a:t>
            </a:r>
            <a:r>
              <a:rPr lang="en-US"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ዕለት</a:t>
            </a:r>
            <a:endPar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ኃያል</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የማይሞት</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ሕያው</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ነው</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በሦስተኛው ቀን ከሙታን ተለይቶ የተነሣ፤</a:t>
            </a:r>
          </a:p>
          <a:p>
            <a:pPr marL="51434">
              <a:spcBef>
                <a:spcPct val="20000"/>
              </a:spcBef>
              <a:defRPr/>
            </a:pP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 God, Holy Mighty, Holy Living, Immortal, who didst rise from the dead on the third day</a:t>
            </a:r>
            <a:endParaRPr lang="am-ET" sz="4400" b="1" u="heavy" spc="225" dirty="0">
              <a:solidFill>
                <a:srgbClr val="FFFF00"/>
              </a:solidFill>
            </a:endParaRPr>
          </a:p>
          <a:p>
            <a:pPr marL="473866">
              <a:spcBef>
                <a:spcPct val="20000"/>
              </a:spcBef>
            </a:pPr>
            <a:endParaRPr lang="am-ET" sz="5144" b="1" u="heavy" spc="225" dirty="0">
              <a:solidFill>
                <a:srgbClr val="FFFF00"/>
              </a:solidFill>
            </a:endParaRPr>
          </a:p>
          <a:p>
            <a:pPr marL="473866">
              <a:spcBef>
                <a:spcPct val="20000"/>
              </a:spcBef>
            </a:pPr>
            <a:endParaRPr lang="am-ET" sz="5144" b="1" u="heavy" spc="225" dirty="0">
              <a:solidFill>
                <a:srgbClr val="FFFF00"/>
              </a:solidFill>
            </a:endParaRPr>
          </a:p>
          <a:p>
            <a:pPr marL="473866">
              <a:spcBef>
                <a:spcPct val="20000"/>
              </a:spcBef>
            </a:pPr>
            <a:endParaRPr lang="am-ET" sz="5144" b="1" u="heavy" spc="225" dirty="0">
              <a:solidFill>
                <a:srgbClr val="FFFF00"/>
              </a:solidFill>
            </a:endParaRPr>
          </a:p>
          <a:p>
            <a:pPr marL="473866">
              <a:spcBef>
                <a:spcPct val="20000"/>
              </a:spcBef>
            </a:pPr>
            <a:endParaRPr lang="en-US" sz="5144" b="1" u="heavy" spc="225" dirty="0">
              <a:solidFill>
                <a:srgbClr val="FFFF00"/>
              </a:solidFill>
            </a:endParaRPr>
          </a:p>
          <a:p>
            <a:pPr marL="51434">
              <a:spcBef>
                <a:spcPct val="20000"/>
              </a:spcBef>
              <a:defRPr/>
            </a:pPr>
            <a:endParaRPr lang="en-US" sz="5144" b="1" spc="225" dirty="0">
              <a:solidFill>
                <a:srgbClr val="FFFF00"/>
              </a:solidFill>
            </a:endParaRPr>
          </a:p>
        </p:txBody>
      </p:sp>
      <p:sp>
        <p:nvSpPr>
          <p:cNvPr id="5" name="Slide Number Placeholder 2">
            <a:extLst>
              <a:ext uri="{FF2B5EF4-FFF2-40B4-BE49-F238E27FC236}">
                <a16:creationId xmlns="" xmlns:a16="http://schemas.microsoft.com/office/drawing/2014/main" id="{13853C94-20B7-AD01-D13E-B45E57E19FF2}"/>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157</a:t>
            </a:fld>
            <a:endParaRPr lang="en-US" dirty="0"/>
          </a:p>
        </p:txBody>
      </p:sp>
    </p:spTree>
    <p:extLst>
      <p:ext uri="{BB962C8B-B14F-4D97-AF65-F5344CB8AC3E}">
        <p14:creationId xmlns:p14="http://schemas.microsoft.com/office/powerpoint/2010/main" val="3374571146"/>
      </p:ext>
    </p:extLst>
  </p:cSld>
  <p:clrMapOvr>
    <a:masterClrMapping/>
  </p:clrMapOvr>
  <p:transition/>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52713" y="-55197"/>
            <a:ext cx="11686575" cy="6466386"/>
          </a:xfrm>
          <a:prstGeom prst="rect">
            <a:avLst/>
          </a:prstGeom>
        </p:spPr>
        <p:txBody>
          <a:bodyPr wrap="square">
            <a:spAutoFit/>
          </a:bodyPr>
          <a:lstStyle/>
          <a:p>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ዐ</a:t>
            </a:r>
            <a:r>
              <a:rPr lang="en-US" sz="44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ርገ</a:t>
            </a:r>
            <a:r>
              <a:rPr lang="en-US"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በስብሐት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ውስተ</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ሰማያት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ወነበረ</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በየማነ</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አቡሁ</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ዳግመ</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ይመጽእ</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በስብሐት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ይ</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ኰ</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ንን</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ሕያዋነ</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ወሙታነ</a:t>
            </a:r>
            <a:r>
              <a:rPr lang="en-US"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ተሣሀለነ</a:t>
            </a:r>
            <a:r>
              <a:rPr lang="en-US"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በምስጋና ወደ ሰማይ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ወጣ</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በአባቱም ቀኝ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ተቀመጠ</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ዳግመኛም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በሕያዋንና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በሙታን ይፈርድ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ድ</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ይመጣል፤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ይቅር በለን።</a:t>
            </a:r>
            <a:endParaRPr lang="am-ET" sz="1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3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spcBef>
                <a:spcPct val="20000"/>
              </a:spcBef>
            </a:pP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scend into heaven in glory, sit at the right hand of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hy Father and agian wilt come in glory to judge the quick and the dead, have mercy upon us, Lord.</a:t>
            </a:r>
            <a:endPar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2">
            <a:extLst>
              <a:ext uri="{FF2B5EF4-FFF2-40B4-BE49-F238E27FC236}">
                <a16:creationId xmlns="" xmlns:a16="http://schemas.microsoft.com/office/drawing/2014/main" id="{3950055F-D60E-8419-0724-84E77332AEBF}"/>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158</a:t>
            </a:fld>
            <a:endParaRPr lang="en-US"/>
          </a:p>
        </p:txBody>
      </p:sp>
    </p:spTree>
    <p:extLst>
      <p:ext uri="{BB962C8B-B14F-4D97-AF65-F5344CB8AC3E}">
        <p14:creationId xmlns:p14="http://schemas.microsoft.com/office/powerpoint/2010/main" val="1684540811"/>
      </p:ext>
    </p:extLst>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216418" y="304801"/>
            <a:ext cx="11686576" cy="6248399"/>
          </a:xfrm>
          <a:prstGeom prst="rect">
            <a:avLst/>
          </a:prstGeom>
        </p:spPr>
        <p:txBody>
          <a:bodyPr>
            <a:noAutofit/>
          </a:bodyPr>
          <a:lstStyle/>
          <a:p>
            <a:pPr>
              <a:spcBef>
                <a:spcPct val="20000"/>
              </a:spcBef>
              <a:defRPr/>
            </a:pP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ስብሐት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ለአብ</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ስብሐት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ለወልድ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ስብሐት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ለመንፈስ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ይእዜኒ</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ወዘልፈኒ</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ወለዓለመ</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ዓለም</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ወአሜን</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ለይኩን</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ለይኩን</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a:spcBef>
                <a:spcPct val="20000"/>
              </a:spcBef>
              <a:defRPr/>
            </a:pPr>
            <a:endParaRPr lang="am-ET" sz="9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ለአብ ምስጋና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ለወልድም ምስጋና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ለመንፈስ ቅዱስ ምስጋና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ዛሬም ዘወትርም ለዘለዓለሙ አሜን።</a:t>
            </a:r>
            <a:endPar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spcBef>
                <a:spcPct val="20000"/>
              </a:spcBef>
              <a:defRPr/>
            </a:pPr>
            <a:endParaRPr lang="am-ET" sz="5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spcBef>
                <a:spcPct val="20000"/>
              </a:spcBef>
              <a:defRPr/>
            </a:pP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Glory be to the Father, glory be to the Son, glory be to the Holy Spirit, both now and ever and World withou</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end. Amen and amen, so be it, so be it.</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spcBef>
                <a:spcPct val="20000"/>
              </a:spcBef>
              <a:defRPr/>
            </a:pPr>
            <a:endPar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2">
            <a:extLst>
              <a:ext uri="{FF2B5EF4-FFF2-40B4-BE49-F238E27FC236}">
                <a16:creationId xmlns="" xmlns:a16="http://schemas.microsoft.com/office/drawing/2014/main" id="{31012F8D-30FD-2640-2C35-E0EB7FD5FA3D}"/>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159</a:t>
            </a:fld>
            <a:endParaRPr lang="en-US"/>
          </a:p>
        </p:txBody>
      </p:sp>
    </p:spTree>
    <p:extLst>
      <p:ext uri="{BB962C8B-B14F-4D97-AF65-F5344CB8AC3E}">
        <p14:creationId xmlns:p14="http://schemas.microsoft.com/office/powerpoint/2010/main" val="2301380582"/>
      </p:ext>
    </p:extLst>
  </p:cSld>
  <p:clrMapOvr>
    <a:masterClrMapping/>
  </p:clrMapOvr>
  <p:transition/>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91961F02-BE53-4990-AEBC-1AF7ACF8F0FF}"/>
              </a:ext>
            </a:extLst>
          </p:cNvPr>
          <p:cNvSpPr/>
          <p:nvPr/>
        </p:nvSpPr>
        <p:spPr>
          <a:xfrm>
            <a:off x="216418" y="233282"/>
            <a:ext cx="11759164" cy="6340197"/>
          </a:xfrm>
          <a:prstGeom prst="rect">
            <a:avLst/>
          </a:prstGeom>
        </p:spPr>
        <p:txBody>
          <a:bodyPr wrap="square">
            <a:spAutoFit/>
          </a:bodyPr>
          <a:lstStyle/>
          <a:p>
            <a:pPr defTabSz="914436">
              <a:defRPr/>
            </a:pPr>
            <a:r>
              <a:rPr lang="am-ET" sz="48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36">
              <a:defRPr/>
            </a:pPr>
            <a:endParaRPr lang="en-AE" sz="3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 </a:t>
            </a:r>
            <a:r>
              <a:rPr lang="am-ET"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ሥሉስ እግዚአብሔር ሕያው </a:t>
            </a:r>
            <a:r>
              <a:rPr lang="am-ET" sz="5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ተሣ</a:t>
            </a:r>
            <a:r>
              <a:rPr lang="en-US"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5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ለነ</a:t>
            </a:r>
            <a:r>
              <a:rPr lang="am-ET"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ልዩ </a:t>
            </a:r>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ሦስት ሕያው እግዚአብሔር </a:t>
            </a:r>
            <a:r>
              <a:rPr lang="am-ET" sz="5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ሆይ</a:t>
            </a:r>
            <a:r>
              <a:rPr lang="am-ET" sz="5400" b="1" dirty="0" smtClean="0">
                <a:solidFill>
                  <a:srgbClr val="00FF00"/>
                </a:solidFill>
                <a:latin typeface="Ebrima"/>
                <a:ea typeface="Ebrima"/>
                <a:cs typeface="Ebrima"/>
              </a:rPr>
              <a:t>!</a:t>
            </a:r>
            <a:endParaRPr lang="en-AE"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ይቅር በለን።</a:t>
            </a:r>
            <a:endPar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Holy Trinity, living God have mercy upon us.</a:t>
            </a:r>
            <a:endPar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 xmlns:a16="http://schemas.microsoft.com/office/drawing/2014/main" id="{81FF7756-ECE7-3A44-3583-7295EAFC4194}"/>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160</a:t>
            </a:fld>
            <a:endParaRPr lang="en-US"/>
          </a:p>
        </p:txBody>
      </p:sp>
    </p:spTree>
    <p:extLst>
      <p:ext uri="{BB962C8B-B14F-4D97-AF65-F5344CB8AC3E}">
        <p14:creationId xmlns:p14="http://schemas.microsoft.com/office/powerpoint/2010/main" val="3647006066"/>
      </p:ext>
    </p:extLst>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418" y="132398"/>
            <a:ext cx="11613989" cy="6909584"/>
          </a:xfrm>
          <a:prstGeom prst="rect">
            <a:avLst/>
          </a:prstGeom>
          <a:noFill/>
        </p:spPr>
        <p:txBody>
          <a:bodyPr wrap="square" rtlCol="0">
            <a:spAutoFit/>
          </a:bodyPr>
          <a:lstStyle/>
          <a:p>
            <a:pPr defTabSz="914436">
              <a:tabLst>
                <a:tab pos="1257350" algn="l"/>
              </a:tabLst>
              <a:defRPr/>
            </a:pPr>
            <a:r>
              <a:rPr lang="en-US"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u="sng"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ጠዋት/</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Morning</a:t>
            </a:r>
            <a:endParaRPr lang="en-US" sz="4000" b="1" u="sng"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tabLst>
                <a:tab pos="1257350" algn="l"/>
              </a:tabLst>
              <a:defRPr/>
            </a:pPr>
            <a:r>
              <a:rPr lang="am-ET" sz="4000" b="1" u="sng"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36">
              <a:tabLst>
                <a:tab pos="1257350" algn="l"/>
              </a:tabLst>
              <a:defRPr/>
            </a:pPr>
            <a:endParaRPr lang="en-AE" sz="9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ጸጋ ዘእግዚአብሔር </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ሉ ምስሌክሙ</a:t>
            </a:r>
            <a:r>
              <a:rPr lang="en-US"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11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የእግዚአብሔር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ጸጋ </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ናንተ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ጋር </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0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grace of God be with you.</a:t>
            </a:r>
          </a:p>
          <a:p>
            <a:endParaRPr lang="en-AE" sz="2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36">
              <a:defRPr/>
            </a:pPr>
            <a:endParaRPr lang="en-AE" sz="11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ምስለ </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መንፈስከ</a:t>
            </a:r>
            <a:r>
              <a:rPr lang="en-US"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0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with Thy spirit.</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7" name="Slide Number Placeholder 2">
            <a:extLst>
              <a:ext uri="{FF2B5EF4-FFF2-40B4-BE49-F238E27FC236}">
                <a16:creationId xmlns="" xmlns:a16="http://schemas.microsoft.com/office/drawing/2014/main" id="{2B673A47-EC30-E45A-2809-150A584F2195}"/>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161</a:t>
            </a:fld>
            <a:endParaRPr lang="en-US"/>
          </a:p>
        </p:txBody>
      </p:sp>
    </p:spTree>
    <p:extLst>
      <p:ext uri="{BB962C8B-B14F-4D97-AF65-F5344CB8AC3E}">
        <p14:creationId xmlns:p14="http://schemas.microsoft.com/office/powerpoint/2010/main" val="1038036782"/>
      </p:ext>
    </p:extLst>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472" y="0"/>
            <a:ext cx="11156660" cy="6952096"/>
          </a:xfrm>
          <a:prstGeom prst="rect">
            <a:avLst/>
          </a:prstGeom>
          <a:noFill/>
        </p:spPr>
        <p:txBody>
          <a:bodyPr wrap="square" rtlCol="0">
            <a:spAutoFit/>
          </a:bodyPr>
          <a:lstStyle/>
          <a:p>
            <a:pPr defTabSz="914436">
              <a:tabLst>
                <a:tab pos="1257350" algn="l"/>
              </a:tabLst>
              <a:defRPr/>
            </a:pPr>
            <a:r>
              <a:rPr lang="en-US" sz="3048"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048" b="1" u="sng"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048"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36">
              <a:defRPr/>
            </a:pPr>
            <a:r>
              <a:rPr lang="en-AE" sz="381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ንሰብሖ ለአምላክነ</a:t>
            </a:r>
            <a:r>
              <a:rPr lang="en-US"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defTabSz="914436">
              <a:defRPr/>
            </a:pP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ፈጣሪያችንን እናመስግ</a:t>
            </a:r>
            <a:r>
              <a:rPr lang="en-US" sz="36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ነው</a:t>
            </a:r>
            <a:r>
              <a:rPr lang="en-US"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2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Let </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 glory our God.</a:t>
            </a:r>
          </a:p>
          <a:p>
            <a:pPr defTabSz="914436">
              <a:defRPr/>
            </a:pPr>
            <a:r>
              <a:rPr lang="en-US" sz="3048"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048" b="1" u="sng"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r>
              <a:rPr lang="en-AE" sz="381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ርቱዕ </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ይደሉ</a:t>
            </a:r>
            <a:r>
              <a:rPr lang="en-US"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እውነት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ነው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ይገባል</a:t>
            </a:r>
            <a:r>
              <a:rPr lang="en-US"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2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It </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is right, It is just.</a:t>
            </a:r>
            <a:r>
              <a:rPr lang="am-ET" sz="381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defTabSz="914436">
              <a:tabLst>
                <a:tab pos="1257350" algn="l"/>
              </a:tabLst>
              <a:defRPr/>
            </a:pPr>
            <a:r>
              <a:rPr lang="en-US" sz="3048"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048" b="1" u="sng"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048"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r>
              <a:rPr lang="en-AE" sz="381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81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አጽንዑ </a:t>
            </a:r>
            <a:r>
              <a:rPr lang="en-US" sz="381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ኅ</a:t>
            </a:r>
            <a:r>
              <a:rPr lang="am-ET" sz="381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ሊና ልብክሙ</a:t>
            </a:r>
            <a:r>
              <a:rPr lang="en-US" sz="381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81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AE" sz="381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የልባችሁን </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ሐ</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ሳብ አጽኑ</a:t>
            </a:r>
            <a:r>
              <a:rPr lang="en-US"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81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381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81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2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Strengthen </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thought of your heart.</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2">
            <a:extLst>
              <a:ext uri="{FF2B5EF4-FFF2-40B4-BE49-F238E27FC236}">
                <a16:creationId xmlns="" xmlns:a16="http://schemas.microsoft.com/office/drawing/2014/main" id="{C7CCDFE6-BA7C-1476-88C3-114543174E0F}"/>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162</a:t>
            </a:fld>
            <a:endParaRPr lang="en-US"/>
          </a:p>
        </p:txBody>
      </p:sp>
    </p:spTree>
    <p:extLst>
      <p:ext uri="{BB962C8B-B14F-4D97-AF65-F5344CB8AC3E}">
        <p14:creationId xmlns:p14="http://schemas.microsoft.com/office/powerpoint/2010/main" val="3644834889"/>
      </p:ext>
    </p:extLst>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0A991D9F-0635-44B2-921A-EBA7075F5EDB}"/>
              </a:ext>
            </a:extLst>
          </p:cNvPr>
          <p:cNvSpPr/>
          <p:nvPr/>
        </p:nvSpPr>
        <p:spPr>
          <a:xfrm>
            <a:off x="252712" y="-36094"/>
            <a:ext cx="11686576" cy="7032694"/>
          </a:xfrm>
          <a:prstGeom prst="rect">
            <a:avLst/>
          </a:prstGeom>
        </p:spPr>
        <p:txBody>
          <a:bodyPr wrap="square">
            <a:spAutoFit/>
          </a:bodyPr>
          <a:lstStyle/>
          <a:p>
            <a:pPr defTabSz="914436">
              <a:defRPr/>
            </a:pPr>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ብነ ኀበ እግዚአብሔር አቡነ </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ዘበሰማያት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አቡነ </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ዘበሰማያት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አቡነ </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ዘበሰማያት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ኢታብአነ እግዚኦ ውስተ መንሱት። </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7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ከእግዚአብሔር ዘንድ </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አለን</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አባታችን </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ሆይ</a:t>
            </a:r>
            <a:r>
              <a:rPr lang="am-ET" sz="4400" b="1" dirty="0" smtClean="0">
                <a:solidFill>
                  <a:srgbClr val="00FF00"/>
                </a:solidFill>
                <a:latin typeface="Ebrima"/>
                <a:ea typeface="Ebrima"/>
                <a:cs typeface="Ebrima"/>
              </a:rPr>
              <a:t>!</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አባታችን </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ሆይ</a:t>
            </a:r>
            <a:r>
              <a:rPr lang="am-ET" sz="4400" b="1" dirty="0" smtClean="0">
                <a:solidFill>
                  <a:srgbClr val="00FF00"/>
                </a:solidFill>
                <a:latin typeface="Ebrima"/>
                <a:ea typeface="Ebrima"/>
                <a:cs typeface="Ebrima"/>
              </a:rPr>
              <a:t>!</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አባታችን </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ሆይ</a:t>
            </a:r>
            <a:r>
              <a:rPr lang="am-ET" sz="4400" b="1" dirty="0" smtClean="0">
                <a:solidFill>
                  <a:srgbClr val="00FF00"/>
                </a:solidFill>
                <a:latin typeface="Ebrima"/>
                <a:ea typeface="Ebrima"/>
                <a:cs typeface="Ebrima"/>
              </a:rPr>
              <a:t>!</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ወደ ፈተና አታግባን።</a:t>
            </a:r>
            <a:endPar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r>
              <a:rPr lang="en-AE" sz="36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lift them unto the Lord our God. Our God Father who art in heaven, Our Father who art in heaven, Our Father who art in heaven, lead us not into temptation.</a:t>
            </a:r>
            <a:endPar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 xmlns:a16="http://schemas.microsoft.com/office/drawing/2014/main" id="{1D1A6A3B-2892-3DCE-D769-405481A34E2E}"/>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163</a:t>
            </a:fld>
            <a:endParaRPr lang="en-US"/>
          </a:p>
        </p:txBody>
      </p:sp>
    </p:spTree>
    <p:extLst>
      <p:ext uri="{BB962C8B-B14F-4D97-AF65-F5344CB8AC3E}">
        <p14:creationId xmlns:p14="http://schemas.microsoft.com/office/powerpoint/2010/main" val="2123086347"/>
      </p:ext>
    </p:extLst>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0733" y="157405"/>
            <a:ext cx="11808312" cy="6894195"/>
          </a:xfrm>
          <a:prstGeom prst="rect">
            <a:avLst/>
          </a:prstGeom>
          <a:noFill/>
        </p:spPr>
        <p:txBody>
          <a:bodyPr wrap="square" rtlCol="0">
            <a:spAutoFit/>
          </a:bodyPr>
          <a:lstStyle/>
          <a:p>
            <a:pPr defTabSz="914436">
              <a:defRPr/>
            </a:pPr>
            <a:r>
              <a:rPr lang="en-US"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u="sng"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 </a:t>
            </a:r>
            <a:endParaRPr lang="en-US" sz="440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US" sz="4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ኪያከ </a:t>
            </a:r>
            <a:r>
              <a:rPr lang="am-ET"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ንሴብሕ </a:t>
            </a:r>
            <a:r>
              <a:rPr lang="am-ET" sz="5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a:t>
            </a:r>
            <a:r>
              <a:rPr lang="en-US" sz="5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AE" sz="5400" dirty="0">
                <a:solidFill>
                  <a:srgbClr val="00B0F0"/>
                </a:solidFill>
              </a:rPr>
              <a:t>   </a:t>
            </a:r>
            <a:r>
              <a:rPr lang="en-US" sz="5400" dirty="0" smtClean="0">
                <a:solidFill>
                  <a:srgbClr val="00B0F0"/>
                </a:solidFill>
              </a:rPr>
              <a:t> </a:t>
            </a:r>
            <a:r>
              <a:rPr lang="am-ET" sz="5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a:t>
            </a:r>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አንተን </a:t>
            </a:r>
            <a:r>
              <a:rPr lang="am-ET" sz="5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እናመሰግናለን</a:t>
            </a:r>
            <a:r>
              <a:rPr lang="en-US" sz="5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4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Oh </a:t>
            </a:r>
            <a:r>
              <a:rPr lang="en-AE" sz="5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we praise Thee</a:t>
            </a:r>
            <a:r>
              <a:rPr lang="en-AE" sz="54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54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US"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ኪያከ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ንዌድስ እግዚኦ</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አንተን እናመሰግናለን</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Oh Lord, we praise Thee</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US" sz="440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 xmlns:a16="http://schemas.microsoft.com/office/drawing/2014/main" id="{4FE5507C-2414-B887-F6A4-82E023FED6BB}"/>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164</a:t>
            </a:fld>
            <a:endParaRPr lang="en-US"/>
          </a:p>
        </p:txBody>
      </p:sp>
    </p:spTree>
    <p:extLst>
      <p:ext uri="{BB962C8B-B14F-4D97-AF65-F5344CB8AC3E}">
        <p14:creationId xmlns:p14="http://schemas.microsoft.com/office/powerpoint/2010/main" val="3377191550"/>
      </p:ext>
    </p:extLst>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8009" y="132403"/>
            <a:ext cx="11336487" cy="6646748"/>
          </a:xfrm>
          <a:prstGeom prst="rect">
            <a:avLst/>
          </a:prstGeom>
          <a:noFill/>
        </p:spPr>
        <p:txBody>
          <a:bodyPr wrap="square" lIns="67366" tIns="33683" rIns="67366" bIns="33683" rtlCol="0">
            <a:spAutoFit/>
          </a:bodyPr>
          <a:lstStyle/>
          <a:p>
            <a:pPr defTabSz="673690">
              <a:tabLst>
                <a:tab pos="926323" algn="l"/>
              </a:tabLst>
              <a:defRPr/>
            </a:pPr>
            <a:r>
              <a:rPr lang="en-US"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ከሰዓት/</a:t>
            </a:r>
            <a:r>
              <a:rPr lang="en-AE" sz="440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Afternoon</a:t>
            </a:r>
            <a:endParaRPr lang="en-US" sz="4400" b="1" u="sng"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673690">
              <a:tabLst>
                <a:tab pos="926323" algn="l"/>
              </a:tabLst>
              <a:defRPr/>
            </a:pPr>
            <a:r>
              <a:rPr lang="am-ET" sz="4000" b="1" u="sng"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673690">
              <a:tabLst>
                <a:tab pos="926323" algn="l"/>
              </a:tabLst>
              <a:defRPr/>
            </a:pPr>
            <a:endParaRPr lang="en-AE" sz="1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ጸጋ</a:t>
            </a:r>
            <a:r>
              <a:rPr lang="en-US"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a:t>
            </a:r>
            <a:r>
              <a:rPr lang="am-ET"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a:t>
            </a:r>
            <a:r>
              <a:rPr lang="am-ET"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ሉ ምስሌክሙ</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11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የእግዚአብሔር ጸጋ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ናንተ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ጋር ይሁን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6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grace of God be with you.</a:t>
            </a:r>
          </a:p>
          <a:p>
            <a:pPr defTabSz="673690">
              <a:defRPr/>
            </a:pPr>
            <a:r>
              <a:rPr lang="am-ET" sz="4000" b="1" u="sng"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673690">
              <a:defRPr/>
            </a:pPr>
            <a:endParaRPr lang="en-AE" sz="105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ምስለ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መንፈስከ</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ጋራ</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6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with Thy spirit.</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7" name="Slide Number Placeholder 2">
            <a:extLst>
              <a:ext uri="{FF2B5EF4-FFF2-40B4-BE49-F238E27FC236}">
                <a16:creationId xmlns="" xmlns:a16="http://schemas.microsoft.com/office/drawing/2014/main" id="{2B673A47-EC30-E45A-2809-150A584F2195}"/>
              </a:ext>
            </a:extLst>
          </p:cNvPr>
          <p:cNvSpPr>
            <a:spLocks noGrp="1"/>
          </p:cNvSpPr>
          <p:nvPr>
            <p:ph type="sldNum" sz="quarter" idx="12"/>
          </p:nvPr>
        </p:nvSpPr>
        <p:spPr>
          <a:xfrm>
            <a:off x="8305802" y="6340483"/>
            <a:ext cx="2057399" cy="365125"/>
          </a:xfrm>
        </p:spPr>
        <p:txBody>
          <a:bodyPr/>
          <a:lstStyle/>
          <a:p>
            <a:fld id="{699901B4-B23A-4C08-AC45-D9E49F2C10AE}" type="slidenum">
              <a:rPr lang="en-US" smtClean="0"/>
              <a:t>165</a:t>
            </a:fld>
            <a:endParaRPr lang="en-US"/>
          </a:p>
        </p:txBody>
      </p:sp>
    </p:spTree>
    <p:extLst>
      <p:ext uri="{BB962C8B-B14F-4D97-AF65-F5344CB8AC3E}">
        <p14:creationId xmlns:p14="http://schemas.microsoft.com/office/powerpoint/2010/main" val="3510720861"/>
      </p:ext>
    </p:extLst>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35286" y="132403"/>
            <a:ext cx="10674493" cy="6946830"/>
          </a:xfrm>
          <a:prstGeom prst="rect">
            <a:avLst/>
          </a:prstGeom>
          <a:noFill/>
        </p:spPr>
        <p:txBody>
          <a:bodyPr wrap="square" lIns="67366" tIns="33683" rIns="67366" bIns="33683" rtlCol="0">
            <a:spAutoFit/>
          </a:bodyPr>
          <a:lstStyle/>
          <a:p>
            <a:pPr defTabSz="673690">
              <a:tabLst>
                <a:tab pos="926323" algn="l"/>
              </a:tabLst>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673690">
              <a:tabLst>
                <a:tab pos="926323" algn="l"/>
              </a:tabLst>
              <a:defRPr/>
            </a:pPr>
            <a:endParaRPr lang="en-AE" sz="1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አእኵትዎ</a:t>
            </a:r>
            <a:r>
              <a:rPr lang="en-US"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ለአምላክነ</a:t>
            </a:r>
            <a:r>
              <a:rPr lang="en-US"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11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አምላካችንን</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አመስግኑት</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Give ye thanks unto our God</a:t>
            </a:r>
            <a:r>
              <a:rPr lang="en-AE" sz="44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28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673690">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673690">
              <a:defRPr/>
            </a:pPr>
            <a:endParaRPr lang="en-AE" sz="11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ርቱዕ</a:t>
            </a:r>
            <a:r>
              <a:rPr lang="en-US"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ይደሉ</a:t>
            </a:r>
            <a:r>
              <a:rPr lang="en-US"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9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እውነት</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ነው</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ይገባል</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It is right, it is just</a:t>
            </a:r>
            <a:r>
              <a:rPr lang="en-AE" sz="44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7" name="Slide Number Placeholder 2">
            <a:extLst>
              <a:ext uri="{FF2B5EF4-FFF2-40B4-BE49-F238E27FC236}">
                <a16:creationId xmlns="" xmlns:a16="http://schemas.microsoft.com/office/drawing/2014/main" id="{2B673A47-EC30-E45A-2809-150A584F2195}"/>
              </a:ext>
            </a:extLst>
          </p:cNvPr>
          <p:cNvSpPr>
            <a:spLocks noGrp="1"/>
          </p:cNvSpPr>
          <p:nvPr>
            <p:ph type="sldNum" sz="quarter" idx="12"/>
          </p:nvPr>
        </p:nvSpPr>
        <p:spPr>
          <a:xfrm>
            <a:off x="8305802" y="6340483"/>
            <a:ext cx="2057399" cy="365125"/>
          </a:xfrm>
        </p:spPr>
        <p:txBody>
          <a:bodyPr/>
          <a:lstStyle/>
          <a:p>
            <a:fld id="{699901B4-B23A-4C08-AC45-D9E49F2C10AE}" type="slidenum">
              <a:rPr lang="en-US" smtClean="0"/>
              <a:t>166</a:t>
            </a:fld>
            <a:endParaRPr lang="en-US"/>
          </a:p>
        </p:txBody>
      </p:sp>
    </p:spTree>
    <p:extLst>
      <p:ext uri="{BB962C8B-B14F-4D97-AF65-F5344CB8AC3E}">
        <p14:creationId xmlns:p14="http://schemas.microsoft.com/office/powerpoint/2010/main" val="960963444"/>
      </p:ext>
    </p:extLst>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0611" y="17397"/>
            <a:ext cx="11128098" cy="6715998"/>
          </a:xfrm>
          <a:prstGeom prst="rect">
            <a:avLst/>
          </a:prstGeom>
          <a:noFill/>
        </p:spPr>
        <p:txBody>
          <a:bodyPr wrap="square" lIns="67366" tIns="33683" rIns="67366" bIns="33683" rtlCol="0">
            <a:spAutoFit/>
          </a:bodyPr>
          <a:lstStyle/>
          <a:p>
            <a:r>
              <a:rPr lang="en-US"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u="sng"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u="sng"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 </a:t>
            </a:r>
            <a:endParaRPr lang="en-US" sz="440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ንሴብሐከ እግዚኦ</a:t>
            </a:r>
            <a:r>
              <a:rPr lang="en-US" sz="5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አንተን እናመሰግናለን</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US" sz="48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Oh Lord, we praise Thee</a:t>
            </a:r>
            <a:r>
              <a:rPr lang="en-US" sz="36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36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ንዌድሰከ </a:t>
            </a:r>
            <a:r>
              <a:rPr lang="am-ET"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a:t>
            </a:r>
            <a:r>
              <a:rPr lang="en-US"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አንተን እናመሰግናለን</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Oh Lord, we praise Thee</a:t>
            </a:r>
            <a:r>
              <a:rPr lang="en-US" sz="44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40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a:t>
            </a:r>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 xmlns:a16="http://schemas.microsoft.com/office/drawing/2014/main" id="{A19B5FF7-1B58-4BE2-E0B2-81C4E062606C}"/>
              </a:ext>
            </a:extLst>
          </p:cNvPr>
          <p:cNvSpPr>
            <a:spLocks noGrp="1"/>
          </p:cNvSpPr>
          <p:nvPr>
            <p:ph type="sldNum" sz="quarter" idx="12"/>
          </p:nvPr>
        </p:nvSpPr>
        <p:spPr>
          <a:xfrm>
            <a:off x="8305802" y="6340483"/>
            <a:ext cx="2057399" cy="365125"/>
          </a:xfrm>
        </p:spPr>
        <p:txBody>
          <a:bodyPr/>
          <a:lstStyle/>
          <a:p>
            <a:fld id="{699901B4-B23A-4C08-AC45-D9E49F2C10AE}" type="slidenum">
              <a:rPr lang="en-US" smtClean="0"/>
              <a:t>167</a:t>
            </a:fld>
            <a:endParaRPr lang="en-US"/>
          </a:p>
        </p:txBody>
      </p:sp>
    </p:spTree>
    <p:extLst>
      <p:ext uri="{BB962C8B-B14F-4D97-AF65-F5344CB8AC3E}">
        <p14:creationId xmlns:p14="http://schemas.microsoft.com/office/powerpoint/2010/main" val="832284658"/>
      </p:ext>
    </p:extLst>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 xmlns:a16="http://schemas.microsoft.com/office/drawing/2014/main" id="{29A12A0D-B13B-CC8D-7257-72DE30E7E78A}"/>
              </a:ext>
            </a:extLst>
          </p:cNvPr>
          <p:cNvSpPr txBox="1"/>
          <p:nvPr/>
        </p:nvSpPr>
        <p:spPr>
          <a:xfrm>
            <a:off x="1101718" y="1255594"/>
            <a:ext cx="10130390" cy="3545907"/>
          </a:xfrm>
          <a:prstGeom prst="rect">
            <a:avLst/>
          </a:prstGeom>
          <a:noFill/>
        </p:spPr>
        <p:txBody>
          <a:bodyPr wrap="square">
            <a:spAutoFit/>
          </a:bodyPr>
          <a:lstStyle/>
          <a:p>
            <a:pPr defTabSz="914436">
              <a:defRPr/>
            </a:pPr>
            <a:r>
              <a:rPr lang="am-ET" sz="8383" b="1" u="sng"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ጸሎ</a:t>
            </a:r>
            <a:r>
              <a:rPr lang="en-US" sz="8383" b="1" u="sng"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a:t>
            </a:r>
            <a:r>
              <a:rPr lang="en-US" sz="8383"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6859"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Prayer</a:t>
            </a:r>
            <a:r>
              <a:rPr lang="en-AE" sz="6859" b="1" u="sng"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6859"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US" sz="6859"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አባታችን</a:t>
            </a:r>
            <a:r>
              <a:rPr lang="en-US" sz="6859"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6859"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ሆይ</a:t>
            </a:r>
            <a:r>
              <a:rPr lang="en-US" sz="6859"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defTabSz="914436">
              <a:defRPr/>
            </a:pPr>
            <a:r>
              <a:rPr lang="en-US" sz="7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a:t>
            </a:r>
            <a:r>
              <a:rPr lang="en-AE" sz="7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ur </a:t>
            </a:r>
            <a:r>
              <a:rPr lang="en-AE" sz="72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Father</a:t>
            </a:r>
            <a:r>
              <a:rPr lang="en-US" sz="7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72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685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Slide Number Placeholder 2">
            <a:extLst>
              <a:ext uri="{FF2B5EF4-FFF2-40B4-BE49-F238E27FC236}">
                <a16:creationId xmlns="" xmlns:a16="http://schemas.microsoft.com/office/drawing/2014/main" id="{7AEA8988-A5E7-5071-693B-68BF84617F6D}"/>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168</a:t>
            </a:fld>
            <a:endParaRPr lang="en-US"/>
          </a:p>
        </p:txBody>
      </p:sp>
    </p:spTree>
    <p:extLst>
      <p:ext uri="{BB962C8B-B14F-4D97-AF65-F5344CB8AC3E}">
        <p14:creationId xmlns:p14="http://schemas.microsoft.com/office/powerpoint/2010/main" val="4035261167"/>
      </p:ext>
    </p:extLst>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1.bp.blogspot.com/-fUCoo96LkI0/UAEuse6rlJI/AAAAAAAABeo/xM3x5o3H76I/s1600/%E1%88%A5%E1%88%89%E1%88%B5+%E1%89%85%E1%8B%B1%E1%88%B5_page1_image2.png"/>
          <p:cNvPicPr>
            <a:picLocks noChangeAspect="1" noChangeArrowheads="1"/>
          </p:cNvPicPr>
          <p:nvPr/>
        </p:nvPicPr>
        <p:blipFill rotWithShape="1">
          <a:blip r:embed="rId2">
            <a:extLst>
              <a:ext uri="{28A0092B-C50C-407E-A947-70E740481C1C}">
                <a14:useLocalDpi xmlns:a14="http://schemas.microsoft.com/office/drawing/2010/main" val="0"/>
              </a:ext>
            </a:extLst>
          </a:blip>
          <a:srcRect l="816" t="1202" r="2414" b="3402"/>
          <a:stretch/>
        </p:blipFill>
        <p:spPr bwMode="auto">
          <a:xfrm>
            <a:off x="94683" y="-127784"/>
            <a:ext cx="12085582" cy="689580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No photo description availab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138" y="396411"/>
            <a:ext cx="11037095" cy="5863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4546847"/>
      </p:ext>
    </p:extLst>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418" y="300136"/>
            <a:ext cx="11686576" cy="6949210"/>
          </a:xfrm>
          <a:prstGeom prst="rect">
            <a:avLst/>
          </a:prstGeom>
          <a:noFill/>
        </p:spPr>
        <p:txBody>
          <a:bodyPr wrap="square" rtlCol="0">
            <a:spAutoFit/>
          </a:bodyPr>
          <a:lstStyle/>
          <a:p>
            <a:pPr defTabSz="914436">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36">
              <a:defRPr/>
            </a:pPr>
            <a:endParaRPr lang="en-AE" sz="1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ኦ ሥሉስ ቅዱስ </a:t>
            </a:r>
            <a:r>
              <a:rPr lang="am-ET"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መሐረነ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ኦ ሥሉስ ቅዱስ </a:t>
            </a:r>
            <a:r>
              <a:rPr lang="am-ET"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መሐከነ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ኦ ሥሉስ ቅዱስ </a:t>
            </a:r>
            <a:r>
              <a:rPr lang="am-ET"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ተሣ</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ለነ</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endParaRPr lang="am-ET"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ልዩ ሦስት </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ሆይ</a:t>
            </a:r>
            <a:r>
              <a:rPr lang="am-ET" sz="4800" b="1" dirty="0" smtClean="0">
                <a:solidFill>
                  <a:srgbClr val="00FF00"/>
                </a:solidFill>
                <a:latin typeface="Ebrima"/>
                <a:ea typeface="Ebrima"/>
                <a:cs typeface="Ebrima"/>
              </a:rPr>
              <a:t>!</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ማረን፤ ልዩ ሦስት </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ሆይ</a:t>
            </a:r>
            <a:r>
              <a:rPr lang="am-ET" sz="4800" b="1" dirty="0" smtClean="0">
                <a:solidFill>
                  <a:srgbClr val="00FF00"/>
                </a:solidFill>
                <a:latin typeface="Ebrima"/>
                <a:ea typeface="Ebrima"/>
                <a:cs typeface="Ebrima"/>
              </a:rPr>
              <a:t>!</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ራራልን፤ ልዩ ሦስት </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ሆይ</a:t>
            </a:r>
            <a:r>
              <a:rPr lang="am-ET" sz="4800" b="1" dirty="0" smtClean="0">
                <a:solidFill>
                  <a:srgbClr val="00FF00"/>
                </a:solidFill>
                <a:latin typeface="Ebrima"/>
                <a:ea typeface="Ebrima"/>
                <a:cs typeface="Ebrima"/>
              </a:rPr>
              <a:t>!</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ይቅር በለን።</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Holy Trinity, pity us, O! Holy Trinity, Spare us, O! Holy Trinity, have mercy upon us.</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 xmlns:a16="http://schemas.microsoft.com/office/drawing/2014/main" id="{35D653D9-4921-5A62-66CB-1F95EEAF08B0}"/>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170</a:t>
            </a:fld>
            <a:endParaRPr lang="en-US"/>
          </a:p>
        </p:txBody>
      </p:sp>
    </p:spTree>
    <p:extLst>
      <p:ext uri="{BB962C8B-B14F-4D97-AF65-F5344CB8AC3E}">
        <p14:creationId xmlns:p14="http://schemas.microsoft.com/office/powerpoint/2010/main" val="1302065683"/>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37BF3F57-0D7C-456F-973C-B760D0657010}"/>
              </a:ext>
            </a:extLst>
          </p:cNvPr>
          <p:cNvSpPr/>
          <p:nvPr/>
        </p:nvSpPr>
        <p:spPr>
          <a:xfrm>
            <a:off x="212609" y="54812"/>
            <a:ext cx="11750791" cy="63709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tab pos="1257300" algn="l"/>
              </a:tabLst>
              <a:defRPr/>
            </a:pPr>
            <a:r>
              <a:rPr kumimoji="0" lang="am-ET" sz="3600" b="1" i="0" u="sng" strike="noStrike" kern="1200" cap="none" spc="0" normalizeH="0" baseline="0" noProof="0" dirty="0">
                <a:ln>
                  <a:noFill/>
                </a:ln>
                <a:solidFill>
                  <a:prstClr val="white"/>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kumimoji="0" lang="en-AE" sz="3600" b="1" i="0" u="sng" strike="noStrike" kern="1200" cap="none" spc="0" normalizeH="0" baseline="0" noProof="0" dirty="0">
                <a:ln>
                  <a:noFill/>
                </a:ln>
                <a:solidFill>
                  <a:prstClr val="white"/>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kumimoji="0" lang="en-AE" sz="36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lvl="1"/>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ቦአ መልአክ ኀቤሃ</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ወቆመ ቅድሜሃ ወይቤላ</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ተፈሥሒ ተፈሥሒ</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ተፈሥሒ ኦ ማርያም ድንግል ምልዕተ </a:t>
            </a:r>
            <a:r>
              <a:rPr lang="am-ET"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ጸጋ።</a:t>
            </a:r>
            <a:endParaRPr lang="en-US"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መልአክ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ወደርሷ ገብቶ በፊቷ ቆሞ ጸጋን የተሞላሽ ድንግል ማርያም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ሆይ</a:t>
            </a:r>
            <a:r>
              <a:rPr lang="am-ET" sz="3600" b="1" dirty="0" smtClean="0">
                <a:solidFill>
                  <a:srgbClr val="00FF00"/>
                </a:solidFill>
                <a:latin typeface="Ebrima"/>
                <a:ea typeface="Ebrima"/>
                <a:cs typeface="Ebrima"/>
              </a:rPr>
              <a:t>!</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ደስ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ይበልሽ</a:t>
            </a:r>
            <a:r>
              <a:rPr lang="am-ET" sz="3600" b="1" dirty="0" smtClean="0">
                <a:solidFill>
                  <a:srgbClr val="00FF00"/>
                </a:solidFill>
                <a:latin typeface="Ebrima"/>
                <a:ea typeface="Ebrima"/>
                <a:cs typeface="Ebrima"/>
              </a:rPr>
              <a:t>!</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ደስ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ይበልሽ</a:t>
            </a:r>
            <a:r>
              <a:rPr lang="am-ET" sz="3600" b="1" dirty="0" smtClean="0">
                <a:solidFill>
                  <a:srgbClr val="00FF00"/>
                </a:solidFill>
                <a:latin typeface="Ebrima"/>
                <a:ea typeface="Ebrima"/>
                <a:cs typeface="Ebrima"/>
              </a:rPr>
              <a:t>!</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ደስ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ይበልሽ</a:t>
            </a:r>
            <a:r>
              <a:rPr lang="en-US"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አላት</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6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Rejoice </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rejoice rejoice, O! Virgin Mary.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am-ET" sz="3600" b="1" i="0" u="sng" strike="noStrike" kern="1200" cap="none" spc="0" normalizeH="0" baseline="0" noProof="0" dirty="0">
                <a:ln>
                  <a:noFill/>
                </a:ln>
                <a:solidFill>
                  <a:prstClr val="white"/>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kumimoji="0" lang="en-AE" sz="36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r>
              <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ምስሌኪ።</a:t>
            </a:r>
            <a:endParaRPr lang="en-AE"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lang="en-AE"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ካንቺ ጋራ ነው።</a:t>
            </a:r>
          </a:p>
          <a:p>
            <a:r>
              <a:rPr lang="en-AE"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2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is with Thee.</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963416662"/>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37BF3F57-0D7C-456F-973C-B760D0657010}"/>
              </a:ext>
            </a:extLst>
          </p:cNvPr>
          <p:cNvSpPr/>
          <p:nvPr/>
        </p:nvSpPr>
        <p:spPr>
          <a:xfrm>
            <a:off x="208268" y="785"/>
            <a:ext cx="11775185" cy="687880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tab pos="1257300" algn="l"/>
              </a:tabLst>
              <a:defRPr/>
            </a:pPr>
            <a:r>
              <a:rPr kumimoji="0" lang="am-ET" sz="4400" b="1" i="0" u="sng" strike="noStrike" kern="1200" cap="none" spc="0" normalizeH="0" baseline="0" noProof="0" dirty="0">
                <a:ln>
                  <a:noFill/>
                </a:ln>
                <a:solidFill>
                  <a:prstClr val="white"/>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kumimoji="0" lang="en-AE" sz="4400" b="1" i="0" u="sng" strike="noStrike" kern="1200" cap="none" spc="0" normalizeH="0" baseline="0" noProof="0" dirty="0">
                <a:ln>
                  <a:noFill/>
                </a:ln>
                <a:solidFill>
                  <a:prstClr val="white"/>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kumimoji="0" lang="en-AE" sz="44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kumimoji="0" lang="am-ET" sz="44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tab pos="1257300" algn="l"/>
              </a:tabLst>
              <a:defRPr/>
            </a:pPr>
            <a:endParaRPr kumimoji="0" lang="en-AE" sz="105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ቡርክት አንቲ እምአንስት።</a:t>
            </a:r>
            <a:endPar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ከሴቶች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ተለይተሽ </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የተባረክ</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ሽ</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ነሽ።</a:t>
            </a:r>
          </a:p>
          <a:p>
            <a:r>
              <a:rPr lang="am-ET" sz="4800" b="1" i="1" dirty="0">
                <a:solidFill>
                  <a:srgbClr val="00B0F0"/>
                </a:solidFill>
              </a:rPr>
              <a:t>  </a:t>
            </a:r>
            <a:r>
              <a:rPr lang="en-AE" sz="44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Blessed </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art Thou among </a:t>
            </a:r>
            <a:r>
              <a:rPr lang="en-AE" sz="44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women</a:t>
            </a:r>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am-ET" sz="4400" b="1" i="0" u="sng" strike="noStrike" kern="1200" cap="none" spc="0" normalizeH="0" baseline="0" noProof="0" dirty="0">
                <a:ln>
                  <a:noFill/>
                </a:ln>
                <a:solidFill>
                  <a:prstClr val="white"/>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kumimoji="0" lang="en-AE" sz="44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kumimoji="0" lang="am-ET" sz="44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E" sz="105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FFFF00"/>
                </a:solidFill>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ወቡሩክ</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ፍሬ</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ከርሥኪ። </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srgbClr val="FFFF00"/>
                </a:solidFill>
              </a:rPr>
              <a:t>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የማሕ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ፀ</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ንሽም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ፍሬ የተባረከ ነው።</a:t>
            </a:r>
            <a:endPar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FFFF00"/>
                </a:solidFill>
              </a:rPr>
              <a:t>    </a:t>
            </a:r>
            <a:r>
              <a:rPr lang="en-AE" sz="40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blessed is the fruit of thy womb.</a:t>
            </a:r>
            <a:r>
              <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p:txBody>
      </p:sp>
    </p:spTree>
    <p:extLst>
      <p:ext uri="{BB962C8B-B14F-4D97-AF65-F5344CB8AC3E}">
        <p14:creationId xmlns:p14="http://schemas.microsoft.com/office/powerpoint/2010/main" val="4278664953"/>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466810CB-9377-4ED3-B759-EF8A4BF4E123}"/>
              </a:ext>
            </a:extLst>
          </p:cNvPr>
          <p:cNvSpPr txBox="1"/>
          <p:nvPr/>
        </p:nvSpPr>
        <p:spPr>
          <a:xfrm>
            <a:off x="211890" y="-6682"/>
            <a:ext cx="11145921" cy="63094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tab pos="1257300" algn="l"/>
              </a:tabLst>
              <a:defRPr/>
            </a:pPr>
            <a:r>
              <a:rPr kumimoji="0" lang="am-ET" sz="4400" b="1" i="0" u="sng" strike="noStrike" kern="1200" cap="none" spc="0" normalizeH="0" baseline="0" noProof="0" dirty="0">
                <a:ln>
                  <a:noFill/>
                </a:ln>
                <a:solidFill>
                  <a:prstClr val="white"/>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kumimoji="0" lang="en-AE" sz="4400" b="1" i="0" u="sng" strike="noStrike" kern="1200" cap="none" spc="0" normalizeH="0" baseline="0" noProof="0" dirty="0">
                <a:ln>
                  <a:noFill/>
                </a:ln>
                <a:solidFill>
                  <a:prstClr val="white"/>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kumimoji="0" lang="en-AE" sz="44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marL="0" marR="0" lvl="0" indent="0" algn="l" defTabSz="914400" rtl="0" eaLnBrk="1" fontAlgn="auto" latinLnBrk="0" hangingPunct="1">
              <a:lnSpc>
                <a:spcPct val="100000"/>
              </a:lnSpc>
              <a:spcBef>
                <a:spcPts val="0"/>
              </a:spcBef>
              <a:spcAft>
                <a:spcPts val="0"/>
              </a:spcAft>
              <a:buClrTx/>
              <a:buSzTx/>
              <a:buFontTx/>
              <a:buNone/>
              <a:tabLst>
                <a:tab pos="1257300" algn="l"/>
              </a:tabLst>
              <a:defRPr/>
            </a:pPr>
            <a:endParaRPr kumimoji="0" lang="am-ET" sz="16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srgbClr val="FFFF00"/>
                </a:solidFill>
              </a:rPr>
              <a:t>   </a:t>
            </a:r>
            <a:r>
              <a:rPr lang="am-ET"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ተንብሊ</a:t>
            </a:r>
            <a:r>
              <a:rPr lang="en-US"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ወሰአሊ</a:t>
            </a:r>
            <a:r>
              <a:rPr lang="am-ET"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ለነ።</a:t>
            </a:r>
          </a:p>
          <a:p>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ለምኝልን</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አማልጂንም።</a:t>
            </a:r>
          </a:p>
          <a:p>
            <a:r>
              <a:rPr lang="en-US" sz="4400" b="1" dirty="0">
                <a:solidFill>
                  <a:srgbClr val="FFFF00"/>
                </a:solidFill>
              </a:rPr>
              <a:t> </a:t>
            </a:r>
            <a:r>
              <a:rPr lang="en-US" sz="4400" b="1" dirty="0" smtClean="0">
                <a:solidFill>
                  <a:srgbClr val="FFFF00"/>
                </a:solidFill>
              </a:rPr>
              <a:t>   </a:t>
            </a:r>
            <a:r>
              <a:rPr lang="en-AE" sz="4400" b="1" dirty="0" smtClean="0">
                <a:solidFill>
                  <a:srgbClr val="FFFF00"/>
                </a:solidFill>
              </a:rPr>
              <a:t> </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Pray for us.</a:t>
            </a:r>
            <a:endParaRPr lang="en-US" sz="2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am-ET" sz="4400" b="1" i="0" u="sng" strike="noStrike" kern="1200" cap="none" spc="0" normalizeH="0" baseline="0" noProof="0" dirty="0">
                <a:ln>
                  <a:noFill/>
                </a:ln>
                <a:solidFill>
                  <a:prstClr val="white"/>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kumimoji="0" lang="en-AE" sz="44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m-ET" sz="16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srgbClr val="FFFF00"/>
                </a:solidFill>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ኀበ</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ፍቁር ወልድኪ።</a:t>
            </a:r>
            <a:endPar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400" b="1" dirty="0">
                <a:solidFill>
                  <a:srgbClr val="FFFF00"/>
                </a:solidFill>
              </a:rPr>
              <a:t> </a:t>
            </a:r>
            <a:r>
              <a:rPr lang="en-US" sz="4400" b="1" dirty="0" smtClean="0">
                <a:solidFill>
                  <a:srgbClr val="FFFF00"/>
                </a:solidFill>
              </a:rPr>
              <a:t>   </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ከተወደደው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ከልጅሽ ዘንድ።</a:t>
            </a:r>
          </a:p>
          <a:p>
            <a:r>
              <a:rPr lang="en-US" sz="4400" b="1" dirty="0">
                <a:solidFill>
                  <a:srgbClr val="FFFF00"/>
                </a:solidFill>
              </a:rPr>
              <a:t> </a:t>
            </a:r>
            <a:r>
              <a:rPr lang="en-US" sz="4400" b="1" dirty="0" smtClean="0">
                <a:solidFill>
                  <a:srgbClr val="FFFF00"/>
                </a:solidFill>
              </a:rPr>
              <a:t>   </a:t>
            </a:r>
            <a:r>
              <a:rPr lang="en-AE" sz="44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To </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thy Son.</a:t>
            </a:r>
            <a:endPar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131987713"/>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CA19B2D9-50E2-BD3E-16FB-C68FA732A778}"/>
              </a:ext>
            </a:extLst>
          </p:cNvPr>
          <p:cNvSpPr txBox="1"/>
          <p:nvPr/>
        </p:nvSpPr>
        <p:spPr>
          <a:xfrm>
            <a:off x="380999" y="77214"/>
            <a:ext cx="10110537" cy="618630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m-ET" sz="4000" b="1" i="0" u="sng" strike="noStrike" kern="1200" cap="none" spc="0" normalizeH="0" baseline="0" noProof="0" dirty="0">
                <a:ln>
                  <a:noFill/>
                </a:ln>
                <a:solidFill>
                  <a:prstClr val="white"/>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kumimoji="0" lang="en-AE" sz="4000" b="1" i="0" u="sng" strike="noStrike" kern="1200" cap="none" spc="0" normalizeH="0" baseline="0" noProof="0" dirty="0">
                <a:ln>
                  <a:noFill/>
                </a:ln>
                <a:solidFill>
                  <a:prstClr val="white"/>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kumimoji="0" lang="en-AE" sz="40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kumimoji="0" lang="am-ET" sz="40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m-ET" sz="16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am-ET" sz="4000" b="1" i="0" u="none" strike="noStrike" kern="1200" cap="none" spc="0" normalizeH="0" baseline="0" noProof="0" dirty="0">
                <a:ln>
                  <a:noFill/>
                </a:ln>
                <a:solidFill>
                  <a:srgbClr val="FFFF00"/>
                </a:solidFill>
                <a:effectLst/>
                <a:uLnTx/>
                <a:uFillTx/>
                <a:latin typeface="Nyala" panose="02000504070300020003" pitchFamily="2" charset="0"/>
                <a:ea typeface="+mn-ea"/>
                <a:cs typeface="+mn-cs"/>
              </a:rPr>
              <a:t>   </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ኢየሱስ</a:t>
            </a:r>
            <a:r>
              <a:rPr lang="en-US"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r>
              <a:rPr kumimoji="0" lang="en-AE" sz="4400" b="1" i="0" u="none" strike="noStrike" kern="1200" cap="none" spc="0" normalizeH="0" baseline="0" noProof="0" dirty="0">
                <a:ln>
                  <a:noFill/>
                </a:ln>
                <a:solidFill>
                  <a:prstClr val="white"/>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ኢየሱስ</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a:t>
            </a:r>
            <a:endPar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r>
              <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0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Jesus </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Christ.</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am-ET" sz="20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am-ET" sz="4000" b="1" i="0" u="sng" strike="noStrike" kern="1200" cap="none" spc="0" normalizeH="0" baseline="0" noProof="0" dirty="0">
                <a:ln>
                  <a:noFill/>
                </a:ln>
                <a:solidFill>
                  <a:prstClr val="white"/>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kumimoji="0" lang="en-AE" sz="40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kumimoji="0" lang="am-ET" sz="40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m-ET" sz="16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am-ET" sz="4000" b="1" i="0" u="none" strike="noStrike" kern="1200" cap="none" spc="0" normalizeH="0" baseline="0" noProof="0" dirty="0">
                <a:ln>
                  <a:noFill/>
                </a:ln>
                <a:solidFill>
                  <a:srgbClr val="FFFF00"/>
                </a:solidFill>
                <a:effectLst/>
                <a:uLnTx/>
                <a:uFillTx/>
                <a:latin typeface="Nyala" panose="02000504070300020003" pitchFamily="2" charset="0"/>
                <a:ea typeface="+mn-ea"/>
                <a:cs typeface="+mn-cs"/>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 ይሥረይ ለነ ኃጣውኢነ።</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ኃጢአታችንን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ያስተሠርይልን ዘንድ።</a:t>
            </a:r>
            <a:r>
              <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0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To </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forgive us our sins.</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753068226"/>
      </p:ext>
    </p:extLst>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flipH="1">
            <a:off x="139101" y="96252"/>
            <a:ext cx="11940604" cy="707886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m-ET" sz="3600" b="1" i="0" u="sng" strike="noStrike" kern="1200" cap="none" spc="0" normalizeH="0" baseline="0" noProof="0" dirty="0">
                <a:ln>
                  <a:noFill/>
                </a:ln>
                <a:solidFill>
                  <a:prstClr val="white"/>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kumimoji="0" lang="en-AE" sz="3600" b="1" i="0" u="sng" strike="noStrike" kern="1200" cap="none" spc="0" normalizeH="0" baseline="0" noProof="0" dirty="0">
                <a:ln>
                  <a:noFill/>
                </a:ln>
                <a:solidFill>
                  <a:prstClr val="white"/>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kumimoji="0" lang="en-AE" sz="36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kumimoji="0" lang="am-ET" sz="36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ስብሐት ወክብር ለሥሉስ ቅዱስ ይደሉ አብ ወወልድ ወመንፈስ ቅዱስ ኵሎ ጊዜ ይእዜኒ ወዘልፈኒ ወለዓለም ዓለም።</a:t>
            </a:r>
          </a:p>
          <a:p>
            <a:r>
              <a:rPr lang="am-ET" sz="1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a:defRPr/>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ልዩ ሦስት ለሚሆን ለአብና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ለወልድ</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ለመንፈስ ቅዱስም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ሁል</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ጊዜ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ክብር ምስጋና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ይገባል</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ዛሬም ዘወትርም ለዘለዓለሙ አሜን።</a:t>
            </a:r>
          </a:p>
          <a:p>
            <a:pPr>
              <a:defRPr/>
            </a:pPr>
            <a:endParaRPr lang="am-ET" sz="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 and honor are meet to the Holy Trinity, the Father and the Son and the Holy Spirit at all times, both now and ever and world without end. Amen.</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626037141"/>
      </p:ext>
    </p:extLst>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26189"/>
            <a:ext cx="11468814" cy="6703630"/>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endParaRPr lang="en-AE"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191" dirty="0">
                <a:solidFill>
                  <a:srgbClr val="FFFF00"/>
                </a:solidFill>
              </a:rPr>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ተንሥኡ </a:t>
            </a:r>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ለጸሎት</a:t>
            </a:r>
            <a:r>
              <a:rPr lang="en-US"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5144"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ለጸሎት ተነሡ</a:t>
            </a:r>
            <a:r>
              <a:rPr lang="en-US"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5144"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Stand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up for prayer.</a:t>
            </a:r>
            <a:r>
              <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dirty="0">
                <a:solidFill>
                  <a:srgbClr val="FF0000"/>
                </a:solidFill>
              </a:rPr>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a:t>
            </a:r>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ተሣ</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ለነ</a:t>
            </a:r>
            <a:r>
              <a:rPr lang="en-US"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6287"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a:t>
            </a:r>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ይቅር </a:t>
            </a:r>
            <a:r>
              <a:rPr lang="am-ET" sz="5144"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በለን</a:t>
            </a:r>
            <a:r>
              <a:rPr lang="en-US" sz="5144"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572"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a:t>
            </a:r>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have mercy upon us.</a:t>
            </a:r>
            <a:endParaRPr lang="en-US"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 xmlns:a16="http://schemas.microsoft.com/office/drawing/2014/main" id="{E551069F-2AD3-58DC-5F31-FF95E37046FD}"/>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176</a:t>
            </a:fld>
            <a:endParaRPr lang="en-US" dirty="0"/>
          </a:p>
        </p:txBody>
      </p:sp>
    </p:spTree>
    <p:extLst>
      <p:ext uri="{BB962C8B-B14F-4D97-AF65-F5344CB8AC3E}">
        <p14:creationId xmlns:p14="http://schemas.microsoft.com/office/powerpoint/2010/main" val="937784284"/>
      </p:ext>
    </p:extLst>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105808"/>
            <a:ext cx="11613988" cy="6703630"/>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am-ET" sz="1143"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dirty="0"/>
              <a:t> </a:t>
            </a:r>
            <a:r>
              <a:rPr lang="en-AE" sz="3810" dirty="0"/>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a:t>
            </a:r>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ለኩልክሙ</a:t>
            </a:r>
            <a:r>
              <a:rPr lang="en-US"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572"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ለሁላች</a:t>
            </a:r>
            <a:r>
              <a:rPr lang="en-US"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 </a:t>
            </a:r>
            <a:r>
              <a:rPr lang="en-US" sz="5144" b="1" dirty="0" err="1"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r>
              <a:rPr lang="en-US"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572"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be unto you all.</a:t>
            </a:r>
          </a:p>
          <a:p>
            <a:endParaRPr lang="en-AE"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am-ET"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a:t>
            </a:r>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መንፈስከ</a:t>
            </a:r>
            <a:r>
              <a:rPr lang="en-US"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572"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r>
              <a:rPr lang="en-US"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572"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with Thy spirit.</a:t>
            </a:r>
            <a:endPar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177</a:t>
            </a:fld>
            <a:endParaRPr lang="en-US" dirty="0"/>
          </a:p>
        </p:txBody>
      </p:sp>
    </p:spTree>
    <p:extLst>
      <p:ext uri="{BB962C8B-B14F-4D97-AF65-F5344CB8AC3E}">
        <p14:creationId xmlns:p14="http://schemas.microsoft.com/office/powerpoint/2010/main" val="61017552"/>
      </p:ext>
    </p:extLst>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99B64E87-C167-D6CB-D2D5-AE317F316D19}"/>
              </a:ext>
            </a:extLst>
          </p:cNvPr>
          <p:cNvSpPr txBox="1"/>
          <p:nvPr/>
        </p:nvSpPr>
        <p:spPr>
          <a:xfrm flipH="1">
            <a:off x="216417" y="17391"/>
            <a:ext cx="11759165" cy="7248138"/>
          </a:xfrm>
          <a:prstGeom prst="rect">
            <a:avLst/>
          </a:prstGeom>
          <a:noFill/>
        </p:spPr>
        <p:txBody>
          <a:bodyPr wrap="square" rtlCol="0">
            <a:spAutoFit/>
          </a:bodyPr>
          <a:lstStyle/>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ኢየሱስ</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a:t>
            </a:r>
            <a:r>
              <a:rPr lang="am-ET"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አምላክነ ዘትቤሎሙ ለአርዳኢከ ቅዱሳን ወለሐዋርያቲከ </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ንጹሓን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እስመ ብዙኃን ነቢያት ወጻድቃን ፈተዉ ይርአዩ አንትሙ ዘትሬእዩ ወኢርእዩ </a:t>
            </a:r>
          </a:p>
          <a:p>
            <a:r>
              <a:rPr lang="am-ET" sz="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አምላካችን እግዚአብሔር ኢየሱስ ክርስቶስ ሆይ! ቅዱሳን የሚሆኑ ደቀ መዛሙርትህንና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ንጹ</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ሓ</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ሐዋርያትን እንዲህ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ያል</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ኻ</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ቸው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እናን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የምታዩትን ያዩ ዘንድ ብዙ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ነቢያት</a:t>
            </a:r>
            <a:r>
              <a:rPr lang="en-US"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ጻድቃን ወደዱ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አላዩም።</a:t>
            </a:r>
            <a:endPar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Jesus Christ, our God, who didst say to Thy holy disciples and Thy pure </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apostles: man</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prophets.</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2">
            <a:extLst>
              <a:ext uri="{FF2B5EF4-FFF2-40B4-BE49-F238E27FC236}">
                <a16:creationId xmlns="" xmlns:a16="http://schemas.microsoft.com/office/drawing/2014/main" id="{83D73561-7F54-0E30-2C90-CC2287F47269}"/>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178</a:t>
            </a:fld>
            <a:endParaRPr lang="en-US"/>
          </a:p>
        </p:txBody>
      </p:sp>
    </p:spTree>
    <p:extLst>
      <p:ext uri="{BB962C8B-B14F-4D97-AF65-F5344CB8AC3E}">
        <p14:creationId xmlns:p14="http://schemas.microsoft.com/office/powerpoint/2010/main" val="3223077953"/>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25AAF1BC-CCD6-AE13-3950-1E0712006457}"/>
              </a:ext>
            </a:extLst>
          </p:cNvPr>
          <p:cNvSpPr txBox="1"/>
          <p:nvPr/>
        </p:nvSpPr>
        <p:spPr>
          <a:xfrm flipH="1">
            <a:off x="216417" y="190500"/>
            <a:ext cx="11759165" cy="6170920"/>
          </a:xfrm>
          <a:prstGeom prst="rect">
            <a:avLst/>
          </a:prstGeom>
          <a:noFill/>
        </p:spPr>
        <p:txBody>
          <a:bodyPr wrap="square" rtlCol="0">
            <a:spAutoFit/>
          </a:bodyPr>
          <a:lstStyle/>
          <a:p>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ወፈተ</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ዉ</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ይስምዑ አንትሙ ዘትሰምዑ</a:t>
            </a:r>
            <a:r>
              <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ወኢሰምዑ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ወለክሙሰ ብፁዓት አዕይንቲክሙ እለ ርእያ ወአእዛኒክሙ እለ ሰምዓ።</a:t>
            </a:r>
          </a:p>
          <a:p>
            <a:r>
              <a:rPr lang="am-ET" sz="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a:defRPr/>
            </a:pP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እናንተ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ዛሬ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የምትሰሙትን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ይሰሙ ዘንድ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ወደዱ</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አልሰሙም፤ የእናንተ ያዩ ዓይኖቻችሁና የሰሙ ጆሮዎቻችሁ ግን የተመሰገኑ ናቸው።</a:t>
            </a:r>
          </a:p>
          <a:p>
            <a:pPr>
              <a:defRPr/>
            </a:pPr>
            <a:endParaRPr lang="am-ET" sz="9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righteous men</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have desired to hear the things which ye hear and have not heard them, but you, blessed are your eyes that have seen and you ears that have heard,</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2">
            <a:extLst>
              <a:ext uri="{FF2B5EF4-FFF2-40B4-BE49-F238E27FC236}">
                <a16:creationId xmlns="" xmlns:a16="http://schemas.microsoft.com/office/drawing/2014/main" id="{5055AE8B-0AB2-F9B3-5318-F6EF3919AF45}"/>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179</a:t>
            </a:fld>
            <a:endParaRPr lang="en-US"/>
          </a:p>
        </p:txBody>
      </p:sp>
    </p:spTree>
    <p:extLst>
      <p:ext uri="{BB962C8B-B14F-4D97-AF65-F5344CB8AC3E}">
        <p14:creationId xmlns:p14="http://schemas.microsoft.com/office/powerpoint/2010/main" val="79861408"/>
      </p:ext>
    </p:extLst>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7A227020-160B-0047-4E27-C4504CBD2177}"/>
              </a:ext>
            </a:extLst>
          </p:cNvPr>
          <p:cNvSpPr txBox="1"/>
          <p:nvPr/>
        </p:nvSpPr>
        <p:spPr>
          <a:xfrm flipH="1">
            <a:off x="216417" y="269875"/>
            <a:ext cx="11613990" cy="6848029"/>
          </a:xfrm>
          <a:prstGeom prst="rect">
            <a:avLst/>
          </a:prstGeom>
          <a:noFill/>
        </p:spPr>
        <p:txBody>
          <a:bodyPr wrap="square" rtlCol="0">
            <a:spAutoFit/>
          </a:bodyPr>
          <a:lstStyle/>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ወከማሆሙ ለነኒ ረስየነ ድልዋነ ንስማዕ ወንግበር ቃለ ወንጌልከ ቅዱስ በጸሎቶሙ ለቅዱሳን።</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እኛንም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እንደነሱ የበቃን </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አድርገን</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በቅዱሳን ጸሎት የከበረ ወንጌልን ሰምተን እንሠራ ዘንድ።</a:t>
            </a:r>
          </a:p>
          <a:p>
            <a:pPr>
              <a:defRPr/>
            </a:pPr>
            <a:endParaRPr lang="am-ET" sz="7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Do </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Thou make us also like them meet to hear and to do the word of Thy Holy Gospel Through the prayer of the saints</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2">
            <a:extLst>
              <a:ext uri="{FF2B5EF4-FFF2-40B4-BE49-F238E27FC236}">
                <a16:creationId xmlns="" xmlns:a16="http://schemas.microsoft.com/office/drawing/2014/main" id="{07E8D09E-A917-8B85-D1D4-F698143CBA43}"/>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180</a:t>
            </a:fld>
            <a:endParaRPr lang="en-US"/>
          </a:p>
        </p:txBody>
      </p:sp>
    </p:spTree>
    <p:extLst>
      <p:ext uri="{BB962C8B-B14F-4D97-AF65-F5344CB8AC3E}">
        <p14:creationId xmlns:p14="http://schemas.microsoft.com/office/powerpoint/2010/main" val="1526253854"/>
      </p:ext>
    </p:extLst>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9006" y="152406"/>
            <a:ext cx="11613989" cy="6370975"/>
          </a:xfrm>
          <a:prstGeom prst="rect">
            <a:avLst/>
          </a:prstGeom>
          <a:noFill/>
        </p:spPr>
        <p:txBody>
          <a:bodyPr wrap="square" rtlCol="0">
            <a:spAutoFit/>
          </a:bodyPr>
          <a:lstStyle/>
          <a:p>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0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endParaRPr lang="en-AE" sz="1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ጸልዩ በእንተ ወንጌል ቅዱስ። </a:t>
            </a:r>
          </a:p>
          <a:p>
            <a:pPr lvl="1"/>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ክቡር ስለሚሆን ስለ ወንጌል ጸልዩ።</a:t>
            </a:r>
            <a:endPar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Pray for the Holy Gospel.</a:t>
            </a:r>
            <a:r>
              <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36">
              <a:defRPr/>
            </a:pPr>
            <a:endParaRPr lang="am-ET" sz="1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ይረስየነ ድልዋነ ለሰሚዐ ወንጌል ቅዱስ። </a:t>
            </a:r>
          </a:p>
          <a:p>
            <a:pPr lvl="1"/>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የከበረ ወንጌልን ለመስማት የበቃን ያድርገን።</a:t>
            </a:r>
          </a:p>
          <a:p>
            <a:pPr lvl="1"/>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May He make us meet to hear the Holy Gospel.</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2">
            <a:extLst>
              <a:ext uri="{FF2B5EF4-FFF2-40B4-BE49-F238E27FC236}">
                <a16:creationId xmlns="" xmlns:a16="http://schemas.microsoft.com/office/drawing/2014/main" id="{3A782B35-1817-F5A3-7C32-00AC3CDB05EA}"/>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181</a:t>
            </a:fld>
            <a:endParaRPr lang="en-US"/>
          </a:p>
        </p:txBody>
      </p:sp>
    </p:spTree>
    <p:extLst>
      <p:ext uri="{BB962C8B-B14F-4D97-AF65-F5344CB8AC3E}">
        <p14:creationId xmlns:p14="http://schemas.microsoft.com/office/powerpoint/2010/main" val="1905282423"/>
      </p:ext>
    </p:extLst>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4664" y="329931"/>
            <a:ext cx="10462160" cy="7359066"/>
          </a:xfrm>
          <a:prstGeom prst="rect">
            <a:avLst/>
          </a:prstGeom>
          <a:noFill/>
        </p:spPr>
        <p:txBody>
          <a:bodyPr wrap="square" rtlCol="0">
            <a:spAutoFit/>
          </a:bodyPr>
          <a:lstStyle/>
          <a:p>
            <a:r>
              <a:rPr lang="en-US" sz="6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US" sz="6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6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የዕለቱ</a:t>
            </a:r>
            <a:r>
              <a:rPr lang="en-US" sz="6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am-ET" sz="6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ምስባክ</a:t>
            </a:r>
            <a:r>
              <a:rPr lang="en-US" sz="6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6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ከዳዊት</a:t>
            </a:r>
            <a:r>
              <a:rPr lang="en-US" sz="6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6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መዝሙር</a:t>
            </a:r>
            <a:r>
              <a:rPr lang="en-US"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6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ይሰብካል</a:t>
            </a:r>
            <a:r>
              <a:rPr lang="en-US" sz="6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r>
              <a:rPr lang="en-US" sz="6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ሕዝቡም</a:t>
            </a:r>
            <a:r>
              <a:rPr lang="en-US" sz="6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6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ይቀበላሉ</a:t>
            </a:r>
            <a:r>
              <a:rPr lang="en-US"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4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 </a:t>
            </a:r>
            <a:r>
              <a:rPr lang="en-AE" sz="5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Shall sing from the Psalms a text which suits the </a:t>
            </a:r>
            <a:r>
              <a:rPr lang="en-AE" sz="54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day</a:t>
            </a:r>
            <a:r>
              <a:rPr lang="en-US" sz="54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the people will repeat.</a:t>
            </a:r>
            <a:endParaRPr lang="am-ET" sz="5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endParaRPr lang="en-US" sz="762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605941624"/>
      </p:ext>
    </p:extLst>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209069" flipV="1">
            <a:off x="2801193" y="1587456"/>
            <a:ext cx="6187109" cy="248209"/>
          </a:xfrm>
          <a:prstGeom prst="rect">
            <a:avLst/>
          </a:prstGeom>
          <a:noFill/>
        </p:spPr>
        <p:txBody>
          <a:bodyPr wrap="square" rtlCol="0">
            <a:spAutoFit/>
          </a:bodyPr>
          <a:lstStyle/>
          <a:p>
            <a:endParaRPr lang="en-US" sz="1013" dirty="0"/>
          </a:p>
        </p:txBody>
      </p:sp>
      <p:sp>
        <p:nvSpPr>
          <p:cNvPr id="3" name="TextBox 2"/>
          <p:cNvSpPr txBox="1"/>
          <p:nvPr/>
        </p:nvSpPr>
        <p:spPr>
          <a:xfrm>
            <a:off x="216418" y="141161"/>
            <a:ext cx="11759164" cy="5355312"/>
          </a:xfrm>
          <a:prstGeom prst="rect">
            <a:avLst/>
          </a:prstGeom>
          <a:noFill/>
        </p:spPr>
        <p:txBody>
          <a:bodyPr wrap="square" rtlCol="0">
            <a:spAutoFit/>
          </a:bodyPr>
          <a:lstStyle/>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en-AE" sz="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ሃሌ ሉያ! ቁሙ ወአጽምዑ </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ወንጌ</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ቅዱ</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ዜናሁ ለእግዚእነ ወመድኃኒነ ኢየሱስ ክርስቶስ።</a:t>
            </a:r>
            <a:endParaRPr lang="am-ET" sz="1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ሃሌ ሉያ! ጌታችን መድኃኒታችን ኢየሱስ ክርስቶስ የተናገረውን ቅዱስ ወንጌል ቁማችሁ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አድምጡ</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1200" b="1" dirty="0">
              <a:solidFill>
                <a:srgbClr val="00B0F0"/>
              </a:solidFill>
            </a:endParaRP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Halleluiah, stand up and hearken to the Holy Gospel, the message of our Lord and </a:t>
            </a:r>
            <a:r>
              <a:rPr lang="en-AE" sz="40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Savior</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Jesus Christ.</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2">
            <a:extLst>
              <a:ext uri="{FF2B5EF4-FFF2-40B4-BE49-F238E27FC236}">
                <a16:creationId xmlns="" xmlns:a16="http://schemas.microsoft.com/office/drawing/2014/main" id="{A2672D28-35D1-F36F-34A5-A89D99E91989}"/>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183</a:t>
            </a:fld>
            <a:endParaRPr lang="en-US"/>
          </a:p>
        </p:txBody>
      </p:sp>
    </p:spTree>
    <p:extLst>
      <p:ext uri="{BB962C8B-B14F-4D97-AF65-F5344CB8AC3E}">
        <p14:creationId xmlns:p14="http://schemas.microsoft.com/office/powerpoint/2010/main" val="3937290278"/>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43831" y="38714"/>
            <a:ext cx="11880899" cy="6401753"/>
          </a:xfrm>
          <a:prstGeom prst="rect">
            <a:avLst/>
          </a:prstGeom>
        </p:spPr>
        <p:txBody>
          <a:bodyPr wrap="square">
            <a:spAutoFit/>
          </a:bodyPr>
          <a:lstStyle/>
          <a:p>
            <a:pPr defTabSz="914436">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en-US" sz="440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US" sz="4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a:t>
            </a:r>
            <a:r>
              <a:rPr lang="en-US"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am-ET"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ልክሙ</a:t>
            </a:r>
            <a:r>
              <a:rPr lang="en-US"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lang="am-ET" sz="5400" b="1" dirty="0" smtClean="0">
                <a:solidFill>
                  <a:srgbClr val="00B0F0"/>
                </a:solidFill>
              </a:rPr>
              <a:t> </a:t>
            </a:r>
            <a:r>
              <a:rPr lang="en-US" sz="4800" b="1" dirty="0" err="1" smtClean="0">
                <a:solidFill>
                  <a:srgbClr val="00FF00"/>
                </a:solidFill>
                <a:latin typeface="Abyssinica SIL (Connected)" panose="02000000000000000000" pitchFamily="2" charset="0"/>
              </a:rPr>
              <a:t>ከኹላችሁ</a:t>
            </a:r>
            <a:r>
              <a:rPr lang="en-US" sz="4800" b="1" dirty="0" smtClean="0">
                <a:solidFill>
                  <a:srgbClr val="00FF00"/>
                </a:solidFill>
                <a:latin typeface="Abyssinica SIL (Connected)" panose="02000000000000000000" pitchFamily="2" charset="0"/>
              </a:rPr>
              <a:t> </a:t>
            </a:r>
            <a:r>
              <a:rPr lang="en-US" sz="4800" b="1" dirty="0" err="1" smtClean="0">
                <a:solidFill>
                  <a:srgbClr val="00FF00"/>
                </a:solidFill>
                <a:latin typeface="Abyssinica SIL (Connected)" panose="02000000000000000000" pitchFamily="2" charset="0"/>
              </a:rPr>
              <a:t>ጋር</a:t>
            </a:r>
            <a:r>
              <a:rPr lang="en-US" sz="4800" b="1" dirty="0" smtClean="0">
                <a:solidFill>
                  <a:srgbClr val="00FF00"/>
                </a:solidFill>
                <a:latin typeface="Abyssinica SIL (Connected)" panose="02000000000000000000" pitchFamily="2" charset="0"/>
              </a:rPr>
              <a:t> </a:t>
            </a:r>
            <a:r>
              <a:rPr lang="en-US" sz="4800" b="1" dirty="0" err="1" smtClean="0">
                <a:solidFill>
                  <a:srgbClr val="00FF00"/>
                </a:solidFill>
                <a:latin typeface="Abyssinica SIL (Connected)" panose="02000000000000000000" pitchFamily="2" charset="0"/>
              </a:rPr>
              <a:t>ይሁን</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be with you all.</a:t>
            </a:r>
          </a:p>
          <a:p>
            <a:r>
              <a:rPr lang="am-ET" sz="28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dirty="0"/>
              <a:t>   </a:t>
            </a:r>
            <a:r>
              <a:rPr lang="am-ET"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a:t>
            </a:r>
            <a:r>
              <a:rPr lang="en-US"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ራ</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with Thy spirit.</a:t>
            </a:r>
            <a:endPar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2">
            <a:extLst>
              <a:ext uri="{FF2B5EF4-FFF2-40B4-BE49-F238E27FC236}">
                <a16:creationId xmlns="" xmlns:a16="http://schemas.microsoft.com/office/drawing/2014/main" id="{40FEA792-E5F1-1DF6-041E-C9F17A57F20A}"/>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184</a:t>
            </a:fld>
            <a:endParaRPr lang="en-US"/>
          </a:p>
        </p:txBody>
      </p:sp>
    </p:spTree>
    <p:extLst>
      <p:ext uri="{BB962C8B-B14F-4D97-AF65-F5344CB8AC3E}">
        <p14:creationId xmlns:p14="http://schemas.microsoft.com/office/powerpoint/2010/main" val="4235482009"/>
      </p:ext>
    </p:extLst>
  </p:cSld>
  <p:clrMapOvr>
    <a:masterClrMapping/>
  </p:clrMapOvr>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7269" y="-103531"/>
            <a:ext cx="12008713" cy="7171194"/>
          </a:xfrm>
          <a:prstGeom prst="rect">
            <a:avLst/>
          </a:prstGeom>
          <a:noFill/>
        </p:spPr>
        <p:txBody>
          <a:bodyPr wrap="square" rtlCol="0">
            <a:spAutoFit/>
          </a:bodyPr>
          <a:lstStyle/>
          <a:p>
            <a:pPr defTabSz="914436">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36">
              <a:defRPr/>
            </a:pPr>
            <a:endParaRPr lang="en-AE" sz="1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ወንጌል </a:t>
            </a:r>
            <a:r>
              <a:rPr lang="am-ET"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GB"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ዘዜነወ ማቴዎስ/ ማርቆስ/ </a:t>
            </a:r>
            <a:r>
              <a:rPr lang="en-GB" sz="48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ሉቃስ</a:t>
            </a:r>
            <a:r>
              <a:rPr lang="en-GB"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ዘሰበከ ዮሐንስ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ቃለ ወልደ እግዚአብሔር።</a:t>
            </a:r>
            <a:endPar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1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ማቴዎስ/ ማርቆስ/ ሉቃስ </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የተናገረው</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ዮሐንስ የሰበከው</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የእግዚአብሔር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ልጅ ቃል </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ወንጌል።</a:t>
            </a:r>
            <a:endParaRPr lang="am-ET" sz="1200" b="1" dirty="0">
              <a:solidFill>
                <a:srgbClr val="00B0F0"/>
              </a:solidFill>
            </a:endParaRP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holy gospel which as Mathew/ Mark/ Luke have spoke (John Preached) the word of the Son of God.</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 xmlns:a16="http://schemas.microsoft.com/office/drawing/2014/main" id="{B1AD995C-2D43-2529-D2B0-F423EDD83ED7}"/>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185</a:t>
            </a:fld>
            <a:endParaRPr lang="en-US"/>
          </a:p>
        </p:txBody>
      </p:sp>
    </p:spTree>
    <p:extLst>
      <p:ext uri="{BB962C8B-B14F-4D97-AF65-F5344CB8AC3E}">
        <p14:creationId xmlns:p14="http://schemas.microsoft.com/office/powerpoint/2010/main" val="2797800174"/>
      </p:ext>
    </p:extLst>
  </p:cSld>
  <p:clrMapOvr>
    <a:masterClrMapping/>
  </p:clrMapOvr>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89006" y="17391"/>
            <a:ext cx="11613989" cy="5632311"/>
          </a:xfrm>
          <a:prstGeom prst="rect">
            <a:avLst/>
          </a:prstGeom>
        </p:spPr>
        <p:txBody>
          <a:bodyPr wrap="square">
            <a:spAutoFit/>
          </a:bodyPr>
          <a:lstStyle/>
          <a:p>
            <a:pPr defTabSz="914436">
              <a:defRPr/>
            </a:pPr>
            <a:r>
              <a:rPr lang="am-ET" sz="48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ስብሐት </a:t>
            </a:r>
            <a:r>
              <a:rPr lang="am-ET"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ለከ ክርስቶስ እግዚእየ ወአምላኪየ </a:t>
            </a:r>
            <a:r>
              <a:rPr lang="en-US"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am-ET" sz="5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ሎ </a:t>
            </a:r>
            <a:r>
              <a:rPr lang="am-ET"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ጊዜ።</a:t>
            </a:r>
            <a:endParaRPr lang="am-ET"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ጌታዬ አምላኬ ክርስቶስ </a:t>
            </a:r>
            <a:r>
              <a:rPr lang="am-ET" sz="5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ሆይ</a:t>
            </a:r>
            <a:r>
              <a:rPr lang="am-ET" sz="5400" b="1" dirty="0" smtClean="0">
                <a:solidFill>
                  <a:srgbClr val="00FF00"/>
                </a:solidFill>
                <a:latin typeface="Ebrima"/>
                <a:ea typeface="Ebrima"/>
                <a:cs typeface="Ebrima"/>
              </a:rPr>
              <a:t>!</a:t>
            </a:r>
            <a:r>
              <a:rPr lang="am-ET" sz="5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ሁል ጊዜ ለአንተ ምስጋና ይገባል።</a:t>
            </a:r>
            <a:endPar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Glory be to Thee, Christ my Lord and my God, at all times.</a:t>
            </a:r>
            <a:endPar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2">
            <a:extLst>
              <a:ext uri="{FF2B5EF4-FFF2-40B4-BE49-F238E27FC236}">
                <a16:creationId xmlns="" xmlns:a16="http://schemas.microsoft.com/office/drawing/2014/main" id="{59904356-A71E-B027-DD12-ACAC68479267}"/>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186</a:t>
            </a:fld>
            <a:endParaRPr lang="en-US"/>
          </a:p>
        </p:txBody>
      </p:sp>
    </p:spTree>
    <p:extLst>
      <p:ext uri="{BB962C8B-B14F-4D97-AF65-F5344CB8AC3E}">
        <p14:creationId xmlns:p14="http://schemas.microsoft.com/office/powerpoint/2010/main" val="3456325336"/>
      </p:ext>
    </p:extLst>
  </p:cSld>
  <p:clrMapOvr>
    <a:masterClrMapping/>
  </p:clrMapOvr>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3891" y="0"/>
            <a:ext cx="11759164" cy="6678751"/>
          </a:xfrm>
          <a:prstGeom prst="rect">
            <a:avLst/>
          </a:prstGeom>
          <a:noFill/>
        </p:spPr>
        <p:txBody>
          <a:bodyPr wrap="square" rtlCol="0">
            <a:spAutoFit/>
          </a:bodyPr>
          <a:lstStyle/>
          <a:p>
            <a:r>
              <a:rPr lang="en-US" sz="4400" b="1" u="sng" dirty="0" err="1"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ቅዳሴው</a:t>
            </a:r>
            <a:r>
              <a:rPr lang="en-US" sz="440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u="sng" dirty="0" err="1"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እዝል</a:t>
            </a:r>
            <a:r>
              <a:rPr lang="en-US" sz="440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u="sng" dirty="0" err="1"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በሚሆንበት</a:t>
            </a:r>
            <a:r>
              <a:rPr lang="en-US" sz="440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u="sng" dirty="0" err="1"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ጊዜ</a:t>
            </a:r>
            <a:endParaRPr lang="en-US" sz="440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ተፈስሑ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በእግዚአብሔር ዘረድአነ ወየብቡ ለአምላከ </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ያዕቆብ</a:t>
            </a:r>
            <a:r>
              <a:rPr lang="en-US"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ንሥኡ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መዝሙረ ወሀቡ ከበሮ መዝሙር ሐዋዝ ዘምስለ መሰንቆ። </a:t>
            </a:r>
          </a:p>
          <a:p>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በረዳን በእግዚአብሔር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ደስ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ይበላችሁ</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የያዕቆብንም አምላክ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አመስግኑ</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መዝሙሩን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ያዙ</a:t>
            </a:r>
            <a:r>
              <a:rPr lang="en-US"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ከበሮውንም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ስጡ</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ከበገና ጋራ የተስማማ ነው።</a:t>
            </a: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Sing aloud unto God our strength: make a joyful noise unto the God of Jacob. Take a psalm, and bring hither the timbrel, the pleasant harp with the psaltery.</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 xmlns:a16="http://schemas.microsoft.com/office/drawing/2014/main" id="{0349EA02-9FD2-060E-C2F7-77F434389162}"/>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187</a:t>
            </a:fld>
            <a:endParaRPr lang="en-US"/>
          </a:p>
        </p:txBody>
      </p:sp>
    </p:spTree>
    <p:extLst>
      <p:ext uri="{BB962C8B-B14F-4D97-AF65-F5344CB8AC3E}">
        <p14:creationId xmlns:p14="http://schemas.microsoft.com/office/powerpoint/2010/main" val="1207877140"/>
      </p:ext>
    </p:extLst>
  </p:cSld>
  <p:clrMapOvr>
    <a:masterClrMapping/>
  </p:clrMapOvr>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0"/>
            <a:ext cx="11686576" cy="7244355"/>
          </a:xfrm>
          <a:prstGeom prst="rect">
            <a:avLst/>
          </a:prstGeom>
          <a:noFill/>
        </p:spPr>
        <p:txBody>
          <a:bodyPr wrap="square" rtlCol="0">
            <a:spAutoFit/>
          </a:bodyPr>
          <a:lstStyle/>
          <a:p>
            <a:r>
              <a:rPr lang="am-ET" sz="1200" dirty="0"/>
              <a:t>  </a:t>
            </a:r>
            <a:r>
              <a:rPr lang="am-ET" sz="4800" b="1" dirty="0"/>
              <a:t>   </a:t>
            </a:r>
            <a:r>
              <a:rPr lang="en-US" sz="4000" b="1" u="sng" dirty="0" err="1"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ቅዳሴው</a:t>
            </a:r>
            <a:r>
              <a:rPr lang="en-US" sz="400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u="sng" dirty="0" err="1"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ግእዝ</a:t>
            </a:r>
            <a:r>
              <a:rPr lang="en-US" sz="400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u="sng" dirty="0" err="1"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በሚሆንበት</a:t>
            </a:r>
            <a:r>
              <a:rPr lang="en-US" sz="400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u="sng" dirty="0" err="1">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ጊዜ</a:t>
            </a:r>
            <a:endParaRPr lang="en-US"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7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572"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572"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36">
              <a:defRPr/>
            </a:pPr>
            <a:endParaRPr lang="am-ET" sz="1715"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በወንጌል </a:t>
            </a:r>
            <a:r>
              <a:rPr lang="am-ET" sz="5144"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መራሕከነ </a:t>
            </a:r>
            <a:r>
              <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ወበነቢያት </a:t>
            </a:r>
            <a:r>
              <a:rPr lang="am-ET" sz="5144"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ናዘዝከነ </a:t>
            </a:r>
            <a:r>
              <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ዘለሊከ አቅረብከነ ስብሐት ለከ። </a:t>
            </a:r>
          </a:p>
          <a:p>
            <a:endParaRPr lang="am-ET" sz="1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በወንጌል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መራኸን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በነቢያትም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አጸና</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ኸ</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ላ</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ቀረ</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ብኸ</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ለአንተ</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ምስጋና ይገባል።</a:t>
            </a:r>
            <a:endParaRPr lang="am-ET" sz="1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Thou hast guided us with the Gospel, comforted us with the prophets, and drawn us near unto Thee. Glory be to Thee.</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indent="-385759">
              <a:buFont typeface="Wingdings" panose="05000000000000000000" pitchFamily="2" charset="2"/>
              <a:buChar char="v"/>
            </a:pPr>
            <a:endPar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 xmlns:a16="http://schemas.microsoft.com/office/drawing/2014/main" id="{DBC93531-AAA8-B5B5-2707-9E3D79EB7C7B}"/>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188</a:t>
            </a:fld>
            <a:endParaRPr lang="en-US"/>
          </a:p>
        </p:txBody>
      </p:sp>
    </p:spTree>
    <p:extLst>
      <p:ext uri="{BB962C8B-B14F-4D97-AF65-F5344CB8AC3E}">
        <p14:creationId xmlns:p14="http://schemas.microsoft.com/office/powerpoint/2010/main" val="1730158152"/>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305800" y="6347751"/>
            <a:ext cx="2057400" cy="365125"/>
          </a:xfrm>
          <a:prstGeom prst="rect">
            <a:avLst/>
          </a:prstGeom>
        </p:spPr>
        <p:txBody>
          <a:bodyPr/>
          <a:lstStyle/>
          <a:p>
            <a:fld id="{D1A93F9C-F3AE-4C08-8BCA-376713F07AA1}" type="slidenum">
              <a:rPr lang="en-US" smtClean="0"/>
              <a:pPr/>
              <a:t>189</a:t>
            </a:fld>
            <a:endParaRPr lang="en-US" dirty="0"/>
          </a:p>
        </p:txBody>
      </p:sp>
      <p:sp>
        <p:nvSpPr>
          <p:cNvPr id="4" name="Rectangle 3"/>
          <p:cNvSpPr/>
          <p:nvPr/>
        </p:nvSpPr>
        <p:spPr>
          <a:xfrm>
            <a:off x="3867160" y="2786068"/>
            <a:ext cx="4629151" cy="663708"/>
          </a:xfrm>
          <a:prstGeom prst="rect">
            <a:avLst/>
          </a:prstGeom>
        </p:spPr>
        <p:txBody>
          <a:bodyPr wrap="square">
            <a:spAutoFit/>
          </a:bodyPr>
          <a:lstStyle/>
          <a:p>
            <a:r>
              <a:rPr lang="am-ET" sz="3713" dirty="0">
                <a:solidFill>
                  <a:srgbClr val="FFFF00"/>
                </a:solidFill>
              </a:rPr>
              <a:t>       </a:t>
            </a:r>
            <a:endParaRPr lang="am-ET" sz="3713" dirty="0">
              <a:solidFill>
                <a:srgbClr val="FF0000"/>
              </a:solidFill>
            </a:endParaRPr>
          </a:p>
        </p:txBody>
      </p:sp>
      <p:sp>
        <p:nvSpPr>
          <p:cNvPr id="7" name="TextBox 6">
            <a:extLst>
              <a:ext uri="{FF2B5EF4-FFF2-40B4-BE49-F238E27FC236}">
                <a16:creationId xmlns="" xmlns:a16="http://schemas.microsoft.com/office/drawing/2014/main" id="{C3CBC901-3FF3-4F1D-45A6-C9806C18EAE8}"/>
              </a:ext>
            </a:extLst>
          </p:cNvPr>
          <p:cNvSpPr txBox="1"/>
          <p:nvPr/>
        </p:nvSpPr>
        <p:spPr>
          <a:xfrm>
            <a:off x="216418" y="147701"/>
            <a:ext cx="11880899" cy="6663363"/>
          </a:xfrm>
          <a:prstGeom prst="rect">
            <a:avLst/>
          </a:prstGeom>
          <a:noFill/>
        </p:spPr>
        <p:txBody>
          <a:bodyPr wrap="square">
            <a:spAutoFit/>
          </a:bodyPr>
          <a:lstStyle/>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en-AE" sz="9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ነዋ ወንጌለ </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መንግሥ</a:t>
            </a:r>
            <a:r>
              <a:rPr lang="en-US"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ወደ መንግሥተ ሰማያት የምታገባ ወንጌል እነሆ።</a:t>
            </a:r>
            <a:endPar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Behold the Gospel of the Kingdom of Heaven.</a:t>
            </a:r>
          </a:p>
          <a:p>
            <a:endParaRPr lang="en-AE"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ንፍቅ ካህን/</a:t>
            </a:r>
            <a:r>
              <a:rPr lang="en-AE" sz="4000" b="1" u="sng" dirty="0" err="1">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Ass’t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Priest</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መንግሥቶ ወጽድቆ ዘአወፈየኒ አወፈይኩከ።</a:t>
            </a:r>
          </a:p>
          <a:p>
            <a:pPr lvl="1"/>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መንግሥቱንና ጽድቁን የሰጠኝን ሰጠሁህ።</a:t>
            </a:r>
            <a:endPar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His Kingdom and His right</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a:t>
            </a:r>
            <a:r>
              <a:rPr lang="en-AE" sz="36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ousness</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which He delivered to me: I deliver to you.</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90244883"/>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7C92FFBE-7A08-6B00-2C3B-AAAE3AACE149}"/>
              </a:ext>
            </a:extLst>
          </p:cNvPr>
          <p:cNvSpPr txBox="1"/>
          <p:nvPr/>
        </p:nvSpPr>
        <p:spPr>
          <a:xfrm>
            <a:off x="289005" y="304801"/>
            <a:ext cx="11663137" cy="6709529"/>
          </a:xfrm>
          <a:prstGeom prst="rect">
            <a:avLst/>
          </a:prstGeom>
          <a:noFill/>
        </p:spPr>
        <p:txBody>
          <a:bodyPr wrap="square">
            <a:spAutoFit/>
          </a:bodyPr>
          <a:lstStyle/>
          <a:p>
            <a:pPr defTabSz="914436">
              <a:defRPr/>
            </a:pPr>
            <a:r>
              <a:rPr lang="am-ET" sz="5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5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5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am-ET" sz="5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defRPr/>
            </a:pPr>
            <a:r>
              <a:rPr lang="am-ET" sz="6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ነስሑ እስመ ቀርበት መንግሥተ ሰማያት።</a:t>
            </a:r>
          </a:p>
          <a:p>
            <a:pPr lvl="1">
              <a:defRPr/>
            </a:pPr>
            <a:r>
              <a:rPr lang="am-ET" sz="5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መንግሥተ </a:t>
            </a:r>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ሰማያት ቀርባለችና ንስሓ ግቡ።</a:t>
            </a:r>
          </a:p>
          <a:p>
            <a:pPr lvl="1">
              <a:defRPr/>
            </a:pPr>
            <a:r>
              <a:rPr lang="en-AE" sz="54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Repent </a:t>
            </a:r>
            <a:r>
              <a:rPr lang="en-AE" sz="5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ye: for the kingdom of heaven is at hand.</a:t>
            </a:r>
          </a:p>
        </p:txBody>
      </p:sp>
      <p:sp>
        <p:nvSpPr>
          <p:cNvPr id="4" name="Slide Number Placeholder 2">
            <a:extLst>
              <a:ext uri="{FF2B5EF4-FFF2-40B4-BE49-F238E27FC236}">
                <a16:creationId xmlns="" xmlns:a16="http://schemas.microsoft.com/office/drawing/2014/main" id="{0D6CE143-E571-8D8A-3385-22F156D28345}"/>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190</a:t>
            </a:fld>
            <a:endParaRPr lang="en-US"/>
          </a:p>
        </p:txBody>
      </p:sp>
    </p:spTree>
    <p:extLst>
      <p:ext uri="{BB962C8B-B14F-4D97-AF65-F5344CB8AC3E}">
        <p14:creationId xmlns:p14="http://schemas.microsoft.com/office/powerpoint/2010/main" val="224858867"/>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7C92FFBE-7A08-6B00-2C3B-AAAE3AACE149}"/>
              </a:ext>
            </a:extLst>
          </p:cNvPr>
          <p:cNvSpPr txBox="1"/>
          <p:nvPr/>
        </p:nvSpPr>
        <p:spPr>
          <a:xfrm>
            <a:off x="216418" y="50811"/>
            <a:ext cx="11541402" cy="6776792"/>
          </a:xfrm>
          <a:prstGeom prst="rect">
            <a:avLst/>
          </a:prstGeom>
          <a:noFill/>
        </p:spPr>
        <p:txBody>
          <a:bodyPr wrap="square">
            <a:spAutoFit/>
          </a:bodyPr>
          <a:lstStyle/>
          <a:p>
            <a:pPr>
              <a:defRPr/>
            </a:pP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ባርክ እግዚኦ ነገር ዘእምወንጌለ... ረድኡ ወሐዋርያሁ ለእግዚእነ ኢየሱስ ክርስቶስ ወልደ እግዚአብሔር ሕያው ሎቱ ስብሐት ወትረ እስከ ለዓለም ዓለም አሜን።</a:t>
            </a:r>
          </a:p>
          <a:p>
            <a:pPr>
              <a:defRPr/>
            </a:pPr>
            <a:endParaRPr lang="am-ET" sz="47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r>
              <a:rPr lang="am-ET" sz="381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የሕያው እግዚአብሔር ልጅ የጌታችን ኢየሱስ ክርስቶስ ሐዋርያውና ደቀ መዝሙሩ ከሚሆን... ወንጌል የተገኘውን ቃል አቤቱ ባርክ።ምስጋና ዘወትር ገንዘቡ ነው ለዘለዓለሙ አሜን።</a:t>
            </a:r>
          </a:p>
          <a:p>
            <a:pPr>
              <a:defRPr/>
            </a:pPr>
            <a:endParaRPr lang="am-ET" sz="667"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r>
              <a:rPr lang="en-AE"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Bless, O Lord, the portion of the gospel of… The disciple and apostle of our Lord Jesus Christ the Son of the living God; to Him be glory continually, and unto the ages of ages. Amen.</a:t>
            </a:r>
          </a:p>
        </p:txBody>
      </p:sp>
      <p:sp>
        <p:nvSpPr>
          <p:cNvPr id="2" name="Slide Number Placeholder 2">
            <a:extLst>
              <a:ext uri="{FF2B5EF4-FFF2-40B4-BE49-F238E27FC236}">
                <a16:creationId xmlns="" xmlns:a16="http://schemas.microsoft.com/office/drawing/2014/main" id="{B47DEEE5-F795-7F2D-2816-836A0ED7A928}"/>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191</a:t>
            </a:fld>
            <a:endParaRPr lang="en-US"/>
          </a:p>
        </p:txBody>
      </p:sp>
    </p:spTree>
    <p:extLst>
      <p:ext uri="{BB962C8B-B14F-4D97-AF65-F5344CB8AC3E}">
        <p14:creationId xmlns:p14="http://schemas.microsoft.com/office/powerpoint/2010/main" val="3149479003"/>
      </p:ext>
    </p:extLst>
  </p:cSld>
  <p:clrMapOvr>
    <a:masterClrMapping/>
  </p:clrMapOvr>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C56BBFB3-CC5D-1093-4FCF-761416DB0A7D}"/>
              </a:ext>
            </a:extLst>
          </p:cNvPr>
          <p:cNvSpPr txBox="1"/>
          <p:nvPr/>
        </p:nvSpPr>
        <p:spPr>
          <a:xfrm>
            <a:off x="3967525" y="421278"/>
            <a:ext cx="8129793" cy="5693866"/>
          </a:xfrm>
          <a:prstGeom prst="rect">
            <a:avLst/>
          </a:prstGeom>
          <a:noFill/>
        </p:spPr>
        <p:txBody>
          <a:bodyPr wrap="square">
            <a:spAutoFit/>
          </a:bodyPr>
          <a:lstStyle/>
          <a:p>
            <a:pPr algn="ctr">
              <a:defRPr/>
            </a:pPr>
            <a:r>
              <a:rPr lang="am-ET" sz="72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የዕለቱ </a:t>
            </a:r>
            <a:r>
              <a:rPr lang="am-ET" sz="7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የወንጌል ምንባብ</a:t>
            </a:r>
          </a:p>
          <a:p>
            <a:pPr algn="ctr">
              <a:defRPr/>
            </a:pPr>
            <a:endParaRPr lang="am-ET"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defRPr/>
            </a:pPr>
            <a:r>
              <a:rPr lang="am-ET" sz="6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የማቴዎስ ወንጌል</a:t>
            </a:r>
          </a:p>
          <a:p>
            <a:pPr algn="ctr">
              <a:defRPr/>
            </a:pPr>
            <a:r>
              <a:rPr lang="en-AE" sz="48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Reading the Gospel</a:t>
            </a:r>
            <a:r>
              <a:rPr lang="am-ET" sz="48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according to </a:t>
            </a:r>
            <a:r>
              <a:rPr lang="en-AE" sz="6000" b="1" u="sng"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Mathew.</a:t>
            </a:r>
            <a:endParaRPr lang="en-AE" sz="6000"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2" name="Slide Number Placeholder 2">
            <a:extLst>
              <a:ext uri="{FF2B5EF4-FFF2-40B4-BE49-F238E27FC236}">
                <a16:creationId xmlns="" xmlns:a16="http://schemas.microsoft.com/office/drawing/2014/main" id="{6793D5BD-A0C1-ACDB-6F9E-84262FBF4A36}"/>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192</a:t>
            </a:fld>
            <a:endParaRPr lang="en-US"/>
          </a:p>
        </p:txBody>
      </p:sp>
      <p:pic>
        <p:nvPicPr>
          <p:cNvPr id="4" name="Picture 2" descr="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831" y="260808"/>
            <a:ext cx="3823693" cy="6208164"/>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 xmlns:a16="http://schemas.microsoft.com/office/drawing/2014/main" id="{2452E263-30AB-876A-C9CE-2780D3AF2C92}"/>
              </a:ext>
            </a:extLst>
          </p:cNvPr>
          <p:cNvSpPr txBox="1"/>
          <p:nvPr/>
        </p:nvSpPr>
        <p:spPr>
          <a:xfrm>
            <a:off x="143831" y="5966206"/>
            <a:ext cx="3823693" cy="872098"/>
          </a:xfrm>
          <a:prstGeom prst="rect">
            <a:avLst/>
          </a:prstGeom>
          <a:solidFill>
            <a:schemeClr val="tx1">
              <a:lumMod val="75000"/>
              <a:lumOff val="25000"/>
            </a:schemeClr>
          </a:solidFill>
          <a:ln>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circle">
                <a:fillToRect l="100000" t="100000"/>
              </a:path>
              <a:tileRect r="-100000" b="-100000"/>
            </a:gradFill>
          </a:ln>
        </p:spPr>
        <p:txBody>
          <a:bodyPr wrap="square">
            <a:spAutoFit/>
          </a:bodyPr>
          <a:lstStyle/>
          <a:p>
            <a:pPr algn="ctr"/>
            <a:r>
              <a:rPr lang="am-ET" sz="24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ነዋ ወንጌለ መንግሥተ ሰማያት</a:t>
            </a:r>
            <a:r>
              <a:rPr lang="en-AE" sz="2667"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1715" dirty="0">
              <a:solidFill>
                <a:schemeClr val="bg1"/>
              </a:solidFill>
            </a:endParaRPr>
          </a:p>
        </p:txBody>
      </p:sp>
    </p:spTree>
    <p:extLst>
      <p:ext uri="{BB962C8B-B14F-4D97-AF65-F5344CB8AC3E}">
        <p14:creationId xmlns:p14="http://schemas.microsoft.com/office/powerpoint/2010/main" val="1231739172"/>
      </p:ext>
    </p:extLst>
  </p:cSld>
  <p:clrMapOvr>
    <a:masterClrMapping/>
  </p:clrMapOvr>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C56BBFB3-CC5D-1093-4FCF-761416DB0A7D}"/>
              </a:ext>
            </a:extLst>
          </p:cNvPr>
          <p:cNvSpPr txBox="1"/>
          <p:nvPr/>
        </p:nvSpPr>
        <p:spPr>
          <a:xfrm>
            <a:off x="4313585" y="649008"/>
            <a:ext cx="7612302" cy="5324535"/>
          </a:xfrm>
          <a:prstGeom prst="rect">
            <a:avLst/>
          </a:prstGeom>
          <a:noFill/>
        </p:spPr>
        <p:txBody>
          <a:bodyPr wrap="square">
            <a:spAutoFit/>
          </a:bodyPr>
          <a:lstStyle/>
          <a:p>
            <a:pPr algn="ctr">
              <a:defRPr/>
            </a:pPr>
            <a:r>
              <a:rPr lang="am-ET" sz="7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የዕለቱ የወንጌል ምንባብ</a:t>
            </a:r>
          </a:p>
          <a:p>
            <a:pPr algn="ctr">
              <a:defRPr/>
            </a:pPr>
            <a:endParaRPr lang="am-ET"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defRPr/>
            </a:pPr>
            <a:r>
              <a:rPr lang="am-ET" sz="8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የማርቆስ ወንጌል</a:t>
            </a:r>
          </a:p>
          <a:p>
            <a:pPr algn="ctr">
              <a:defRPr/>
            </a:pPr>
            <a:endParaRPr lang="am-ET" sz="32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defRPr/>
            </a:pP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Reading the Gospel</a:t>
            </a:r>
          </a:p>
          <a:p>
            <a:pPr algn="ctr">
              <a:defRPr/>
            </a:pPr>
            <a:r>
              <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according to </a:t>
            </a:r>
            <a:r>
              <a:rPr lang="en-AE" sz="6000"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Mark.</a:t>
            </a:r>
          </a:p>
        </p:txBody>
      </p:sp>
      <p:sp>
        <p:nvSpPr>
          <p:cNvPr id="2" name="Slide Number Placeholder 2">
            <a:extLst>
              <a:ext uri="{FF2B5EF4-FFF2-40B4-BE49-F238E27FC236}">
                <a16:creationId xmlns="" xmlns:a16="http://schemas.microsoft.com/office/drawing/2014/main" id="{DDF13A25-12E2-7DCF-26B6-470F550C0057}"/>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193</a:t>
            </a:fld>
            <a:endParaRPr lang="en-US"/>
          </a:p>
        </p:txBody>
      </p:sp>
      <p:pic>
        <p:nvPicPr>
          <p:cNvPr id="4" name="Picture 2" descr="Image">
            <a:extLst>
              <a:ext uri="{FF2B5EF4-FFF2-40B4-BE49-F238E27FC236}">
                <a16:creationId xmlns="" xmlns:a16="http://schemas.microsoft.com/office/drawing/2014/main" id="{1AA955B4-466E-6AC4-D302-D2669877EE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831" y="260808"/>
            <a:ext cx="3823693" cy="6208164"/>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 xmlns:a16="http://schemas.microsoft.com/office/drawing/2014/main" id="{468BD447-A50E-4DE4-842E-874BE778B4CF}"/>
              </a:ext>
            </a:extLst>
          </p:cNvPr>
          <p:cNvSpPr txBox="1"/>
          <p:nvPr/>
        </p:nvSpPr>
        <p:spPr>
          <a:xfrm>
            <a:off x="143831" y="5966206"/>
            <a:ext cx="3823693" cy="872098"/>
          </a:xfrm>
          <a:prstGeom prst="rect">
            <a:avLst/>
          </a:prstGeom>
          <a:solidFill>
            <a:schemeClr val="tx1">
              <a:lumMod val="75000"/>
              <a:lumOff val="25000"/>
            </a:schemeClr>
          </a:solidFill>
          <a:ln>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circle">
                <a:fillToRect l="100000" t="100000"/>
              </a:path>
              <a:tileRect r="-100000" b="-100000"/>
            </a:gradFill>
          </a:ln>
        </p:spPr>
        <p:txBody>
          <a:bodyPr wrap="square">
            <a:spAutoFit/>
          </a:bodyPr>
          <a:lstStyle/>
          <a:p>
            <a:pPr algn="ctr"/>
            <a:r>
              <a:rPr lang="am-ET" sz="24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ነዋ ወንጌለ መንግሥተ ሰማያት</a:t>
            </a:r>
            <a:r>
              <a:rPr lang="en-AE" sz="2667"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1715" dirty="0">
              <a:solidFill>
                <a:schemeClr val="bg1"/>
              </a:solidFill>
            </a:endParaRPr>
          </a:p>
        </p:txBody>
      </p:sp>
    </p:spTree>
    <p:extLst>
      <p:ext uri="{BB962C8B-B14F-4D97-AF65-F5344CB8AC3E}">
        <p14:creationId xmlns:p14="http://schemas.microsoft.com/office/powerpoint/2010/main" val="743646496"/>
      </p:ext>
    </p:extLst>
  </p:cSld>
  <p:clrMapOvr>
    <a:masterClrMapping/>
  </p:clrMapOvr>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2">
            <a:extLst>
              <a:ext uri="{FF2B5EF4-FFF2-40B4-BE49-F238E27FC236}">
                <a16:creationId xmlns="" xmlns:a16="http://schemas.microsoft.com/office/drawing/2014/main" id="{DDF13A25-12E2-7DCF-26B6-470F550C0057}"/>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194</a:t>
            </a:fld>
            <a:endParaRPr lang="en-US"/>
          </a:p>
        </p:txBody>
      </p:sp>
      <p:pic>
        <p:nvPicPr>
          <p:cNvPr id="4" name="Picture 2" descr="Image">
            <a:extLst>
              <a:ext uri="{FF2B5EF4-FFF2-40B4-BE49-F238E27FC236}">
                <a16:creationId xmlns="" xmlns:a16="http://schemas.microsoft.com/office/drawing/2014/main" id="{1AA955B4-466E-6AC4-D302-D2669877EE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831" y="260808"/>
            <a:ext cx="3823693" cy="6208164"/>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 xmlns:a16="http://schemas.microsoft.com/office/drawing/2014/main" id="{468BD447-A50E-4DE4-842E-874BE778B4CF}"/>
              </a:ext>
            </a:extLst>
          </p:cNvPr>
          <p:cNvSpPr txBox="1"/>
          <p:nvPr/>
        </p:nvSpPr>
        <p:spPr>
          <a:xfrm>
            <a:off x="143831" y="5966206"/>
            <a:ext cx="3823693" cy="872098"/>
          </a:xfrm>
          <a:prstGeom prst="rect">
            <a:avLst/>
          </a:prstGeom>
          <a:solidFill>
            <a:schemeClr val="tx1">
              <a:lumMod val="75000"/>
              <a:lumOff val="25000"/>
            </a:schemeClr>
          </a:solidFill>
          <a:ln>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circle">
                <a:fillToRect l="100000" t="100000"/>
              </a:path>
              <a:tileRect r="-100000" b="-100000"/>
            </a:gradFill>
          </a:ln>
        </p:spPr>
        <p:txBody>
          <a:bodyPr wrap="square">
            <a:spAutoFit/>
          </a:bodyPr>
          <a:lstStyle/>
          <a:p>
            <a:pPr algn="ctr"/>
            <a:r>
              <a:rPr lang="am-ET" sz="24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ነዋ ወንጌለ መንግሥተ ሰማያት</a:t>
            </a:r>
            <a:r>
              <a:rPr lang="en-AE" sz="2667"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1715" dirty="0">
              <a:solidFill>
                <a:schemeClr val="bg1"/>
              </a:solidFill>
            </a:endParaRPr>
          </a:p>
        </p:txBody>
      </p:sp>
      <p:sp>
        <p:nvSpPr>
          <p:cNvPr id="6" name="TextBox 5">
            <a:extLst>
              <a:ext uri="{FF2B5EF4-FFF2-40B4-BE49-F238E27FC236}">
                <a16:creationId xmlns="" xmlns:a16="http://schemas.microsoft.com/office/drawing/2014/main" id="{C56BBFB3-CC5D-1093-4FCF-761416DB0A7D}"/>
              </a:ext>
            </a:extLst>
          </p:cNvPr>
          <p:cNvSpPr txBox="1"/>
          <p:nvPr/>
        </p:nvSpPr>
        <p:spPr>
          <a:xfrm>
            <a:off x="4313583" y="681002"/>
            <a:ext cx="7572547" cy="4900572"/>
          </a:xfrm>
          <a:prstGeom prst="rect">
            <a:avLst/>
          </a:prstGeom>
          <a:noFill/>
        </p:spPr>
        <p:txBody>
          <a:bodyPr wrap="square">
            <a:spAutoFit/>
          </a:bodyPr>
          <a:lstStyle/>
          <a:p>
            <a:pPr algn="ctr">
              <a:defRPr/>
            </a:pPr>
            <a:r>
              <a:rPr lang="am-ET" sz="7621"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የዕለቱ የወንጌል ምንባብ</a:t>
            </a:r>
          </a:p>
          <a:p>
            <a:pPr algn="ctr">
              <a:defRPr/>
            </a:pPr>
            <a:endParaRPr lang="am-ET" sz="381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defRPr/>
            </a:pPr>
            <a:r>
              <a:rPr lang="am-ET" sz="8383"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የሉቃስ ወንጌል</a:t>
            </a:r>
            <a:endParaRPr lang="en-US" sz="8383"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defRPr/>
            </a:pP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Reading the Gospel</a:t>
            </a:r>
            <a:r>
              <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according to </a:t>
            </a:r>
            <a:r>
              <a:rPr lang="en-AE" sz="6287"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Luke.</a:t>
            </a:r>
          </a:p>
        </p:txBody>
      </p:sp>
    </p:spTree>
    <p:extLst>
      <p:ext uri="{BB962C8B-B14F-4D97-AF65-F5344CB8AC3E}">
        <p14:creationId xmlns:p14="http://schemas.microsoft.com/office/powerpoint/2010/main" val="129128015"/>
      </p:ext>
    </p:extLst>
  </p:cSld>
  <p:clrMapOvr>
    <a:masterClrMapping/>
  </p:clrMapOvr>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C56BBFB3-CC5D-1093-4FCF-761416DB0A7D}"/>
              </a:ext>
            </a:extLst>
          </p:cNvPr>
          <p:cNvSpPr txBox="1"/>
          <p:nvPr/>
        </p:nvSpPr>
        <p:spPr>
          <a:xfrm>
            <a:off x="4681334" y="759205"/>
            <a:ext cx="6968727" cy="5447645"/>
          </a:xfrm>
          <a:prstGeom prst="rect">
            <a:avLst/>
          </a:prstGeom>
          <a:noFill/>
        </p:spPr>
        <p:txBody>
          <a:bodyPr wrap="square">
            <a:spAutoFit/>
          </a:bodyPr>
          <a:lstStyle/>
          <a:p>
            <a:pPr algn="ctr">
              <a:defRPr/>
            </a:pPr>
            <a:r>
              <a:rPr lang="am-ET" sz="6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የዕለቱ የወንጌል ምንባብ</a:t>
            </a:r>
          </a:p>
          <a:p>
            <a:pPr algn="ctr">
              <a:defRPr/>
            </a:pPr>
            <a:endParaRPr lang="am-ET" sz="32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defRPr/>
            </a:pPr>
            <a:r>
              <a:rPr lang="am-ET" sz="7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የዮሐንስ ወንጌል </a:t>
            </a:r>
          </a:p>
          <a:p>
            <a:pPr algn="ctr">
              <a:defRPr/>
            </a:pPr>
            <a:endParaRPr lang="am-ET" sz="2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defRPr/>
            </a:pP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Reading the Gospel</a:t>
            </a:r>
            <a:r>
              <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defRPr/>
            </a:pP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according to </a:t>
            </a:r>
            <a:r>
              <a:rPr lang="en-AE" sz="4800"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John.</a:t>
            </a:r>
          </a:p>
        </p:txBody>
      </p:sp>
      <p:sp>
        <p:nvSpPr>
          <p:cNvPr id="2" name="Slide Number Placeholder 2">
            <a:extLst>
              <a:ext uri="{FF2B5EF4-FFF2-40B4-BE49-F238E27FC236}">
                <a16:creationId xmlns="" xmlns:a16="http://schemas.microsoft.com/office/drawing/2014/main" id="{6793D5BD-A0C1-ACDB-6F9E-84262FBF4A36}"/>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195</a:t>
            </a:fld>
            <a:endParaRPr lang="en-US"/>
          </a:p>
        </p:txBody>
      </p:sp>
      <p:pic>
        <p:nvPicPr>
          <p:cNvPr id="4" name="Picture 2" descr="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831" y="260808"/>
            <a:ext cx="3823693" cy="6208164"/>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 xmlns:a16="http://schemas.microsoft.com/office/drawing/2014/main" id="{2452E263-30AB-876A-C9CE-2780D3AF2C92}"/>
              </a:ext>
            </a:extLst>
          </p:cNvPr>
          <p:cNvSpPr txBox="1"/>
          <p:nvPr/>
        </p:nvSpPr>
        <p:spPr>
          <a:xfrm>
            <a:off x="143831" y="5974834"/>
            <a:ext cx="3823693" cy="872098"/>
          </a:xfrm>
          <a:prstGeom prst="rect">
            <a:avLst/>
          </a:prstGeom>
          <a:solidFill>
            <a:schemeClr val="tx1">
              <a:lumMod val="75000"/>
              <a:lumOff val="25000"/>
            </a:schemeClr>
          </a:solidFill>
          <a:ln>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circle">
                <a:fillToRect l="100000" t="100000"/>
              </a:path>
              <a:tileRect r="-100000" b="-100000"/>
            </a:gradFill>
          </a:ln>
        </p:spPr>
        <p:txBody>
          <a:bodyPr wrap="square">
            <a:spAutoFit/>
          </a:bodyPr>
          <a:lstStyle/>
          <a:p>
            <a:pPr algn="ctr"/>
            <a:r>
              <a:rPr lang="am-ET" sz="24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ነዋ ወንጌለ መንግሥተ ሰማያት</a:t>
            </a:r>
            <a:r>
              <a:rPr lang="en-AE" sz="2667"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1715" dirty="0">
              <a:solidFill>
                <a:schemeClr val="bg1"/>
              </a:solidFill>
            </a:endParaRPr>
          </a:p>
        </p:txBody>
      </p:sp>
    </p:spTree>
    <p:extLst>
      <p:ext uri="{BB962C8B-B14F-4D97-AF65-F5344CB8AC3E}">
        <p14:creationId xmlns:p14="http://schemas.microsoft.com/office/powerpoint/2010/main" val="151614562"/>
      </p:ext>
    </p:extLst>
  </p:cSld>
  <p:clrMapOvr>
    <a:masterClrMapping/>
  </p:clrMapOvr>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196</a:t>
            </a:fld>
            <a:endParaRPr lang="en-US"/>
          </a:p>
        </p:txBody>
      </p:sp>
      <p:sp>
        <p:nvSpPr>
          <p:cNvPr id="3" name="Rectangle 2"/>
          <p:cNvSpPr/>
          <p:nvPr/>
        </p:nvSpPr>
        <p:spPr>
          <a:xfrm>
            <a:off x="289006" y="152401"/>
            <a:ext cx="11613989" cy="6921254"/>
          </a:xfrm>
          <a:prstGeom prst="rect">
            <a:avLst/>
          </a:prstGeom>
        </p:spPr>
        <p:txBody>
          <a:bodyPr wrap="square">
            <a:spAutoFit/>
          </a:bodyPr>
          <a:lstStyle/>
          <a:p>
            <a:pPr algn="ctr"/>
            <a:r>
              <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የማቴዎስ ወንጌል ከተነበበ በኋላ</a:t>
            </a:r>
          </a:p>
          <a:p>
            <a:pPr defTabSz="914436">
              <a:defRPr/>
            </a:pPr>
            <a:endParaRPr lang="am-ET" sz="200" b="1" dirty="0">
              <a:solidFill>
                <a:srgbClr val="99FF33"/>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9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ነአምን አበ ዘበአማን ወነአምን ወልደ ዘበአማን ወነአምን መንፈሰ </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ዘበአማን ህልወ</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ሥላሴሆሙ ነአምን።</a:t>
            </a:r>
          </a:p>
          <a:p>
            <a:pPr lvl="1"/>
            <a:endParaRPr lang="am-ET" sz="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አብን በእውነት እናምናለን፤ ወልድንም በእውነት እናምናለን</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መንፈስ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ቅዱስንም በእውነት እናምናለን፤ የማይለወጥ ሦስትነታቸውን እናምናለን።</a:t>
            </a:r>
            <a:endParaRPr lang="en-AE"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476"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believe in the very Father, we believe in the very Son, and we believe in the very Holy Spirit, we believe in their unchangeable Trinity.</a:t>
            </a:r>
            <a:endPar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161982153"/>
      </p:ext>
    </p:extLst>
  </p:cSld>
  <p:clrMapOvr>
    <a:masterClrMapping/>
  </p:clrMapOvr>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229600" y="6340476"/>
            <a:ext cx="2057400" cy="365125"/>
          </a:xfrm>
          <a:prstGeom prst="rect">
            <a:avLst/>
          </a:prstGeom>
        </p:spPr>
        <p:txBody>
          <a:bodyPr/>
          <a:lstStyle/>
          <a:p>
            <a:fld id="{D1A93F9C-F3AE-4C08-8BCA-376713F07AA1}" type="slidenum">
              <a:rPr lang="en-US" smtClean="0"/>
              <a:pPr/>
              <a:t>197</a:t>
            </a:fld>
            <a:endParaRPr lang="en-US"/>
          </a:p>
        </p:txBody>
      </p:sp>
      <p:sp>
        <p:nvSpPr>
          <p:cNvPr id="3" name="Rectangle 2"/>
          <p:cNvSpPr/>
          <p:nvPr/>
        </p:nvSpPr>
        <p:spPr>
          <a:xfrm>
            <a:off x="143831" y="89978"/>
            <a:ext cx="11880899" cy="6832640"/>
          </a:xfrm>
          <a:prstGeom prst="rect">
            <a:avLst/>
          </a:prstGeom>
        </p:spPr>
        <p:txBody>
          <a:bodyPr wrap="square">
            <a:spAutoFit/>
          </a:bodyPr>
          <a:lstStyle/>
          <a:p>
            <a:pPr algn="ctr"/>
            <a:r>
              <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የማርቆስ ወንጌል ከተነበበ በኋላ</a:t>
            </a:r>
          </a:p>
          <a:p>
            <a:pPr defTabSz="914436">
              <a:defRPr/>
            </a:pPr>
            <a:endParaRPr lang="am-ET" sz="200" b="1" dirty="0">
              <a:solidFill>
                <a:srgbClr val="99FF33"/>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9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እሉ ኪሩቤል ወሱራፌል ያዐርጉ ሎቱ </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ስብሐ</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እንዘ ይብሉ ቅዱስ ቅዱስ ቅዱስ አንተ እግዚአብሔር አብ ወወልድ ወመንፈስ ቅዱስ።</a:t>
            </a:r>
            <a:endPar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7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እሊህ ኪሩቤልና ሱራፌል ምስጋናን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ያቀርቡለታል</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አብ ወልድ መንፈስ ቅዱስን ቅዱስ ቅዱስ ቅዱስ አንተ እግዚአብሔር ነህ እያሉ።</a:t>
            </a:r>
            <a:endPar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36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Those </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cherubim and seraphim offer to Him glory saying; Holy Holy Holy art thou God, Father, Son and the Holy Spirit.</a:t>
            </a:r>
            <a:endPar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050351691"/>
      </p:ext>
    </p:extLst>
  </p:cSld>
  <p:clrMapOvr>
    <a:masterClrMapping/>
  </p:clrMapOvr>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198</a:t>
            </a:fld>
            <a:endParaRPr lang="en-US"/>
          </a:p>
        </p:txBody>
      </p:sp>
      <p:sp>
        <p:nvSpPr>
          <p:cNvPr id="3" name="Rectangle 2"/>
          <p:cNvSpPr/>
          <p:nvPr/>
        </p:nvSpPr>
        <p:spPr>
          <a:xfrm>
            <a:off x="289006" y="-95346"/>
            <a:ext cx="11686575" cy="7032694"/>
          </a:xfrm>
          <a:prstGeom prst="rect">
            <a:avLst/>
          </a:prstGeom>
        </p:spPr>
        <p:txBody>
          <a:bodyPr wrap="square">
            <a:spAutoFit/>
          </a:bodyPr>
          <a:lstStyle/>
          <a:p>
            <a:pPr algn="ctr"/>
            <a:r>
              <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የሉቃስ ወንጌል ከተነበበ በኋላ</a:t>
            </a:r>
          </a:p>
          <a:p>
            <a:pPr defTabSz="914436">
              <a:defRPr/>
            </a:pPr>
            <a:endParaRPr lang="am-ET" sz="200" b="1" dirty="0">
              <a:solidFill>
                <a:srgbClr val="99FF33"/>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9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መኑ ይመስለከ እምነ </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አማልክት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ውእቱ ዘትገብር መንክረ አርአይኮሙ ለሕዝብከ ኃይለከ ወአድኃንኮሙ ለሕዝብከ በመዝራእትከ።</a:t>
            </a:r>
            <a:endParaRPr lang="am-ET" sz="5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ከአማልክት ወገን የሚምስልህ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ማነው</a:t>
            </a:r>
            <a:r>
              <a:rPr lang="am-ET" sz="3600" b="1" dirty="0" smtClean="0">
                <a:solidFill>
                  <a:srgbClr val="00FF00"/>
                </a:solidFill>
                <a:latin typeface="Ebrima"/>
                <a:ea typeface="Ebrima"/>
                <a:cs typeface="Ebrima"/>
              </a:rPr>
              <a:t>?</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ተአ</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ምራ</a:t>
            </a:r>
            <a:r>
              <a:rPr lang="en-US"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የምታደርግ አንተ ነህ፤ ለወገኖችህ ኃይልህን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አሳየ</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ኻ</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ቸው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ወገኖችህንም በክንድህ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አዳን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ኻ</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ቸው</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9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Who is like unto Thee, O Lord, among the gods? Thou art the God that </a:t>
            </a:r>
            <a:r>
              <a:rPr lang="en-AE" sz="32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doest</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wonders, Thou hast declared Thy strength among the people. Thou hast with Thine arm redeemed Thy people.</a:t>
            </a:r>
            <a:endParaRPr lang="en-AE"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104590864"/>
      </p:ext>
    </p:extLst>
  </p:cSld>
  <p:clrMapOvr>
    <a:masterClrMapping/>
  </p:clrMapOvr>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199</a:t>
            </a:fld>
            <a:endParaRPr lang="en-US"/>
          </a:p>
        </p:txBody>
      </p:sp>
      <p:sp>
        <p:nvSpPr>
          <p:cNvPr id="3" name="Rectangle 2"/>
          <p:cNvSpPr/>
          <p:nvPr/>
        </p:nvSpPr>
        <p:spPr>
          <a:xfrm>
            <a:off x="289006" y="152401"/>
            <a:ext cx="11686576" cy="6848029"/>
          </a:xfrm>
          <a:prstGeom prst="rect">
            <a:avLst/>
          </a:prstGeom>
        </p:spPr>
        <p:txBody>
          <a:bodyPr wrap="square">
            <a:spAutoFit/>
          </a:bodyPr>
          <a:lstStyle/>
          <a:p>
            <a:endParaRPr lang="am-ET" sz="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ሖርከ ውስተ ሲኦል ወአዕረገ ፄዋ እምህየ ወጸጎከነ ምዕረ ዳግመ ግዕዛነ እስመ መጻእከ </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ወአድኀንከነ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በእንተ ዝንቱ ንሴብሐከ ወንጸርሕ ኀቤከ እንዘ </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ንብል</a:t>
            </a:r>
            <a:endPar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3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3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ወደ ሲኦል ሄደህ ከዚያ ምርኮን አወጣህ፤ ዳግመኛም አንድ ጊዜ ነጻነትን ሰጠኸን፤ መጥተህ አድነኸናልና ስለዚህ እናመሰግንሃለን።</a:t>
            </a:r>
            <a:endPar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3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Thou didst went into </a:t>
            </a:r>
            <a:r>
              <a:rPr lang="en-AE" sz="32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Kades</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and the captives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rose up</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from there, and Thou didst grant us again to be set free, for Thou didst come and saved us. For this cause we glorify thee and cry unto thee saying,</a:t>
            </a:r>
            <a:endPar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32684550"/>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200</a:t>
            </a:fld>
            <a:endParaRPr lang="en-US"/>
          </a:p>
        </p:txBody>
      </p:sp>
      <p:sp>
        <p:nvSpPr>
          <p:cNvPr id="3" name="Rectangle 2"/>
          <p:cNvSpPr/>
          <p:nvPr/>
        </p:nvSpPr>
        <p:spPr>
          <a:xfrm>
            <a:off x="361593" y="228600"/>
            <a:ext cx="11541402" cy="6351867"/>
          </a:xfrm>
          <a:prstGeom prst="rect">
            <a:avLst/>
          </a:prstGeom>
        </p:spPr>
        <p:txBody>
          <a:bodyPr wrap="square">
            <a:spAutoFit/>
          </a:bodyPr>
          <a:lstStyle/>
          <a:p>
            <a:endParaRPr lang="am-ET" sz="476"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ቡሩክ አንተ እግዚኦ ኢየሱስ ክርስቶስ እስመ መጻእከ ወአድኃንከነ።</a:t>
            </a:r>
            <a:endParaRPr lang="en-AE"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ኢየሱስ </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ሆይ</a:t>
            </a:r>
            <a:r>
              <a:rPr lang="am-ET" sz="4800" b="1" dirty="0" smtClean="0">
                <a:solidFill>
                  <a:srgbClr val="00FF00"/>
                </a:solidFill>
                <a:latin typeface="Ebrima"/>
                <a:ea typeface="Ebrima"/>
                <a:cs typeface="Ebrima"/>
              </a:rPr>
              <a:t>!</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ቡሩክ ነህ እያልን </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እንጮኻለን</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መጥተህ አድነኸናልና።</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48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Blessed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art thou, Lord Jesus Christ, for thou didst come and save us</a:t>
            </a:r>
            <a:r>
              <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708548772"/>
      </p:ext>
    </p:extLst>
  </p:cSld>
  <p:clrMapOvr>
    <a:masterClrMapping/>
  </p:clrMapOvr>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201</a:t>
            </a:fld>
            <a:endParaRPr lang="en-US"/>
          </a:p>
        </p:txBody>
      </p:sp>
      <p:sp>
        <p:nvSpPr>
          <p:cNvPr id="3" name="Rectangle 2"/>
          <p:cNvSpPr/>
          <p:nvPr/>
        </p:nvSpPr>
        <p:spPr>
          <a:xfrm>
            <a:off x="216419" y="89978"/>
            <a:ext cx="11759163" cy="6986528"/>
          </a:xfrm>
          <a:prstGeom prst="rect">
            <a:avLst/>
          </a:prstGeom>
        </p:spPr>
        <p:txBody>
          <a:bodyPr wrap="square">
            <a:spAutoFit/>
          </a:bodyPr>
          <a:lstStyle/>
          <a:p>
            <a:pPr algn="ctr"/>
            <a:r>
              <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የዮሐንስ ወንጌል ከተነበበ በኋላ</a:t>
            </a:r>
          </a:p>
          <a:p>
            <a:pPr defTabSz="914436">
              <a:defRPr/>
            </a:pPr>
            <a:endParaRPr lang="am-ET" sz="200" b="1" dirty="0">
              <a:solidFill>
                <a:srgbClr val="99FF33"/>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ቀዳሚሁ ቃል ውእቱ ቃል ቃለ </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ውእቱ ቃል ሥጋ ኮነ ወኀደረ ላዕሌነ ወርኢነ ስብሐቲሁ ከመ ስብሐተ </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፩</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ዱ</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ዋሕድ </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ለአቡሁ</a:t>
            </a:r>
            <a:endPar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5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ቃል በቅድሚያ ነበር፤ ይህ ቃል የእግዚአብሔር አብ ቃል ነው፤ ያ ቃል ሥጋ ሆነ፤ ባሕርያችንን ተዋሐደ፤ ለአባቱ እንደ አንድ ልጅ የሚሆን ክብሩንም አየን።</a:t>
            </a:r>
            <a:endParaRPr lang="en-AE"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5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In the beginning was the Word, the Word was the Word of God, The Word was made flesh, and dwelt among us, and we he held His glory, the glory as of the only begotten of the </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Father.</a:t>
            </a:r>
            <a:endParaRPr lang="en-US" sz="381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969147223"/>
      </p:ext>
    </p:extLst>
  </p:cSld>
  <p:clrMapOvr>
    <a:masterClrMapping/>
  </p:clrMapOvr>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202</a:t>
            </a:fld>
            <a:endParaRPr lang="en-US"/>
          </a:p>
        </p:txBody>
      </p:sp>
      <p:sp>
        <p:nvSpPr>
          <p:cNvPr id="3" name="Rectangle 2"/>
          <p:cNvSpPr/>
          <p:nvPr/>
        </p:nvSpPr>
        <p:spPr>
          <a:xfrm>
            <a:off x="216418" y="23891"/>
            <a:ext cx="11686576" cy="7169912"/>
          </a:xfrm>
          <a:prstGeom prst="rect">
            <a:avLst/>
          </a:prstGeom>
        </p:spPr>
        <p:txBody>
          <a:bodyPr wrap="square">
            <a:spAutoFit/>
          </a:bodyPr>
          <a:lstStyle/>
          <a:p>
            <a:endParaRPr lang="am-ET" sz="476"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5716"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ቃለ አብ ሕያው ወቃል ማሕየዊ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ቃለ እግዚአብሔር ተንሥአ ወሥጋሁኒ ኢማሰነ።</a:t>
            </a:r>
            <a:endParaRPr lang="en-AE"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3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3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የሕያው የአብ ቃል ነው፤ ያ ቃልም መድኃኒት ነው፤ እግዚአብሔር ቃል ተነሣ፤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ሥጋውም አ</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ልጠፋ</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he Word of the living Father, and the life-giving Word, the Word of God, rose again and His flesh was not corrupted</a:t>
            </a:r>
            <a:r>
              <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509903595"/>
      </p:ext>
    </p:extLst>
  </p:cSld>
  <p:clrMapOvr>
    <a:masterClrMapping/>
  </p:clrMapOvr>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203</a:t>
            </a:fld>
            <a:endParaRPr lang="en-US"/>
          </a:p>
        </p:txBody>
      </p:sp>
      <p:sp>
        <p:nvSpPr>
          <p:cNvPr id="3" name="Rectangle 2"/>
          <p:cNvSpPr/>
          <p:nvPr/>
        </p:nvSpPr>
        <p:spPr>
          <a:xfrm>
            <a:off x="216418" y="23891"/>
            <a:ext cx="11686576" cy="6924973"/>
          </a:xfrm>
          <a:prstGeom prst="rect">
            <a:avLst/>
          </a:prstGeom>
        </p:spPr>
        <p:txBody>
          <a:bodyPr wrap="square">
            <a:spAutoFit/>
          </a:bodyPr>
          <a:lstStyle/>
          <a:p>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ንፍቅ ካህን/</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Ass’t Priest</a:t>
            </a:r>
            <a:endParaRPr lang="am-ET"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ክቡር</a:t>
            </a:r>
            <a:r>
              <a:rPr lang="en-US"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የሚሆን</a:t>
            </a:r>
            <a:r>
              <a:rPr lang="en-US"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የወንጌልን</a:t>
            </a:r>
            <a:r>
              <a:rPr lang="en-US"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ቃል</a:t>
            </a:r>
            <a:r>
              <a:rPr lang="en-US"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እንሰማ</a:t>
            </a:r>
            <a:r>
              <a:rPr lang="en-US"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en-US"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እንሳለመውም</a:t>
            </a:r>
            <a:r>
              <a:rPr lang="en-US"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en-US"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በእርሱም</a:t>
            </a:r>
            <a:r>
              <a:rPr lang="en-US"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ደስ</a:t>
            </a:r>
            <a:r>
              <a:rPr lang="en-US"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ይለን</a:t>
            </a:r>
            <a:r>
              <a:rPr lang="en-US"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en-US"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ለዚህ</a:t>
            </a:r>
            <a:r>
              <a:rPr lang="en-US"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የበቃን</a:t>
            </a:r>
            <a:r>
              <a:rPr lang="en-US"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ያደረግኸን</a:t>
            </a:r>
            <a:r>
              <a:rPr lang="en-US"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ኹሉን</a:t>
            </a:r>
            <a:r>
              <a:rPr lang="en-US"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የያዝህ</a:t>
            </a:r>
            <a:r>
              <a:rPr lang="en-US"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አምላካችን</a:t>
            </a:r>
            <a:r>
              <a:rPr lang="en-US"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lang="en-US"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ሆይ</a:t>
            </a:r>
            <a:r>
              <a:rPr lang="en-US"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ላንተ</a:t>
            </a:r>
            <a:r>
              <a:rPr lang="en-US"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ምስጋና</a:t>
            </a:r>
            <a:r>
              <a:rPr lang="en-US"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ይገባል</a:t>
            </a:r>
            <a:r>
              <a:rPr lang="en-US"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ዳግመኛም</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ክቡር</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የሚሆን</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የወንጌልህን</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ቃል</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በልቡናችን</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ትጽፍ</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እንለምናለን</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እንማልዳለንም</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Glory be to thee, Lord our God almighty, who hast made us meet to hear the word of thee holy Gospel And greet it and rejoice in it, again we ask and beseech that thou shoulders write the word of thy holy Gospel in our hearts, and accept our prayers</a:t>
            </a:r>
            <a:endParaRPr lang="am-ET" sz="32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891779324"/>
      </p:ext>
    </p:extLst>
  </p:cSld>
  <p:clrMapOvr>
    <a:masterClrMapping/>
  </p:clrMapOvr>
  <p:timing>
    <p:tnLst>
      <p:par>
        <p:cT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204</a:t>
            </a:fld>
            <a:endParaRPr lang="en-US"/>
          </a:p>
        </p:txBody>
      </p:sp>
      <p:sp>
        <p:nvSpPr>
          <p:cNvPr id="3" name="Rectangle 2"/>
          <p:cNvSpPr/>
          <p:nvPr/>
        </p:nvSpPr>
        <p:spPr>
          <a:xfrm>
            <a:off x="216418" y="23891"/>
            <a:ext cx="11686576" cy="6567311"/>
          </a:xfrm>
          <a:prstGeom prst="rect">
            <a:avLst/>
          </a:prstGeom>
        </p:spPr>
        <p:txBody>
          <a:bodyPr wrap="square">
            <a:spAutoFit/>
          </a:bodyPr>
          <a:lstStyle/>
          <a:p>
            <a:endParaRPr lang="am-ET" sz="476"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US" sz="4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ጌታችን</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ኢየሱስ</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በገባበት</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በዚህ</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በመሠዊያህ</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ልመናችንን</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ተቀበል</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በእኛም</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በወገኖቻችንም</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ላይ</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ይቅርታህንና</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ቸርነትህን</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ላክ</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በአንድ</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ልጅህ</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ለአንተ</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ምስጋና</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ከሃሊነትም</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ይገባሃልና</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ለዘለዓለሙ</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lvl="1"/>
            <a:r>
              <a:rPr lang="en-US" sz="36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In this thy Temple wherein our Lord Jesus Christ Hath entered, and send thy mercy and thy compassion upon us and upon thy people, though thy only begotten Son, for thin is the glory and power, world without end. Amen.</a:t>
            </a:r>
          </a:p>
        </p:txBody>
      </p:sp>
    </p:spTree>
    <p:extLst>
      <p:ext uri="{BB962C8B-B14F-4D97-AF65-F5344CB8AC3E}">
        <p14:creationId xmlns:p14="http://schemas.microsoft.com/office/powerpoint/2010/main" val="2891779324"/>
      </p:ext>
    </p:extLst>
  </p:cSld>
  <p:clrMapOvr>
    <a:masterClrMapping/>
  </p:clrMapOvr>
  <p:timing>
    <p:tnLst>
      <p:par>
        <p:cT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1.bp.blogspot.com/-fUCoo96LkI0/UAEuse6rlJI/AAAAAAAABeo/xM3x5o3H76I/s1600/%E1%88%A5%E1%88%89%E1%88%B5+%E1%89%85%E1%8B%B1%E1%88%B5_page1_image2.png"/>
          <p:cNvPicPr>
            <a:picLocks noChangeAspect="1" noChangeArrowheads="1"/>
          </p:cNvPicPr>
          <p:nvPr/>
        </p:nvPicPr>
        <p:blipFill rotWithShape="1">
          <a:blip r:embed="rId2">
            <a:extLst>
              <a:ext uri="{28A0092B-C50C-407E-A947-70E740481C1C}">
                <a14:useLocalDpi xmlns:a14="http://schemas.microsoft.com/office/drawing/2010/main" val="0"/>
              </a:ext>
            </a:extLst>
          </a:blip>
          <a:srcRect l="816" t="1202" r="2414" b="3402"/>
          <a:stretch/>
        </p:blipFill>
        <p:spPr bwMode="auto">
          <a:xfrm>
            <a:off x="94683" y="-127784"/>
            <a:ext cx="12085582" cy="689580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No photo description availab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138" y="396411"/>
            <a:ext cx="11037095" cy="5863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1396897"/>
      </p:ext>
    </p:extLst>
  </p:cSld>
  <p:clrMapOvr>
    <a:masterClrMapping/>
  </p:clrMapOvr>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34180" y="421482"/>
            <a:ext cx="11468814" cy="4970591"/>
          </a:xfrm>
          <a:prstGeom prst="rect">
            <a:avLst/>
          </a:prstGeom>
        </p:spPr>
        <p:txBody>
          <a:bodyPr wrap="square">
            <a:spAutoFit/>
          </a:bodyPr>
          <a:lstStyle/>
          <a:p>
            <a:pPr defTabSz="914436">
              <a:defRPr/>
            </a:pPr>
            <a:r>
              <a:rPr lang="am-ET" sz="48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8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endParaRPr lang="en-AE" sz="32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ፃኡ ን</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ኡ</a:t>
            </a:r>
            <a:r>
              <a:rPr lang="am-ET" sz="5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ሰ </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ክርስቲያን። </a:t>
            </a:r>
          </a:p>
          <a:p>
            <a:endParaRPr lang="am-ET" sz="5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የክርስቲያን ታና</a:t>
            </a:r>
            <a:r>
              <a:rPr lang="en-US"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a:t>
            </a:r>
            <a:r>
              <a:rPr lang="am-ET" sz="5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ሾች </a:t>
            </a:r>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ውጡ።</a:t>
            </a:r>
          </a:p>
          <a:p>
            <a:r>
              <a:rPr lang="am-ET" sz="1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1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4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Go </a:t>
            </a:r>
            <a:r>
              <a:rPr lang="en-AE" sz="5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forth, Ye catechumens.</a:t>
            </a:r>
            <a:r>
              <a:rPr lang="am-ET" sz="5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6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851571356"/>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2764" y="105149"/>
            <a:ext cx="11987993" cy="6322436"/>
          </a:xfrm>
          <a:prstGeom prst="rect">
            <a:avLst/>
          </a:prstGeom>
          <a:noFill/>
        </p:spPr>
        <p:txBody>
          <a:bodyPr wrap="square" rtlCol="0">
            <a:spAutoFit/>
          </a:bodyPr>
          <a:lstStyle/>
          <a:p>
            <a:endParaRPr lang="en-AE" sz="1334"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r>
              <a:rPr lang="am-ET" sz="5716" b="1" dirty="0">
                <a:solidFill>
                  <a:srgbClr val="7030A0"/>
                </a:solidFill>
              </a:rPr>
              <a:t> </a:t>
            </a:r>
            <a:r>
              <a:rPr lang="en-US" sz="5716" b="1" dirty="0" smtClean="0">
                <a:solidFill>
                  <a:srgbClr val="7030A0"/>
                </a:solidFill>
              </a:rPr>
              <a:t>   </a:t>
            </a:r>
            <a:r>
              <a:rPr lang="am-ET" sz="5144"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ተንሥኡ ለጸሎት</a:t>
            </a:r>
            <a:r>
              <a:rPr lang="en-US" sz="5144"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5144"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ለጸሎት ተነሱ</a:t>
            </a:r>
            <a:r>
              <a:rPr lang="en-US" sz="5144"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572"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572"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Stand </a:t>
            </a:r>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up for prayer.</a:t>
            </a:r>
          </a:p>
          <a:p>
            <a:endParaRPr lang="am-ET" sz="286" b="1" dirty="0">
              <a:solidFill>
                <a:srgbClr val="99FF33"/>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716" dirty="0">
                <a:solidFill>
                  <a:srgbClr val="FF0000"/>
                </a:solidFill>
              </a:rPr>
              <a:t> </a:t>
            </a:r>
            <a:r>
              <a:rPr lang="en-US" sz="5716" dirty="0" smtClean="0">
                <a:solidFill>
                  <a:srgbClr val="FF0000"/>
                </a:solidFill>
              </a:rPr>
              <a:t>   </a:t>
            </a:r>
            <a:r>
              <a:rPr lang="am-ET" sz="5144"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ተሣ</a:t>
            </a:r>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5144"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ለነ</a:t>
            </a:r>
            <a:r>
              <a:rPr lang="en-US" sz="5144"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5144"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a:t>
            </a:r>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ይቅር </a:t>
            </a:r>
            <a:r>
              <a:rPr lang="am-ET" sz="5144"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በለን</a:t>
            </a:r>
            <a:r>
              <a:rPr lang="en-US" sz="5144"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572"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191"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4191"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191"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191"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a:t>
            </a:r>
            <a:r>
              <a:rPr lang="en-AE"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have mercy upon us.</a:t>
            </a:r>
            <a:endParaRPr lang="en-US"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4202331932"/>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105808"/>
            <a:ext cx="11613988" cy="6703630"/>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am-ET" sz="1143"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dirty="0"/>
              <a:t> </a:t>
            </a:r>
            <a:r>
              <a:rPr lang="en-AE" sz="3810" dirty="0"/>
              <a:t>   </a:t>
            </a:r>
            <a:r>
              <a:rPr lang="en-US" sz="3810" dirty="0" smtClean="0"/>
              <a:t>  </a:t>
            </a:r>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ልክሙ</a:t>
            </a:r>
            <a:r>
              <a:rPr lang="en-US"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572"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ለሁላች</a:t>
            </a:r>
            <a:r>
              <a:rPr lang="en-US"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 </a:t>
            </a:r>
            <a:r>
              <a:rPr lang="en-US" sz="5144" b="1" dirty="0" err="1"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r>
              <a:rPr lang="en-US"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572"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be unto you all.</a:t>
            </a:r>
          </a:p>
          <a:p>
            <a:endParaRPr lang="en-AE"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am-ET"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 </a:t>
            </a:r>
          </a:p>
          <a:p>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572"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ጋራ</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with Thy spirit.</a:t>
            </a:r>
            <a:endPar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208</a:t>
            </a:fld>
            <a:endParaRPr lang="en-US" dirty="0"/>
          </a:p>
        </p:txBody>
      </p:sp>
    </p:spTree>
    <p:extLst>
      <p:ext uri="{BB962C8B-B14F-4D97-AF65-F5344CB8AC3E}">
        <p14:creationId xmlns:p14="http://schemas.microsoft.com/office/powerpoint/2010/main" val="3048546883"/>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209</a:t>
            </a:fld>
            <a:endParaRPr lang="en-US"/>
          </a:p>
        </p:txBody>
      </p:sp>
      <p:sp>
        <p:nvSpPr>
          <p:cNvPr id="3" name="Rectangle 2"/>
          <p:cNvSpPr/>
          <p:nvPr/>
        </p:nvSpPr>
        <p:spPr>
          <a:xfrm>
            <a:off x="289006" y="28225"/>
            <a:ext cx="11613988" cy="6201698"/>
          </a:xfrm>
          <a:prstGeom prst="rect">
            <a:avLst/>
          </a:prstGeom>
        </p:spPr>
        <p:txBody>
          <a:bodyPr wrap="square">
            <a:spAutoFit/>
          </a:bodyPr>
          <a:lstStyle/>
          <a:p>
            <a:pPr defTabSz="914436">
              <a:defRPr/>
            </a:pPr>
            <a:endParaRPr lang="am-ET" sz="300" b="1" dirty="0">
              <a:solidFill>
                <a:srgbClr val="99FF33"/>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am-ET" sz="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ዳግመኛም ሁሉን የሚይዝ የጌታችንና የመድኃኒታችን የኢየሱስ </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a:t>
            </a:r>
            <a:r>
              <a:rPr lang="en-US"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አባት እግዚአብሔርን </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እንማልዳለን፤</a:t>
            </a:r>
            <a:r>
              <a:rPr lang="en-US"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ሰው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ወዳጅ ሆይ ከቸርነትህ </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እንሻለን</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እንለምናለን።</a:t>
            </a:r>
            <a:endParaRPr lang="am-ET"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5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5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Again we beseech the almighty God, the Father of our Lord and Savior, Jesus Christ, we ask and </a:t>
            </a:r>
            <a:r>
              <a:rPr lang="en-AE" sz="40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entereat</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of thy goodness. O lover of man.</a:t>
            </a:r>
            <a:endPar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237440414"/>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210</a:t>
            </a:fld>
            <a:endParaRPr lang="en-US"/>
          </a:p>
        </p:txBody>
      </p:sp>
      <p:sp>
        <p:nvSpPr>
          <p:cNvPr id="3" name="Rectangle 2"/>
          <p:cNvSpPr/>
          <p:nvPr/>
        </p:nvSpPr>
        <p:spPr>
          <a:xfrm>
            <a:off x="216419" y="152401"/>
            <a:ext cx="11686575" cy="6309420"/>
          </a:xfrm>
          <a:prstGeom prst="rect">
            <a:avLst/>
          </a:prstGeom>
        </p:spPr>
        <p:txBody>
          <a:bodyPr wrap="square">
            <a:spAutoFit/>
          </a:bodyPr>
          <a:lstStyle/>
          <a:p>
            <a:pPr defTabSz="914436">
              <a:defRPr/>
            </a:pPr>
            <a:endParaRPr lang="am-ET" sz="400" b="1" dirty="0">
              <a:solidFill>
                <a:srgbClr val="99FF33"/>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1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ሐዋርያት የሰበሰቧትን አንዲት የምትሆን የቅድስት ቤተ ክርስቲያንን ሰላም አስብ፤ ከዳርቻ እስከ ዳርቻ ድረስ ያለች።</a:t>
            </a:r>
            <a:endPar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48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Remember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the peace of the one holy apostolic Church which reaches from one end of the world to the other.</a:t>
            </a:r>
            <a:endPar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84279240"/>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05878" y="0"/>
            <a:ext cx="11875285" cy="5395195"/>
          </a:xfrm>
          <a:prstGeom prst="rect">
            <a:avLst/>
          </a:prstGeom>
          <a:noFill/>
        </p:spPr>
        <p:txBody>
          <a:bodyPr wrap="square" rtlCol="0">
            <a:spAutoFit/>
          </a:bodyPr>
          <a:lstStyle/>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en-AE" sz="1715"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ጸልዩ በእንተ ሰላመ ቤተ ክርስቲያን አሐቲ ቅድስት ጉባኤ እንተ ሐዋርያት ርትዕት </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በ</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ኀ</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በ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a:t>
            </a:r>
          </a:p>
          <a:p>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ሐዋርያት ለሰበሰቧት በእግዚአብሔር ዘንድ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ስለቀናች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ክብርት ስለምትሆን አንዲት ቤተ ክርስቲያን ጸልዩ።</a:t>
            </a:r>
            <a:endParaRPr lang="am-ET" sz="1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ray for the peace of the one holy apostolic church orthodox in the Lord.</a:t>
            </a:r>
            <a:r>
              <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TextBox 3"/>
          <p:cNvSpPr txBox="1"/>
          <p:nvPr/>
        </p:nvSpPr>
        <p:spPr>
          <a:xfrm>
            <a:off x="205878" y="4740102"/>
            <a:ext cx="11686576" cy="1815882"/>
          </a:xfrm>
          <a:prstGeom prst="rect">
            <a:avLst/>
          </a:prstGeom>
          <a:noFill/>
        </p:spPr>
        <p:txBody>
          <a:bodyPr wrap="square" rtlCol="0">
            <a:spAutoFit/>
          </a:bodyPr>
          <a:lstStyle/>
          <a:p>
            <a:r>
              <a:rPr lang="am-ET" sz="32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ኪርያላይሶን</a:t>
            </a:r>
            <a:r>
              <a:rPr lang="en-US"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Kyrieleison</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p:txBody>
      </p:sp>
    </p:spTree>
    <p:extLst>
      <p:ext uri="{BB962C8B-B14F-4D97-AF65-F5344CB8AC3E}">
        <p14:creationId xmlns:p14="http://schemas.microsoft.com/office/powerpoint/2010/main" val="4060822730"/>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2764" y="105149"/>
            <a:ext cx="11987993" cy="6586355"/>
          </a:xfrm>
          <a:prstGeom prst="rect">
            <a:avLst/>
          </a:prstGeom>
          <a:noFill/>
        </p:spPr>
        <p:txBody>
          <a:bodyPr wrap="square" rtlCol="0">
            <a:spAutoFit/>
          </a:bodyPr>
          <a:lstStyle/>
          <a:p>
            <a:endParaRPr lang="en-AE" sz="1334"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191" b="1" u="sng"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ንፍቅ</a:t>
            </a:r>
            <a:r>
              <a:rPr lang="en-US" sz="4191" b="1" u="sng"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191" b="1" u="sng"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191" b="1" u="sng"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Ass’t </a:t>
            </a:r>
            <a:r>
              <a:rPr lang="en-AE" sz="4191"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716" b="1" dirty="0">
                <a:solidFill>
                  <a:srgbClr val="7030A0"/>
                </a:solidFill>
              </a:rPr>
              <a:t> </a:t>
            </a:r>
            <a:r>
              <a:rPr lang="am-ET" sz="4572" dirty="0">
                <a:solidFill>
                  <a:srgbClr val="FFFF00"/>
                </a:solidFill>
              </a:rPr>
              <a:t>  </a:t>
            </a:r>
            <a:r>
              <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ተንሥኡ </a:t>
            </a:r>
            <a:r>
              <a:rPr lang="am-ET" sz="5144"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ለጸሎት</a:t>
            </a:r>
            <a:r>
              <a:rPr lang="en-US" sz="5144"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144"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ለጸሎት ተነሱ</a:t>
            </a:r>
            <a:r>
              <a:rPr lang="en-US" sz="5144"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572"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Stand </a:t>
            </a:r>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up for prayer.</a:t>
            </a:r>
          </a:p>
          <a:p>
            <a:endParaRPr lang="am-ET" sz="286" b="1" dirty="0">
              <a:solidFill>
                <a:srgbClr val="99FF33"/>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716" dirty="0">
                <a:solidFill>
                  <a:srgbClr val="FF0000"/>
                </a:solidFill>
              </a:rPr>
              <a:t>   </a:t>
            </a:r>
            <a:r>
              <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a:t>
            </a:r>
            <a:r>
              <a:rPr lang="am-ET" sz="5144"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ተሣ</a:t>
            </a:r>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5144"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ለነ</a:t>
            </a:r>
            <a:r>
              <a:rPr lang="en-US" sz="5144"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6859"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a:t>
            </a:r>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ይቅር </a:t>
            </a:r>
            <a:r>
              <a:rPr lang="am-ET" sz="5144"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በለን</a:t>
            </a:r>
            <a:r>
              <a:rPr lang="en-US" sz="5144"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572"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191"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4191"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191"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191"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a:t>
            </a:r>
            <a:r>
              <a:rPr lang="en-AE"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have mercy upon us.</a:t>
            </a:r>
            <a:endParaRPr lang="en-US"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4251907539"/>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105808"/>
            <a:ext cx="11613988" cy="6703630"/>
          </a:xfrm>
          <a:prstGeom prst="rect">
            <a:avLst/>
          </a:prstGeom>
          <a:noFill/>
        </p:spPr>
        <p:txBody>
          <a:bodyPr wrap="square" rtlCol="0">
            <a:spAutoFit/>
          </a:bodyPr>
          <a:lstStyle/>
          <a:p>
            <a:r>
              <a:rPr lang="en-US" sz="3810" b="1" u="sng"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ንፍቅ</a:t>
            </a:r>
            <a:r>
              <a:rPr lang="en-US" sz="3810" b="1" u="sng"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810" b="1" u="sng"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81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Ass’t </a:t>
            </a:r>
            <a:r>
              <a:rPr lang="en-AE" sz="381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381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1143"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dirty="0"/>
              <a:t> </a:t>
            </a:r>
            <a:r>
              <a:rPr lang="en-AE" sz="3810" dirty="0"/>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a:t>
            </a:r>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ለ</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ልክሙ </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572"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ለሁላች</a:t>
            </a:r>
            <a:r>
              <a:rPr lang="en-US"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 </a:t>
            </a:r>
            <a:r>
              <a:rPr lang="en-US" sz="5144" b="1" dirty="0" err="1"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r>
              <a:rPr lang="en-US"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be unto you all.</a:t>
            </a:r>
          </a:p>
          <a:p>
            <a:endParaRPr lang="en-AE"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am-ET"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a:t>
            </a:r>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መንፈስከ</a:t>
            </a:r>
            <a:r>
              <a:rPr lang="en-US"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r>
              <a:rPr lang="en-US"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with Thy spirit.</a:t>
            </a:r>
            <a:endPar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213</a:t>
            </a:fld>
            <a:endParaRPr lang="en-US" dirty="0"/>
          </a:p>
        </p:txBody>
      </p:sp>
    </p:spTree>
    <p:extLst>
      <p:ext uri="{BB962C8B-B14F-4D97-AF65-F5344CB8AC3E}">
        <p14:creationId xmlns:p14="http://schemas.microsoft.com/office/powerpoint/2010/main" val="591422415"/>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2764" y="105149"/>
            <a:ext cx="11987993" cy="6787692"/>
          </a:xfrm>
          <a:prstGeom prst="rect">
            <a:avLst/>
          </a:prstGeom>
          <a:noFill/>
        </p:spPr>
        <p:txBody>
          <a:bodyPr wrap="square" rtlCol="0">
            <a:spAutoFit/>
          </a:bodyPr>
          <a:lstStyle/>
          <a:p>
            <a:endParaRPr lang="en-AE" sz="105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u="sng"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ንፍቅ</a:t>
            </a:r>
            <a:r>
              <a:rPr lang="en-US" sz="3200" b="1" u="sng"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u="sng"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200" b="1" u="sng"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Ass’t </a:t>
            </a:r>
            <a:r>
              <a:rPr lang="en-AE" sz="320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en-AE" sz="3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000" b="1" dirty="0" err="1" smtClean="0">
                <a:solidFill>
                  <a:prstClr val="white"/>
                </a:solidFill>
                <a:latin typeface="Abyssinica SIL (Connected)" panose="02000000000000000000" pitchFamily="2" charset="0"/>
              </a:rPr>
              <a:t>ጸልዩ</a:t>
            </a:r>
            <a:r>
              <a:rPr lang="en-US" sz="4000" b="1" dirty="0" smtClean="0">
                <a:solidFill>
                  <a:prstClr val="white"/>
                </a:solidFill>
                <a:latin typeface="Abyssinica SIL (Connected)" panose="02000000000000000000" pitchFamily="2" charset="0"/>
              </a:rPr>
              <a:t> </a:t>
            </a:r>
            <a:r>
              <a:rPr lang="en-US" sz="4000" b="1" dirty="0" err="1" smtClean="0">
                <a:solidFill>
                  <a:prstClr val="white"/>
                </a:solidFill>
                <a:latin typeface="Abyssinica SIL (Connected)" panose="02000000000000000000" pitchFamily="2" charset="0"/>
              </a:rPr>
              <a:t>በእንተ</a:t>
            </a:r>
            <a:r>
              <a:rPr lang="en-US" sz="4000" b="1" dirty="0" smtClean="0">
                <a:solidFill>
                  <a:prstClr val="white"/>
                </a:solidFill>
                <a:latin typeface="Abyssinica SIL (Connected)" panose="02000000000000000000" pitchFamily="2" charset="0"/>
              </a:rPr>
              <a:t> </a:t>
            </a:r>
            <a:r>
              <a:rPr lang="en-US" sz="4000" b="1" dirty="0" err="1" smtClean="0">
                <a:solidFill>
                  <a:prstClr val="white"/>
                </a:solidFill>
                <a:latin typeface="Abyssinica SIL (Connected)" panose="02000000000000000000" pitchFamily="2" charset="0"/>
              </a:rPr>
              <a:t>ርእሰ</a:t>
            </a:r>
            <a:r>
              <a:rPr lang="en-US" sz="4000" b="1" dirty="0" smtClean="0">
                <a:solidFill>
                  <a:prstClr val="white"/>
                </a:solidFill>
                <a:latin typeface="Abyssinica SIL (Connected)" panose="02000000000000000000" pitchFamily="2" charset="0"/>
              </a:rPr>
              <a:t> </a:t>
            </a:r>
            <a:r>
              <a:rPr lang="en-US" sz="4000" b="1" dirty="0" err="1" smtClean="0">
                <a:solidFill>
                  <a:prstClr val="white"/>
                </a:solidFill>
                <a:latin typeface="Abyssinica SIL (Connected)" panose="02000000000000000000" pitchFamily="2" charset="0"/>
              </a:rPr>
              <a:t>ሊቃነ</a:t>
            </a:r>
            <a:r>
              <a:rPr lang="en-US" sz="4000" b="1" dirty="0" smtClean="0">
                <a:solidFill>
                  <a:prstClr val="white"/>
                </a:solidFill>
                <a:latin typeface="Abyssinica SIL (Connected)" panose="02000000000000000000" pitchFamily="2" charset="0"/>
              </a:rPr>
              <a:t> </a:t>
            </a:r>
            <a:r>
              <a:rPr lang="en-US" sz="4000" b="1" dirty="0" err="1" smtClean="0">
                <a:solidFill>
                  <a:prstClr val="white"/>
                </a:solidFill>
                <a:latin typeface="Abyssinica SIL (Connected)" panose="02000000000000000000" pitchFamily="2" charset="0"/>
              </a:rPr>
              <a:t>ጳጳሳት</a:t>
            </a:r>
            <a:r>
              <a:rPr lang="en-US" sz="4000" b="1" dirty="0" smtClean="0">
                <a:solidFill>
                  <a:prstClr val="white"/>
                </a:solidFill>
                <a:latin typeface="Abyssinica SIL (Connected)" panose="02000000000000000000" pitchFamily="2" charset="0"/>
              </a:rPr>
              <a:t> </a:t>
            </a:r>
            <a:r>
              <a:rPr lang="en-US" sz="4000" b="1" dirty="0" err="1" smtClean="0">
                <a:solidFill>
                  <a:prstClr val="white"/>
                </a:solidFill>
                <a:latin typeface="Abyssinica SIL (Connected)" panose="02000000000000000000" pitchFamily="2" charset="0"/>
              </a:rPr>
              <a:t>አባ</a:t>
            </a:r>
            <a:r>
              <a:rPr lang="en-US" sz="4000" b="1" dirty="0" smtClean="0">
                <a:solidFill>
                  <a:prstClr val="white"/>
                </a:solidFill>
                <a:latin typeface="Abyssinica SIL (Connected)" panose="02000000000000000000" pitchFamily="2" charset="0"/>
              </a:rPr>
              <a:t>...</a:t>
            </a:r>
            <a:r>
              <a:rPr lang="en-US" sz="4000" b="1" dirty="0" err="1" smtClean="0">
                <a:solidFill>
                  <a:prstClr val="white"/>
                </a:solidFill>
                <a:latin typeface="Abyssinica SIL (Connected)" panose="02000000000000000000" pitchFamily="2" charset="0"/>
              </a:rPr>
              <a:t>ፓትርያርክ</a:t>
            </a:r>
            <a:r>
              <a:rPr lang="en-US" sz="4000" b="1" dirty="0" smtClean="0">
                <a:solidFill>
                  <a:prstClr val="white"/>
                </a:solidFill>
                <a:latin typeface="Abyssinica SIL (Connected)" panose="02000000000000000000" pitchFamily="2" charset="0"/>
              </a:rPr>
              <a:t> </a:t>
            </a:r>
            <a:r>
              <a:rPr lang="en-US" sz="4000" b="1" dirty="0" err="1" smtClean="0">
                <a:solidFill>
                  <a:prstClr val="white"/>
                </a:solidFill>
                <a:latin typeface="Abyssinica SIL (Connected)" panose="02000000000000000000" pitchFamily="2" charset="0"/>
              </a:rPr>
              <a:t>ርእሰ</a:t>
            </a:r>
            <a:r>
              <a:rPr lang="en-US" sz="4000" b="1" dirty="0" smtClean="0">
                <a:solidFill>
                  <a:prstClr val="white"/>
                </a:solidFill>
                <a:latin typeface="Abyssinica SIL (Connected)" panose="02000000000000000000" pitchFamily="2" charset="0"/>
              </a:rPr>
              <a:t> </a:t>
            </a:r>
            <a:r>
              <a:rPr lang="en-US" sz="4000" b="1" dirty="0" err="1" smtClean="0">
                <a:solidFill>
                  <a:prstClr val="white"/>
                </a:solidFill>
                <a:latin typeface="Abyssinica SIL (Connected)" panose="02000000000000000000" pitchFamily="2" charset="0"/>
              </a:rPr>
              <a:t>ሊቃነ</a:t>
            </a:r>
            <a:r>
              <a:rPr lang="en-US" sz="4000" b="1" dirty="0" smtClean="0">
                <a:solidFill>
                  <a:prstClr val="white"/>
                </a:solidFill>
                <a:latin typeface="Abyssinica SIL (Connected)" panose="02000000000000000000" pitchFamily="2" charset="0"/>
              </a:rPr>
              <a:t> </a:t>
            </a:r>
            <a:r>
              <a:rPr lang="en-US" sz="4000" b="1" dirty="0" err="1" smtClean="0">
                <a:solidFill>
                  <a:prstClr val="white"/>
                </a:solidFill>
                <a:latin typeface="Abyssinica SIL (Connected)" panose="02000000000000000000" pitchFamily="2" charset="0"/>
              </a:rPr>
              <a:t>ጳጳሳት</a:t>
            </a:r>
            <a:r>
              <a:rPr lang="en-US" sz="4000" b="1" dirty="0" smtClean="0">
                <a:solidFill>
                  <a:prstClr val="white"/>
                </a:solidFill>
                <a:latin typeface="Abyssinica SIL (Connected)" panose="02000000000000000000" pitchFamily="2" charset="0"/>
              </a:rPr>
              <a:t> </a:t>
            </a:r>
            <a:r>
              <a:rPr lang="en-US" sz="4000" b="1" dirty="0" err="1" smtClean="0">
                <a:solidFill>
                  <a:prstClr val="white"/>
                </a:solidFill>
                <a:latin typeface="Abyssinica SIL (Connected)" panose="02000000000000000000" pitchFamily="2" charset="0"/>
              </a:rPr>
              <a:t>ዘሀገር</a:t>
            </a:r>
            <a:r>
              <a:rPr lang="en-US" sz="4000" b="1" dirty="0" smtClean="0">
                <a:solidFill>
                  <a:prstClr val="white"/>
                </a:solidFill>
                <a:latin typeface="Abyssinica SIL (Connected)" panose="02000000000000000000" pitchFamily="2" charset="0"/>
              </a:rPr>
              <a:t> </a:t>
            </a:r>
            <a:r>
              <a:rPr lang="en-US" sz="4000" b="1" dirty="0" err="1" smtClean="0">
                <a:solidFill>
                  <a:prstClr val="white"/>
                </a:solidFill>
                <a:latin typeface="Abyssinica SIL (Connected)" panose="02000000000000000000" pitchFamily="2" charset="0"/>
              </a:rPr>
              <a:t>ዐባይ</a:t>
            </a:r>
            <a:r>
              <a:rPr lang="en-US" sz="4000" b="1" dirty="0" smtClean="0">
                <a:solidFill>
                  <a:prstClr val="white"/>
                </a:solidFill>
                <a:latin typeface="Abyssinica SIL (Connected)" panose="02000000000000000000" pitchFamily="2" charset="0"/>
              </a:rPr>
              <a:t> </a:t>
            </a:r>
            <a:r>
              <a:rPr lang="en-US" sz="4000" b="1" dirty="0" err="1" smtClean="0">
                <a:solidFill>
                  <a:prstClr val="white"/>
                </a:solidFill>
                <a:latin typeface="Abyssinica SIL (Connected)" panose="02000000000000000000" pitchFamily="2" charset="0"/>
              </a:rPr>
              <a:t>ኢትዮጵያ</a:t>
            </a:r>
            <a:r>
              <a:rPr lang="en-US" sz="4000" b="1" dirty="0" smtClean="0">
                <a:solidFill>
                  <a:prstClr val="white"/>
                </a:solidFill>
                <a:latin typeface="Abyssinica SIL (Connected)" panose="02000000000000000000" pitchFamily="2" charset="0"/>
              </a:rPr>
              <a:t> </a:t>
            </a:r>
            <a:r>
              <a:rPr lang="en-US" sz="4000" b="1" dirty="0" err="1" smtClean="0">
                <a:solidFill>
                  <a:prstClr val="white"/>
                </a:solidFill>
                <a:latin typeface="Abyssinica SIL (Connected)" panose="02000000000000000000" pitchFamily="2" charset="0"/>
              </a:rPr>
              <a:t>ወዲበ</a:t>
            </a:r>
            <a:r>
              <a:rPr lang="en-US" sz="4000" b="1" dirty="0" smtClean="0">
                <a:solidFill>
                  <a:prstClr val="white"/>
                </a:solidFill>
                <a:latin typeface="Abyssinica SIL (Connected)" panose="02000000000000000000" pitchFamily="2" charset="0"/>
              </a:rPr>
              <a:t> </a:t>
            </a:r>
            <a:r>
              <a:rPr lang="en-US" sz="4000" b="1" dirty="0" err="1" smtClean="0">
                <a:solidFill>
                  <a:prstClr val="white"/>
                </a:solidFill>
                <a:latin typeface="Abyssinica SIL (Connected)" panose="02000000000000000000" pitchFamily="2" charset="0"/>
              </a:rPr>
              <a:t>ርእሰ</a:t>
            </a:r>
            <a:r>
              <a:rPr lang="en-US" sz="4000" b="1" dirty="0" smtClean="0">
                <a:solidFill>
                  <a:prstClr val="white"/>
                </a:solidFill>
                <a:latin typeface="Abyssinica SIL (Connected)" panose="02000000000000000000" pitchFamily="2" charset="0"/>
              </a:rPr>
              <a:t> </a:t>
            </a:r>
            <a:r>
              <a:rPr lang="en-US" sz="4000" b="1" dirty="0" err="1" smtClean="0">
                <a:solidFill>
                  <a:prstClr val="white"/>
                </a:solidFill>
                <a:latin typeface="Abyssinica SIL (Connected)" panose="02000000000000000000" pitchFamily="2" charset="0"/>
              </a:rPr>
              <a:t>ሀገረ</a:t>
            </a:r>
            <a:r>
              <a:rPr lang="en-US" sz="4000" b="1" dirty="0" smtClean="0">
                <a:solidFill>
                  <a:prstClr val="white"/>
                </a:solidFill>
                <a:latin typeface="Abyssinica SIL (Connected)" panose="02000000000000000000" pitchFamily="2" charset="0"/>
              </a:rPr>
              <a:t> </a:t>
            </a:r>
            <a:r>
              <a:rPr lang="en-US" sz="4000" b="1" dirty="0" err="1" smtClean="0">
                <a:solidFill>
                  <a:prstClr val="white"/>
                </a:solidFill>
                <a:latin typeface="Abyssinica SIL (Connected)" panose="02000000000000000000" pitchFamily="2" charset="0"/>
              </a:rPr>
              <a:t>አበዊነ</a:t>
            </a:r>
            <a:r>
              <a:rPr lang="en-US" sz="4000" b="1" dirty="0" smtClean="0">
                <a:solidFill>
                  <a:prstClr val="white"/>
                </a:solidFill>
                <a:latin typeface="Abyssinica SIL (Connected)" panose="02000000000000000000" pitchFamily="2" charset="0"/>
              </a:rPr>
              <a:t> </a:t>
            </a:r>
            <a:r>
              <a:rPr lang="en-US" sz="4000" b="1" dirty="0" err="1" smtClean="0">
                <a:solidFill>
                  <a:prstClr val="white"/>
                </a:solidFill>
                <a:latin typeface="Abyssinica SIL (Connected)" panose="02000000000000000000" pitchFamily="2" charset="0"/>
              </a:rPr>
              <a:t>ብፁዕ</a:t>
            </a:r>
            <a:r>
              <a:rPr lang="en-US" sz="4000" b="1" dirty="0" smtClean="0">
                <a:solidFill>
                  <a:prstClr val="white"/>
                </a:solidFill>
                <a:latin typeface="Abyssinica SIL (Connected)" panose="02000000000000000000" pitchFamily="2" charset="0"/>
              </a:rPr>
              <a:t> </a:t>
            </a:r>
            <a:r>
              <a:rPr lang="en-US" sz="4000" b="1" dirty="0" err="1" smtClean="0">
                <a:solidFill>
                  <a:prstClr val="white"/>
                </a:solidFill>
                <a:latin typeface="Abyssinica SIL (Connected)" panose="02000000000000000000" pitchFamily="2" charset="0"/>
              </a:rPr>
              <a:t>ሊቀ</a:t>
            </a:r>
            <a:r>
              <a:rPr lang="en-US" sz="4000" b="1" dirty="0" smtClean="0">
                <a:solidFill>
                  <a:prstClr val="white"/>
                </a:solidFill>
                <a:latin typeface="Abyssinica SIL (Connected)" panose="02000000000000000000" pitchFamily="2" charset="0"/>
              </a:rPr>
              <a:t> </a:t>
            </a:r>
            <a:r>
              <a:rPr lang="en-US" sz="4000" b="1" dirty="0" err="1" smtClean="0">
                <a:solidFill>
                  <a:prstClr val="white"/>
                </a:solidFill>
                <a:latin typeface="Abyssinica SIL (Connected)" panose="02000000000000000000" pitchFamily="2" charset="0"/>
              </a:rPr>
              <a:t>ጳጳስነ</a:t>
            </a:r>
            <a:r>
              <a:rPr lang="en-US" sz="4000" b="1" dirty="0" smtClean="0">
                <a:solidFill>
                  <a:prstClr val="white"/>
                </a:solidFill>
                <a:latin typeface="Abyssinica SIL (Connected)" panose="02000000000000000000" pitchFamily="2" charset="0"/>
              </a:rPr>
              <a:t> </a:t>
            </a:r>
            <a:r>
              <a:rPr lang="en-US" sz="4000" b="1" dirty="0" err="1" smtClean="0">
                <a:solidFill>
                  <a:prstClr val="white"/>
                </a:solidFill>
                <a:latin typeface="Abyssinica SIL (Connected)" panose="02000000000000000000" pitchFamily="2" charset="0"/>
              </a:rPr>
              <a:t>አባ</a:t>
            </a:r>
            <a:r>
              <a:rPr lang="en-US" sz="2400" b="1" dirty="0" smtClean="0">
                <a:solidFill>
                  <a:prstClr val="white"/>
                </a:solidFill>
                <a:latin typeface="Abyssinica SIL (Connected)" panose="02000000000000000000" pitchFamily="2" charset="0"/>
              </a:rPr>
              <a:t>...</a:t>
            </a:r>
            <a:r>
              <a:rPr lang="en-US" sz="4000" b="1" dirty="0" err="1" smtClean="0">
                <a:solidFill>
                  <a:prstClr val="white"/>
                </a:solidFill>
                <a:latin typeface="Abyssinica SIL (Connected)" panose="02000000000000000000" pitchFamily="2" charset="0"/>
              </a:rPr>
              <a:t>ወኵሎሙ</a:t>
            </a:r>
            <a:r>
              <a:rPr lang="en-US" sz="4000" b="1" dirty="0" smtClean="0">
                <a:solidFill>
                  <a:prstClr val="white"/>
                </a:solidFill>
                <a:latin typeface="Abyssinica SIL (Connected)" panose="02000000000000000000" pitchFamily="2" charset="0"/>
              </a:rPr>
              <a:t> </a:t>
            </a:r>
            <a:r>
              <a:rPr lang="en-US" sz="4000" b="1" dirty="0" err="1" smtClean="0">
                <a:solidFill>
                  <a:prstClr val="white"/>
                </a:solidFill>
                <a:latin typeface="Abyssinica SIL (Connected)" panose="02000000000000000000" pitchFamily="2" charset="0"/>
              </a:rPr>
              <a:t>ኤጲስ</a:t>
            </a:r>
            <a:r>
              <a:rPr lang="en-US" sz="4000" b="1" dirty="0" smtClean="0">
                <a:solidFill>
                  <a:prstClr val="white"/>
                </a:solidFill>
                <a:latin typeface="Abyssinica SIL (Connected)" panose="02000000000000000000" pitchFamily="2" charset="0"/>
              </a:rPr>
              <a:t> </a:t>
            </a:r>
            <a:r>
              <a:rPr lang="en-US" sz="4000" b="1" dirty="0" err="1" smtClean="0">
                <a:solidFill>
                  <a:prstClr val="white"/>
                </a:solidFill>
                <a:latin typeface="Abyssinica SIL (Connected)" panose="02000000000000000000" pitchFamily="2" charset="0"/>
              </a:rPr>
              <a:t>ቆጶሳት</a:t>
            </a:r>
            <a:r>
              <a:rPr lang="en-US" sz="4000" b="1" dirty="0" smtClean="0">
                <a:solidFill>
                  <a:prstClr val="white"/>
                </a:solidFill>
                <a:latin typeface="Abyssinica SIL (Connected)" panose="02000000000000000000" pitchFamily="2" charset="0"/>
              </a:rPr>
              <a:t> </a:t>
            </a:r>
            <a:r>
              <a:rPr lang="en-US" sz="4000" b="1" dirty="0" err="1" smtClean="0">
                <a:solidFill>
                  <a:prstClr val="white"/>
                </a:solidFill>
                <a:latin typeface="Abyssinica SIL (Connected)" panose="02000000000000000000" pitchFamily="2" charset="0"/>
              </a:rPr>
              <a:t>ቀሳውስት</a:t>
            </a:r>
            <a:r>
              <a:rPr lang="en-US" sz="4000" b="1" dirty="0" smtClean="0">
                <a:solidFill>
                  <a:prstClr val="white"/>
                </a:solidFill>
                <a:latin typeface="Abyssinica SIL (Connected)" panose="02000000000000000000" pitchFamily="2" charset="0"/>
              </a:rPr>
              <a:t> </a:t>
            </a:r>
            <a:r>
              <a:rPr lang="en-US" sz="4000" b="1" dirty="0" err="1" smtClean="0">
                <a:solidFill>
                  <a:prstClr val="white"/>
                </a:solidFill>
                <a:latin typeface="Abyssinica SIL (Connected)" panose="02000000000000000000" pitchFamily="2" charset="0"/>
              </a:rPr>
              <a:t>ወዲያቆናት</a:t>
            </a:r>
            <a:r>
              <a:rPr lang="en-US" sz="4000" b="1" dirty="0" smtClean="0">
                <a:solidFill>
                  <a:prstClr val="white"/>
                </a:solidFill>
                <a:latin typeface="Abyssinica SIL (Connected)" panose="02000000000000000000" pitchFamily="2" charset="0"/>
              </a:rPr>
              <a:t> </a:t>
            </a:r>
            <a:r>
              <a:rPr lang="en-US" sz="4000" b="1" dirty="0" err="1" smtClean="0">
                <a:solidFill>
                  <a:prstClr val="white"/>
                </a:solidFill>
                <a:latin typeface="Abyssinica SIL (Connected)" panose="02000000000000000000" pitchFamily="2" charset="0"/>
              </a:rPr>
              <a:t>ርቱዐነ</a:t>
            </a:r>
            <a:r>
              <a:rPr lang="en-US" sz="4000" b="1" dirty="0" smtClean="0">
                <a:solidFill>
                  <a:prstClr val="white"/>
                </a:solidFill>
                <a:latin typeface="Abyssinica SIL (Connected)" panose="02000000000000000000" pitchFamily="2" charset="0"/>
              </a:rPr>
              <a:t> </a:t>
            </a:r>
            <a:r>
              <a:rPr lang="en-US" sz="4000" b="1" dirty="0" err="1" smtClean="0">
                <a:solidFill>
                  <a:prstClr val="white"/>
                </a:solidFill>
                <a:latin typeface="Abyssinica SIL (Connected)" panose="02000000000000000000" pitchFamily="2" charset="0"/>
              </a:rPr>
              <a:t>ሃይማኖት</a:t>
            </a:r>
            <a:r>
              <a:rPr lang="en-US" sz="4000" b="1" dirty="0" smtClean="0">
                <a:solidFill>
                  <a:prstClr val="white"/>
                </a:solidFill>
                <a:latin typeface="Abyssinica SIL (Connected)" panose="02000000000000000000" pitchFamily="2" charset="0"/>
              </a:rPr>
              <a:t>።</a:t>
            </a:r>
            <a:endPar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en-US"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ሊቀ</a:t>
            </a:r>
            <a:r>
              <a:rPr lang="en-US"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ጳጳሳቱ</a:t>
            </a:r>
            <a:r>
              <a:rPr lang="en-US"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en-US"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አባ</a:t>
            </a:r>
            <a:r>
              <a:rPr lang="en-US"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36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የደገኛዪቱ</a:t>
            </a:r>
            <a:r>
              <a:rPr lang="en-US"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ሀገር</a:t>
            </a:r>
            <a:r>
              <a:rPr lang="en-US"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የኢትዮጵያ</a:t>
            </a:r>
            <a:r>
              <a:rPr lang="en-US"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የኤጲስ</a:t>
            </a:r>
            <a:r>
              <a:rPr lang="en-US"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ቆጶሳት</a:t>
            </a:r>
            <a:r>
              <a:rPr lang="en-US"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አለቃ</a:t>
            </a:r>
            <a:r>
              <a:rPr lang="en-US"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ስለሚሆን</a:t>
            </a:r>
            <a:r>
              <a:rPr lang="en-US"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በአባቶቻችን</a:t>
            </a:r>
            <a:r>
              <a:rPr lang="en-US"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ሀገርም</a:t>
            </a:r>
            <a:r>
              <a:rPr lang="en-US"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ብጹዕ</a:t>
            </a:r>
            <a:r>
              <a:rPr lang="en-US"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ስለሚሆን</a:t>
            </a:r>
            <a:r>
              <a:rPr lang="en-US"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en-US"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አባ</a:t>
            </a:r>
            <a:r>
              <a:rPr lang="en-US"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36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ሃይማኖታቸው</a:t>
            </a:r>
            <a:r>
              <a:rPr lang="en-US"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ስለቀና</a:t>
            </a:r>
            <a:r>
              <a:rPr lang="en-US"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en-US"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ኤጲስ</a:t>
            </a:r>
            <a:r>
              <a:rPr lang="en-US"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ቆጶሳቱ</a:t>
            </a:r>
            <a:r>
              <a:rPr lang="en-US"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en-US"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ቀሳውስቱና</a:t>
            </a:r>
            <a:r>
              <a:rPr lang="en-US"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en-US"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ዲያቆናቱም</a:t>
            </a:r>
            <a:r>
              <a:rPr lang="en-US"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a:t>
            </a:r>
            <a:r>
              <a:rPr lang="en-US"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ጸልዩ</a:t>
            </a:r>
            <a:r>
              <a:rPr lang="en-US"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200" b="1" dirty="0">
              <a:solidFill>
                <a:srgbClr val="99FF33"/>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402924905"/>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2764" y="105149"/>
            <a:ext cx="11987993" cy="6586355"/>
          </a:xfrm>
          <a:prstGeom prst="rect">
            <a:avLst/>
          </a:prstGeom>
          <a:noFill/>
        </p:spPr>
        <p:txBody>
          <a:bodyPr wrap="square" rtlCol="0">
            <a:spAutoFit/>
          </a:bodyPr>
          <a:lstStyle/>
          <a:p>
            <a:endParaRPr lang="en-AE" sz="1334"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r>
              <a:rPr lang="am-ET" sz="5716" b="1" dirty="0">
                <a:solidFill>
                  <a:srgbClr val="7030A0"/>
                </a:solidFill>
              </a:rPr>
              <a:t> </a:t>
            </a:r>
            <a:r>
              <a:rPr lang="am-ET" sz="4572" dirty="0">
                <a:solidFill>
                  <a:srgbClr val="FFFF00"/>
                </a:solidFill>
              </a:rPr>
              <a:t>  </a:t>
            </a:r>
            <a:r>
              <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ተንሥኡ </a:t>
            </a:r>
            <a:r>
              <a:rPr lang="am-ET" sz="5144"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ለጸሎት</a:t>
            </a:r>
            <a:r>
              <a:rPr lang="en-US" sz="5144"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144"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ለጸሎት ተነሱ</a:t>
            </a:r>
            <a:r>
              <a:rPr lang="en-US" sz="5144"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572"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Stand </a:t>
            </a:r>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up for prayer.</a:t>
            </a:r>
          </a:p>
          <a:p>
            <a:endParaRPr lang="am-ET" sz="286" b="1" dirty="0">
              <a:solidFill>
                <a:srgbClr val="99FF33"/>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716" dirty="0">
                <a:solidFill>
                  <a:srgbClr val="FF0000"/>
                </a:solidFill>
              </a:rPr>
              <a:t>   </a:t>
            </a:r>
            <a:r>
              <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a:t>
            </a:r>
            <a:r>
              <a:rPr lang="am-ET" sz="5144"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ተሣ</a:t>
            </a:r>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5144"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ለነ</a:t>
            </a:r>
            <a:r>
              <a:rPr lang="en-US" sz="5144"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6859"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a:t>
            </a:r>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ይቅር </a:t>
            </a:r>
            <a:r>
              <a:rPr lang="am-ET" sz="5144"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በለን</a:t>
            </a:r>
            <a:r>
              <a:rPr lang="en-US" sz="5144"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572"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191"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4191"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191"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191"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a:t>
            </a:r>
            <a:r>
              <a:rPr lang="en-AE"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have mercy upon us.</a:t>
            </a:r>
            <a:endParaRPr lang="en-US"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18912791"/>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105808"/>
            <a:ext cx="11613988" cy="6703630"/>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am-ET" sz="1143"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dirty="0"/>
              <a:t> </a:t>
            </a:r>
            <a:r>
              <a:rPr lang="en-AE" sz="3810" dirty="0"/>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a:t>
            </a:r>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ለ</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ልክሙ </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572"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ለሁላች</a:t>
            </a:r>
            <a:r>
              <a:rPr lang="en-US"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 </a:t>
            </a:r>
            <a:r>
              <a:rPr lang="en-US" sz="5144" b="1" dirty="0" err="1"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r>
              <a:rPr lang="en-US"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be unto you all.</a:t>
            </a:r>
          </a:p>
          <a:p>
            <a:endParaRPr lang="en-AE"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am-ET"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a:t>
            </a:r>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መንፈስከ</a:t>
            </a:r>
            <a:r>
              <a:rPr lang="en-US"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r>
              <a:rPr lang="en-US"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with Thy spirit.</a:t>
            </a:r>
            <a:endPar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216</a:t>
            </a:fld>
            <a:endParaRPr lang="en-US" dirty="0"/>
          </a:p>
        </p:txBody>
      </p:sp>
    </p:spTree>
    <p:extLst>
      <p:ext uri="{BB962C8B-B14F-4D97-AF65-F5344CB8AC3E}">
        <p14:creationId xmlns:p14="http://schemas.microsoft.com/office/powerpoint/2010/main" val="3228319070"/>
      </p:ext>
    </p:extLst>
  </p:cSld>
  <p:clrMapOvr>
    <a:masterClrMapping/>
  </p:clrMapOvr>
  <p:timing>
    <p:tnLst>
      <p:par>
        <p:cTn id="1" dur="indefinite" restart="never" nodeType="tmRoot"/>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6418" y="89979"/>
            <a:ext cx="11759164" cy="7001917"/>
          </a:xfrm>
          <a:prstGeom prst="rect">
            <a:avLst/>
          </a:prstGeom>
        </p:spPr>
        <p:txBody>
          <a:bodyPr wrap="square">
            <a:spAutoFit/>
          </a:bodyPr>
          <a:lstStyle/>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pPr lvl="1"/>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ጸልዩ በኀበ ዛቲ ቤተ ክርስቲያን ቅድስት ወማኅበርነ ውስቴታ።</a:t>
            </a:r>
          </a:p>
          <a:p>
            <a:pPr lvl="1"/>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ክብርት ስለምትሆን ስለዚች ቤተ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ክርስቲያን በውስጧ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ስላለ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አንድነታችን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ጸልዩ።</a:t>
            </a:r>
          </a:p>
          <a:p>
            <a:pPr lvl="1"/>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Pray for this Holy church and our congregation there in.</a:t>
            </a:r>
            <a:r>
              <a:rPr lang="am-ET"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en-US" sz="9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ማኅበረነ ባርክ ዕቀብ በሰላም። </a:t>
            </a:r>
          </a:p>
          <a:p>
            <a:pPr lvl="1"/>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አንድነታችንን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ባርክ</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በፍቅር ጠብቅ።</a:t>
            </a:r>
            <a:endPar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Bless our congregation and keep them in peace.</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975834930"/>
      </p:ext>
    </p:extLst>
  </p:cSld>
  <p:clrMapOvr>
    <a:masterClrMapping/>
  </p:clrMapOvr>
  <p:timing>
    <p:tnLst>
      <p:par>
        <p:cTn id="1" dur="indefinite" restart="never" nodeType="tmRoot"/>
      </p:par>
    </p:tn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E3461296-EFB0-4E41-A980-826B23E6E4D6}"/>
              </a:ext>
            </a:extLst>
          </p:cNvPr>
          <p:cNvSpPr/>
          <p:nvPr/>
        </p:nvSpPr>
        <p:spPr>
          <a:xfrm>
            <a:off x="216419" y="304800"/>
            <a:ext cx="11759163" cy="6146876"/>
          </a:xfrm>
          <a:prstGeom prst="rect">
            <a:avLst/>
          </a:prstGeom>
        </p:spPr>
        <p:txBody>
          <a:bodyPr wrap="square">
            <a:spAutoFit/>
          </a:bodyPr>
          <a:lstStyle/>
          <a:p>
            <a:pPr defTabSz="914436">
              <a:defRPr/>
            </a:pPr>
            <a:r>
              <a:rPr lang="am-ET" sz="5144"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5144"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5144"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en-AE" sz="3429"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716"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ንበል ኩልነ በጥበበ እግዚአብሔር </a:t>
            </a:r>
            <a:r>
              <a:rPr lang="en-US" sz="5716"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አውሥኡ</a:t>
            </a:r>
            <a:r>
              <a:rPr lang="en-US" sz="5716"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716"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ጸሎተ </a:t>
            </a:r>
            <a:r>
              <a:rPr lang="am-ET" sz="5716"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ሃይማኖት። </a:t>
            </a:r>
            <a:endParaRPr lang="en-AE" sz="5716"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1048"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716"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በእግዚአብሔር ጥበብ ሁነን በሰላም ሁላችን </a:t>
            </a:r>
            <a:r>
              <a:rPr lang="am-ET" sz="5716"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የሃይማኖት</a:t>
            </a:r>
            <a:r>
              <a:rPr lang="en-US" sz="5716"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am-ET" sz="5716"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716"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ጸሎት እንበል።</a:t>
            </a:r>
            <a:endParaRPr lang="am-ET" sz="2286"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Let us all say, in the wisdom of God, the prayer of faith.</a:t>
            </a:r>
            <a:endPar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71246769"/>
      </p:ext>
    </p:extLst>
  </p:cSld>
  <p:clrMapOvr>
    <a:masterClrMapping/>
  </p:clrMapOvr>
  <p:timing>
    <p:tnLst>
      <p:par>
        <p:cTn id="1" dur="indefinite" restart="never" nodeType="tmRoot"/>
      </p:par>
    </p:tn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E3461296-EFB0-4E41-A980-826B23E6E4D6}"/>
              </a:ext>
            </a:extLst>
          </p:cNvPr>
          <p:cNvSpPr/>
          <p:nvPr/>
        </p:nvSpPr>
        <p:spPr>
          <a:xfrm>
            <a:off x="216419" y="304800"/>
            <a:ext cx="11759163" cy="5078313"/>
          </a:xfrm>
          <a:prstGeom prst="rect">
            <a:avLst/>
          </a:prstGeom>
        </p:spPr>
        <p:txBody>
          <a:bodyPr wrap="square">
            <a:spAutoFit/>
          </a:bodyPr>
          <a:lstStyle/>
          <a:p>
            <a:pPr defTabSz="914436">
              <a:defRPr/>
            </a:pPr>
            <a:r>
              <a:rPr lang="en-US" sz="5144" b="1"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6000" b="1" dirty="0" err="1"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ጸሎተ</a:t>
            </a:r>
            <a:r>
              <a:rPr lang="en-US" sz="6000" b="1"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6000" b="1" dirty="0" err="1"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ሃይማኖት</a:t>
            </a:r>
            <a:r>
              <a:rPr lang="en-US" sz="6000" b="1"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6000" b="1" dirty="0" err="1"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በዜማ</a:t>
            </a:r>
            <a:r>
              <a:rPr lang="en-US" sz="6000" b="1"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0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66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ነአምን</a:t>
            </a:r>
            <a:r>
              <a:rPr lang="en-US" sz="6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66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በአሐዱ</a:t>
            </a:r>
            <a:r>
              <a:rPr lang="en-US" sz="6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66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አምላክ</a:t>
            </a:r>
            <a:r>
              <a:rPr lang="en-US" sz="6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66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lang="en-US" sz="6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66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አብ</a:t>
            </a:r>
            <a:r>
              <a:rPr lang="en-US" sz="6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66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አኃዜ</a:t>
            </a:r>
            <a:r>
              <a:rPr lang="en-US" sz="6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66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ኵሉ</a:t>
            </a:r>
            <a:r>
              <a:rPr lang="en-US" sz="6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66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ገባሬ</a:t>
            </a:r>
            <a:r>
              <a:rPr lang="en-US" sz="6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66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ሰማያት</a:t>
            </a:r>
            <a:r>
              <a:rPr lang="en-US" sz="6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66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ወምድር</a:t>
            </a:r>
            <a:r>
              <a:rPr lang="en-US" sz="6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66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ዘያስተርኢ</a:t>
            </a:r>
            <a:r>
              <a:rPr lang="en-US" sz="6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66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ወዘኢያስተርኢ</a:t>
            </a:r>
            <a:endParaRPr lang="am-ET" sz="6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904160270"/>
      </p:ext>
    </p:extLst>
  </p:cSld>
  <p:clrMapOvr>
    <a:masterClrMapping/>
  </p:clrMapOvr>
  <p:timing>
    <p:tnLst>
      <p:par>
        <p:cT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9006" y="17391"/>
            <a:ext cx="11686576" cy="6916381"/>
          </a:xfrm>
          <a:prstGeom prst="rect">
            <a:avLst/>
          </a:prstGeom>
        </p:spPr>
        <p:txBody>
          <a:bodyPr wrap="square">
            <a:spAutoFit/>
          </a:bodyPr>
          <a:lstStyle/>
          <a:p>
            <a:pPr algn="ctr"/>
            <a:r>
              <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ጸሎተ ሃይማኖት</a:t>
            </a:r>
            <a:endPar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endParaRPr lang="am-ET" sz="1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ሁሉን በፈጠረ በአንድ አምላክ በእግዚአብሔር አብ </a:t>
            </a:r>
            <a:r>
              <a:rPr lang="am-ET"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እናምናለን</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ሰማይና ምድርን የፈጠረ የሚታየውንና የማይታየውንም፤</a:t>
            </a:r>
            <a:endParaRPr lang="am-ET" sz="4400" b="1" dirty="0">
              <a:solidFill>
                <a:srgbClr val="FFFF00"/>
              </a:solidFill>
              <a:latin typeface="Arial" panose="020B0604020202020204" pitchFamily="34" charset="0"/>
            </a:endParaRPr>
          </a:p>
          <a:p>
            <a:pPr algn="ctr"/>
            <a:r>
              <a:rPr lang="en-AE" sz="4400"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prayer of Faith</a:t>
            </a:r>
            <a:endParaRPr lang="am-ET" sz="4400"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endParaRPr lang="am-ET" sz="1600"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believe in one God the Father almighty, maker of heaven, earth and all things visible and invisible</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616156431"/>
      </p:ext>
    </p:extLst>
  </p:cSld>
  <p:clrMapOvr>
    <a:masterClrMapping/>
  </p:clrMapOvr>
  <p:timing>
    <p:tnLst>
      <p:par>
        <p:cT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FC958779-574F-BD13-A6ED-765DBDD625B4}"/>
              </a:ext>
            </a:extLst>
          </p:cNvPr>
          <p:cNvSpPr txBox="1"/>
          <p:nvPr/>
        </p:nvSpPr>
        <p:spPr>
          <a:xfrm>
            <a:off x="289006" y="162566"/>
            <a:ext cx="11686576" cy="6617196"/>
          </a:xfrm>
          <a:prstGeom prst="rect">
            <a:avLst/>
          </a:prstGeom>
          <a:noFill/>
        </p:spPr>
        <p:txBody>
          <a:bodyPr wrap="square">
            <a:spAutoFit/>
          </a:bodyPr>
          <a:lstStyle/>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ዓለም ሳይፈጠር ከርሱ ጋር በነበረ የአብ አንድ ልጁ በሚሆን በአንድ ጌታ በኢየሱስ ክርስቶስ </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እናምናለን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ከብርሃን የተገኘ </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ብርሃን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ከእውነተኛ አምላክ የተገኘ </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እውነተኛ</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አምላክ</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የተወለደ እንጂ </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ያልተፈጠረ</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በባ</a:t>
            </a:r>
            <a:r>
              <a:rPr lang="en-US" sz="4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ሕር</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ዩ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ከአብ ጋር የሚተካከል፤</a:t>
            </a:r>
          </a:p>
          <a:p>
            <a:endParaRPr lang="am-ET" sz="8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we believe in one Lord Jesus Christ, the only-begotten son of the Father who was with Him before the creation of the World: Light from light, true God from true God, begotten not made, of one essence with the Father:</a:t>
            </a:r>
            <a:endPar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496450612"/>
      </p:ext>
    </p:extLst>
  </p:cSld>
  <p:clrMapOvr>
    <a:masterClrMapping/>
  </p:clrMapOvr>
  <p:timing>
    <p:tnLst>
      <p:par>
        <p:cT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6418" y="204927"/>
            <a:ext cx="11686576" cy="5878532"/>
          </a:xfrm>
          <a:prstGeom prst="rect">
            <a:avLst/>
          </a:prstGeom>
        </p:spPr>
        <p:txBody>
          <a:bodyPr wrap="square">
            <a:spAutoFit/>
          </a:bodyPr>
          <a:lstStyle/>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ሁሉ በርሱ </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የሆነ</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በሰማይም በምድርም ባለው ያለእርሱ ምንም የሆነ </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የለም።</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ስለ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እኛ ስለሰዎች እኛን ለማዳን ከሰማይ </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ወረደ</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በመንፈስ ቅዱስ ግብር ከቅድስት ድንግል ማርያም ፍጹም ሰው ሆነ፤</a:t>
            </a:r>
            <a:endParaRPr lang="am-ET"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By whom all things were made, and without Him was not anything in heaven or earth made: who for us men and for our salivation came down from heaven, was made man and was incarnate from the Holy Spirit and from the holy Virgin Mary.</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471808922"/>
      </p:ext>
    </p:extLst>
  </p:cSld>
  <p:clrMapOvr>
    <a:masterClrMapping/>
  </p:clrMapOvr>
  <p:timing>
    <p:tnLst>
      <p:par>
        <p:cT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6131FEBB-3FB0-CCB4-0457-B5B628BF26E2}"/>
              </a:ext>
            </a:extLst>
          </p:cNvPr>
          <p:cNvSpPr txBox="1"/>
          <p:nvPr/>
        </p:nvSpPr>
        <p:spPr>
          <a:xfrm>
            <a:off x="216418" y="89978"/>
            <a:ext cx="11759164" cy="6494085"/>
          </a:xfrm>
          <a:prstGeom prst="rect">
            <a:avLst/>
          </a:prstGeom>
          <a:noFill/>
        </p:spPr>
        <p:txBody>
          <a:bodyPr wrap="square">
            <a:spAutoFit/>
          </a:bodyPr>
          <a:lstStyle/>
          <a:p>
            <a:pPr defTabSz="914436">
              <a:defRPr/>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ሰው ሆኖ በጴንጠናዊ በጲላጦስ ዘመን ስለእኛ </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ተሰቀለ</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መከራን ተቀበለ፤ ሞተ፤ ተቀበረም፤ በሦስተኛውም ቀን ከሙታን ተለይቶ ተነሣ፤ በቅዱሳት መጻሕፍት እንደተጻፈ በክብር በምስጋና ወደ ሰማይ </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ዐ</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ረገ</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በአባቱም ቀኝ ተቀመጠ።</a:t>
            </a:r>
          </a:p>
          <a:p>
            <a:pPr defTabSz="914436">
              <a:defRPr/>
            </a:pPr>
            <a:r>
              <a:rPr lang="en-AE" sz="36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Became </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man, was crucified for our sakes in the days of Pontius Pilate, suffered, died, was buried and rose from the dead on the third day as was written in the holy scriptures: Ascended in glory into heaven, sat at the right hand of His Father,</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824603581"/>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BDB2BF7E-5CF6-1C17-67EB-49A72BB9EC98}"/>
              </a:ext>
            </a:extLst>
          </p:cNvPr>
          <p:cNvSpPr txBox="1"/>
          <p:nvPr/>
        </p:nvSpPr>
        <p:spPr>
          <a:xfrm>
            <a:off x="216418" y="187266"/>
            <a:ext cx="11686576" cy="6786473"/>
          </a:xfrm>
          <a:prstGeom prst="rect">
            <a:avLst/>
          </a:prstGeom>
          <a:noFill/>
        </p:spPr>
        <p:txBody>
          <a:bodyPr wrap="square">
            <a:spAutoFit/>
          </a:bodyPr>
          <a:lstStyle/>
          <a:p>
            <a:pPr defTabSz="914436">
              <a:defRPr/>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ዳግመኛም በምስጋና ይመጣል፤ በሕያዋንና በሙታን </a:t>
            </a:r>
            <a:r>
              <a:rPr lang="en-US" sz="4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ላይ</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ለመፍረድ፤ ለመንግሥቱም ፍጻሜ</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የለውም፤</a:t>
            </a:r>
            <a:r>
              <a:rPr lang="am-ET" sz="2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በመንፈስ</a:t>
            </a:r>
            <a:r>
              <a:rPr lang="am-ET" sz="2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ቅዱስም እናምናለን፤ እርሱም ጌታ ሕይወትን </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የሚሰጥ</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ከአብ </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የ</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ሠ</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ረ</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ጸ፣</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ከአብና ከወልድ ጋራ በአንድነት እንሰግድለታለን፤ እናመሰግነዋለን፤ እርሱም </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በነ</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ቢ</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ያት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አድሮ የተናገረው ነው። </a:t>
            </a:r>
          </a:p>
          <a:p>
            <a:pPr defTabSz="914436">
              <a:defRPr/>
            </a:pPr>
            <a:endParaRPr lang="am-ET" sz="3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a:t>
            </a:r>
            <a:r>
              <a:rPr lang="en-AE" sz="32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nd</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will come again in glory to judge the living and the dead; there is no end of His reign.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a:t>
            </a:r>
            <a:r>
              <a:rPr lang="en-AE" sz="32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nd</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we believe in the Holy Spirit, the life-giving God, who </a:t>
            </a:r>
            <a:r>
              <a:rPr lang="en-AE" sz="32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proceedeth</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from the Father; we worship and glorify Him with the Father and the Son; who spoke by the prophets;</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007114295"/>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3831" y="16308"/>
            <a:ext cx="12223544" cy="7848302"/>
          </a:xfrm>
          <a:prstGeom prst="rect">
            <a:avLst/>
          </a:prstGeom>
        </p:spPr>
        <p:txBody>
          <a:bodyPr wrap="square">
            <a:spAutoFit/>
          </a:bodyPr>
          <a:lstStyle/>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ከሁሉ በላይ ክብርት በምትሆን ሐዋርያት </a:t>
            </a:r>
            <a:r>
              <a:rPr lang="am-ET"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በ</a:t>
            </a:r>
            <a:r>
              <a:rPr lang="en-US"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ሠ</a:t>
            </a:r>
            <a:r>
              <a:rPr lang="am-ET"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ሯት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በአንዲት ቤተ ክርስቲያን እናምናለን፤ ኃጢአት በሚሠረይባት በአንዲት </a:t>
            </a:r>
            <a:r>
              <a:rPr lang="am-ET"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ጥምቀት</a:t>
            </a:r>
            <a:r>
              <a:rPr lang="en-US"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እናምናለን፤ </a:t>
            </a:r>
            <a:r>
              <a:rPr lang="am-ET"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የሙታንንም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መነሣት ተስፋ እናደርጋለን፤ </a:t>
            </a:r>
            <a:r>
              <a:rPr lang="am-ET"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የሚመጣውንም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ሕይወት ለዘለዓለሙ አሜን።</a:t>
            </a:r>
            <a:endParaRPr lang="en-AE" sz="20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we believe in one holy, universal, apostolic church; And we believe in one baptism for the remission of sins, and wait for the resurrection from the dead and the life to come, world with our end. Amen.</a:t>
            </a:r>
            <a:endParaRPr lang="am-ET" sz="8000" b="1" dirty="0">
              <a:solidFill>
                <a:srgbClr val="FFFF00"/>
              </a:solidFill>
            </a:endParaRPr>
          </a:p>
        </p:txBody>
      </p:sp>
    </p:spTree>
    <p:extLst>
      <p:ext uri="{BB962C8B-B14F-4D97-AF65-F5344CB8AC3E}">
        <p14:creationId xmlns:p14="http://schemas.microsoft.com/office/powerpoint/2010/main" val="3943957588"/>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D5C8E37B-0D73-7C10-1D66-990C8B706873}"/>
              </a:ext>
            </a:extLst>
          </p:cNvPr>
          <p:cNvSpPr txBox="1"/>
          <p:nvPr/>
        </p:nvSpPr>
        <p:spPr>
          <a:xfrm>
            <a:off x="216418" y="17391"/>
            <a:ext cx="11759164" cy="6309420"/>
          </a:xfrm>
          <a:prstGeom prst="rect">
            <a:avLst/>
          </a:prstGeom>
          <a:noFill/>
        </p:spPr>
        <p:txBody>
          <a:bodyPr wrap="square">
            <a:spAutoFit/>
          </a:bodyPr>
          <a:lstStyle/>
          <a:p>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am-ET" sz="40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2000" b="1" dirty="0"/>
          </a:p>
          <a:p>
            <a:pPr lvl="1"/>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(በዜማ)ወንሴፎ ትንሣኤ ሙታን ወሕይወተ ዘይመጽእ ለዓለመ ዓለም፤ አሜን።</a:t>
            </a:r>
            <a:endParaRPr lang="am-ET"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የሙታንንም መነሳት ተስፋ </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እናደርጋለን</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የሚመጣውንም ሕይወት ለዘለዓልሙ፤ አሜን።</a:t>
            </a:r>
            <a:endParaRPr lang="am-ET" sz="2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wait for the resurrection from the dead and the life to come, world with out end. Amen!</a:t>
            </a:r>
            <a:endPar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666566346"/>
      </p:ext>
    </p:extLst>
  </p:cSld>
  <p:clrMapOvr>
    <a:masterClrMapping/>
  </p:clrMapOvr>
  <p:timing>
    <p:tnLst>
      <p:par>
        <p:cT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 xmlns:a16="http://schemas.microsoft.com/office/drawing/2014/main" id="{398B2518-65BB-313F-0F42-342CBD46F4A3}"/>
              </a:ext>
            </a:extLst>
          </p:cNvPr>
          <p:cNvSpPr/>
          <p:nvPr/>
        </p:nvSpPr>
        <p:spPr>
          <a:xfrm>
            <a:off x="216418" y="17391"/>
            <a:ext cx="11613989" cy="6848029"/>
          </a:xfrm>
          <a:prstGeom prst="rect">
            <a:avLst/>
          </a:prstGeom>
        </p:spPr>
        <p:txBody>
          <a:bodyPr wrap="square">
            <a:spAutoFit/>
          </a:bodyPr>
          <a:lstStyle/>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en-AE" sz="7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ንጹሕ የሆነ ከቍርባኑ ይቀበል፤ ንጹሕ ያልሆነ ግን አይቀበል፤ ለሰይጣንና </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ለመ</a:t>
            </a:r>
            <a:r>
              <a:rPr lang="en-US" sz="40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ልእ</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ክተኞቹ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በተዘጋጀ በመለኮት እሳት </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እንዳይቃጠል</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በልቡናው ቂምን የያዘ ልዩ አሳብና ዝሙትም ያለበት ቢኖር </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አይቅረብ</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1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He that is pure let him receive of oblation and he that is not pure let him not receive it, that he may not be consumed by the fire of the godhead which is prepared for the devil and his angles. Who so hath in him strange thoughts and fornication let him not draw nigh.</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6">
            <a:extLst>
              <a:ext uri="{FF2B5EF4-FFF2-40B4-BE49-F238E27FC236}">
                <a16:creationId xmlns="" xmlns:a16="http://schemas.microsoft.com/office/drawing/2014/main" id="{1CB19257-2FB1-18F4-1AFC-F54455235F85}"/>
              </a:ext>
            </a:extLst>
          </p:cNvPr>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227</a:t>
            </a:fld>
            <a:endParaRPr lang="en-US" dirty="0"/>
          </a:p>
        </p:txBody>
      </p:sp>
    </p:spTree>
    <p:extLst>
      <p:ext uri="{BB962C8B-B14F-4D97-AF65-F5344CB8AC3E}">
        <p14:creationId xmlns:p14="http://schemas.microsoft.com/office/powerpoint/2010/main" val="2536350452"/>
      </p:ext>
    </p:extLst>
  </p:cSld>
  <p:clrMapOvr>
    <a:masterClrMapping/>
  </p:clrMapOvr>
  <p:timing>
    <p:tnLst>
      <p:par>
        <p:cTn id="1" dur="indefinite" restart="never" nodeType="tmRoot"/>
      </p:par>
    </p:tn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6418" y="144061"/>
            <a:ext cx="11686576" cy="6309420"/>
          </a:xfrm>
          <a:prstGeom prst="rect">
            <a:avLst/>
          </a:prstGeom>
        </p:spPr>
        <p:txBody>
          <a:bodyPr wrap="square">
            <a:spAutoFit/>
          </a:bodyPr>
          <a:lstStyle/>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እጄን </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ከአ</a:t>
            </a:r>
            <a:r>
              <a:rPr lang="en-US" sz="44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ፍኣ</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ዊ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እድፍ ንጹሕ እንዳዳረግሁ እንደዚሁም ከሁላችሁ ደም ንጹሕ </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ነኝ</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ደፍራችሁ ወደ ክርስቶስ ሥጋና ደም ብትቀርቡ ከርሱ ለመቀበላችሁ መተላለፍ </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የለብኝም</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1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As I have cleansed my hands from outward pollution, so also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am pure from the blood of you all. If you presumptuously draw night to the body and blood of Christ I will not be responsible for your reception thereof. </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6">
            <a:extLst>
              <a:ext uri="{FF2B5EF4-FFF2-40B4-BE49-F238E27FC236}">
                <a16:creationId xmlns="" xmlns:a16="http://schemas.microsoft.com/office/drawing/2014/main" id="{664AB3F1-9036-C3F4-ABBB-68BD0C85A34C}"/>
              </a:ext>
            </a:extLst>
          </p:cNvPr>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228</a:t>
            </a:fld>
            <a:endParaRPr lang="en-US" dirty="0"/>
          </a:p>
        </p:txBody>
      </p:sp>
    </p:spTree>
    <p:extLst>
      <p:ext uri="{BB962C8B-B14F-4D97-AF65-F5344CB8AC3E}">
        <p14:creationId xmlns:p14="http://schemas.microsoft.com/office/powerpoint/2010/main" val="3851488504"/>
      </p:ext>
    </p:extLst>
  </p:cSld>
  <p:clrMapOvr>
    <a:masterClrMapping/>
  </p:clrMapOvr>
  <p:timing>
    <p:tnLst>
      <p:par>
        <p:cTn id="1" dur="indefinite" restart="never" nodeType="tmRoot"/>
      </p:par>
    </p:tn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 xmlns:a16="http://schemas.microsoft.com/office/drawing/2014/main" id="{73ABBFC9-78F5-5D74-843D-5A5E8CCC0925}"/>
              </a:ext>
            </a:extLst>
          </p:cNvPr>
          <p:cNvSpPr txBox="1"/>
          <p:nvPr/>
        </p:nvSpPr>
        <p:spPr>
          <a:xfrm>
            <a:off x="216418" y="264750"/>
            <a:ext cx="11759164" cy="5262979"/>
          </a:xfrm>
          <a:prstGeom prst="rect">
            <a:avLst/>
          </a:prstGeom>
          <a:noFill/>
        </p:spPr>
        <p:txBody>
          <a:bodyPr wrap="square">
            <a:spAutoFit/>
          </a:bodyPr>
          <a:lstStyle/>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ኃጢአታችሁ በራሳችሁ ይመለሳል እንጂ፤ በንጽሕና ሆናችሁ ባትቀርቡ እኔ ከበደላችሁ ንጹሕ ነኝ።</a:t>
            </a:r>
          </a:p>
          <a:p>
            <a:r>
              <a:rPr lang="en-AE" sz="48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 pure of your wickedness, but your sin will return upon your head if you do not draw night in purity.</a:t>
            </a:r>
            <a:endPar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6">
            <a:extLst>
              <a:ext uri="{FF2B5EF4-FFF2-40B4-BE49-F238E27FC236}">
                <a16:creationId xmlns="" xmlns:a16="http://schemas.microsoft.com/office/drawing/2014/main" id="{1F982410-29FC-816E-3254-2521D0E41885}"/>
              </a:ext>
            </a:extLst>
          </p:cNvPr>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229</a:t>
            </a:fld>
            <a:endParaRPr lang="en-US" dirty="0"/>
          </a:p>
        </p:txBody>
      </p:sp>
    </p:spTree>
    <p:extLst>
      <p:ext uri="{BB962C8B-B14F-4D97-AF65-F5344CB8AC3E}">
        <p14:creationId xmlns:p14="http://schemas.microsoft.com/office/powerpoint/2010/main" val="3346160737"/>
      </p:ext>
    </p:extLst>
  </p:cSld>
  <p:clrMapOvr>
    <a:masterClrMapping/>
  </p:clrMapOvr>
  <p:timing>
    <p:tnLst>
      <p:par>
        <p:cTn id="1" dur="indefinite" restart="never" nodeType="tmRoot"/>
      </p:par>
    </p:tn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9005" y="17391"/>
            <a:ext cx="11808312" cy="7001917"/>
          </a:xfrm>
          <a:prstGeom prst="rect">
            <a:avLst/>
          </a:prstGeom>
        </p:spPr>
        <p:txBody>
          <a:bodyPr wrap="square">
            <a:spAutoFit/>
          </a:bodyPr>
          <a:lstStyle/>
          <a:p>
            <a:pPr defTabSz="914436">
              <a:defRPr/>
            </a:pPr>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am-ET"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en-AE" sz="7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ይህን የካህኑን ቃል ያቃለለ ወይም የሳቀና የተነጋገረ ወይም በቤተ ክርስቲያን ውስጥ በክፋት የቆመ ቢኖር ጌታችንን ኢየሱስ ክርስቶስን እንዳሳዘነው በእርሱም እንደተነሳሳ ይወቅ </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ይረዳ</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 there be any who disdains this word of the priest or laughs or speaks or stands in the church in an evil manner, let him know and understand that he is provoking to wrath our Lord Jesus Christ,</a:t>
            </a:r>
            <a:endPar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6">
            <a:extLst>
              <a:ext uri="{FF2B5EF4-FFF2-40B4-BE49-F238E27FC236}">
                <a16:creationId xmlns="" xmlns:a16="http://schemas.microsoft.com/office/drawing/2014/main" id="{9F9D02DE-7AEC-FB1D-601B-69E6C99955EE}"/>
              </a:ext>
            </a:extLst>
          </p:cNvPr>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230</a:t>
            </a:fld>
            <a:endParaRPr lang="en-US" dirty="0"/>
          </a:p>
        </p:txBody>
      </p:sp>
    </p:spTree>
    <p:extLst>
      <p:ext uri="{BB962C8B-B14F-4D97-AF65-F5344CB8AC3E}">
        <p14:creationId xmlns:p14="http://schemas.microsoft.com/office/powerpoint/2010/main" val="470037304"/>
      </p:ext>
    </p:extLst>
  </p:cSld>
  <p:clrMapOvr>
    <a:masterClrMapping/>
  </p:clrMapOvr>
  <p:timing>
    <p:tnLst>
      <p:par>
        <p:cTn id="1" dur="indefinite" restart="never" nodeType="tmRoot"/>
      </p:par>
    </p:tn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 xmlns:a16="http://schemas.microsoft.com/office/drawing/2014/main" id="{3A801A6B-6F5D-AAB6-E33D-3F125D12E523}"/>
              </a:ext>
            </a:extLst>
          </p:cNvPr>
          <p:cNvSpPr txBox="1"/>
          <p:nvPr/>
        </p:nvSpPr>
        <p:spPr>
          <a:xfrm>
            <a:off x="216419" y="235153"/>
            <a:ext cx="11759163" cy="5447645"/>
          </a:xfrm>
          <a:prstGeom prst="rect">
            <a:avLst/>
          </a:prstGeom>
          <a:noFill/>
        </p:spPr>
        <p:txBody>
          <a:bodyPr wrap="square">
            <a:spAutoFit/>
          </a:bodyPr>
          <a:lstStyle/>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 በረከት ፈንታ መርገምን ስለ ኃጢአት ሥርየት ፈንታም ገሃነመ እሳትን ከእግዚአብሔር ዘንድ ይቀበላል።</a:t>
            </a:r>
            <a:endPar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a:t>
            </a:r>
            <a:r>
              <a:rPr lang="en-AE" sz="44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nd</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bringing upon himself a curse instead of a blessing, and will get from God the fire of hell instead of the remission of sin.</a:t>
            </a:r>
            <a:r>
              <a:rPr lang="am-ET" sz="4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400" dirty="0">
              <a:solidFill>
                <a:srgbClr val="00B0F0"/>
              </a:solidFill>
            </a:endParaRPr>
          </a:p>
        </p:txBody>
      </p:sp>
      <p:sp>
        <p:nvSpPr>
          <p:cNvPr id="5" name="Slide Number Placeholder 6">
            <a:extLst>
              <a:ext uri="{FF2B5EF4-FFF2-40B4-BE49-F238E27FC236}">
                <a16:creationId xmlns="" xmlns:a16="http://schemas.microsoft.com/office/drawing/2014/main" id="{30E4480B-C1E2-AAC3-D680-CE0CBE405476}"/>
              </a:ext>
            </a:extLst>
          </p:cNvPr>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231</a:t>
            </a:fld>
            <a:endParaRPr lang="en-US" dirty="0"/>
          </a:p>
        </p:txBody>
      </p:sp>
    </p:spTree>
    <p:extLst>
      <p:ext uri="{BB962C8B-B14F-4D97-AF65-F5344CB8AC3E}">
        <p14:creationId xmlns:p14="http://schemas.microsoft.com/office/powerpoint/2010/main" val="1515370728"/>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26189"/>
            <a:ext cx="11468814" cy="6703630"/>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endParaRPr lang="en-AE"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191" dirty="0">
                <a:solidFill>
                  <a:srgbClr val="FFFF00"/>
                </a:solidFill>
              </a:rPr>
              <a:t>  </a:t>
            </a:r>
            <a:r>
              <a:rPr lang="en-US" sz="4191" dirty="0" smtClean="0">
                <a:solidFill>
                  <a:srgbClr val="FFFF00"/>
                </a:solidFill>
              </a:rPr>
              <a:t>  </a:t>
            </a:r>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ተንሥኡ ለጸሎት</a:t>
            </a:r>
            <a:r>
              <a:rPr lang="en-US"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5144"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144" b="1" dirty="0" smtClean="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ለጸሎት ተነሡ</a:t>
            </a:r>
            <a:r>
              <a:rPr lang="en-US"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Stand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up for prayer.</a:t>
            </a:r>
            <a:r>
              <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dirty="0">
                <a:solidFill>
                  <a:srgbClr val="FF0000"/>
                </a:solidFill>
              </a:rPr>
              <a:t>   </a:t>
            </a:r>
            <a:r>
              <a:rPr lang="en-US" sz="5144" dirty="0" smtClean="0">
                <a:solidFill>
                  <a:srgbClr val="FF0000"/>
                </a:solidFill>
              </a:rPr>
              <a:t>  </a:t>
            </a:r>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ተሣ</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ለነ</a:t>
            </a:r>
            <a:r>
              <a:rPr lang="en-US"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6287"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ይቅር </a:t>
            </a:r>
            <a:r>
              <a:rPr lang="am-ET" sz="5144"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በለን</a:t>
            </a:r>
            <a:r>
              <a:rPr lang="en-US" sz="5144"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572"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a:t>
            </a:r>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have mercy upon us.</a:t>
            </a:r>
            <a:endParaRPr lang="en-US"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 xmlns:a16="http://schemas.microsoft.com/office/drawing/2014/main" id="{E551069F-2AD3-58DC-5F31-FF95E37046FD}"/>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232</a:t>
            </a:fld>
            <a:endParaRPr lang="en-US" dirty="0"/>
          </a:p>
        </p:txBody>
      </p:sp>
    </p:spTree>
    <p:extLst>
      <p:ext uri="{BB962C8B-B14F-4D97-AF65-F5344CB8AC3E}">
        <p14:creationId xmlns:p14="http://schemas.microsoft.com/office/powerpoint/2010/main" val="1323022329"/>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105808"/>
            <a:ext cx="11613988" cy="6703630"/>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am-ET" sz="1143"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dirty="0"/>
              <a:t> </a:t>
            </a:r>
            <a:r>
              <a:rPr lang="en-AE" sz="3810" dirty="0"/>
              <a:t>   </a:t>
            </a:r>
            <a:r>
              <a:rPr lang="en-US" sz="3810" dirty="0" smtClean="0"/>
              <a:t> </a:t>
            </a:r>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ልክሙ</a:t>
            </a:r>
            <a:r>
              <a:rPr lang="en-US"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572"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ለሁላች</a:t>
            </a:r>
            <a:r>
              <a:rPr lang="en-US"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 </a:t>
            </a:r>
            <a:r>
              <a:rPr lang="en-US" sz="5144" b="1" dirty="0" err="1"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r>
              <a:rPr lang="en-US"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be unto you all.</a:t>
            </a:r>
          </a:p>
          <a:p>
            <a:endParaRPr lang="en-AE"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am-ET"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a:t>
            </a:r>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መንፈስከ</a:t>
            </a:r>
            <a:r>
              <a:rPr lang="en-US"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r>
              <a:rPr lang="en-US"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with Thy spirit.</a:t>
            </a:r>
            <a:endPar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233</a:t>
            </a:fld>
            <a:endParaRPr lang="en-US" dirty="0"/>
          </a:p>
        </p:txBody>
      </p:sp>
    </p:spTree>
    <p:extLst>
      <p:ext uri="{BB962C8B-B14F-4D97-AF65-F5344CB8AC3E}">
        <p14:creationId xmlns:p14="http://schemas.microsoft.com/office/powerpoint/2010/main" val="4043807648"/>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 xmlns:a16="http://schemas.microsoft.com/office/drawing/2014/main" id="{A62FC304-F688-8084-C82D-32EC0E0A405D}"/>
              </a:ext>
            </a:extLst>
          </p:cNvPr>
          <p:cNvSpPr txBox="1"/>
          <p:nvPr/>
        </p:nvSpPr>
        <p:spPr>
          <a:xfrm>
            <a:off x="1740754" y="1178790"/>
            <a:ext cx="8697895" cy="5556970"/>
          </a:xfrm>
          <a:prstGeom prst="rect">
            <a:avLst/>
          </a:prstGeom>
          <a:noFill/>
        </p:spPr>
        <p:txBody>
          <a:bodyPr wrap="square">
            <a:spAutoFit/>
          </a:bodyPr>
          <a:lstStyle/>
          <a:p>
            <a:pPr algn="ctr"/>
            <a:r>
              <a:rPr lang="am-ET" sz="9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ጸሎተ አምኃ</a:t>
            </a:r>
            <a:endParaRPr lang="en-AE" sz="9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endParaRPr lang="am-ET" sz="11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r>
              <a:rPr lang="am-ET" sz="8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የስጦታ ጸሎት</a:t>
            </a:r>
            <a:endParaRPr lang="en-AE" sz="8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r>
              <a:rPr lang="am-ET" sz="11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11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r>
              <a:rPr lang="en-AE" sz="7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Prayer of Salutation</a:t>
            </a:r>
            <a:endParaRPr lang="am-ET" sz="7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6">
            <a:extLst>
              <a:ext uri="{FF2B5EF4-FFF2-40B4-BE49-F238E27FC236}">
                <a16:creationId xmlns="" xmlns:a16="http://schemas.microsoft.com/office/drawing/2014/main" id="{A9337B7B-7F63-3CD0-0095-097689818BD8}"/>
              </a:ext>
            </a:extLst>
          </p:cNvPr>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234</a:t>
            </a:fld>
            <a:endParaRPr lang="en-US" dirty="0"/>
          </a:p>
        </p:txBody>
      </p:sp>
    </p:spTree>
    <p:extLst>
      <p:ext uri="{BB962C8B-B14F-4D97-AF65-F5344CB8AC3E}">
        <p14:creationId xmlns:p14="http://schemas.microsoft.com/office/powerpoint/2010/main" val="1539874171"/>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1.bp.blogspot.com/-fUCoo96LkI0/UAEuse6rlJI/AAAAAAAABeo/xM3x5o3H76I/s1600/%E1%88%A5%E1%88%89%E1%88%B5+%E1%89%85%E1%8B%B1%E1%88%B5_page1_image2.png"/>
          <p:cNvPicPr>
            <a:picLocks noChangeAspect="1" noChangeArrowheads="1"/>
          </p:cNvPicPr>
          <p:nvPr/>
        </p:nvPicPr>
        <p:blipFill rotWithShape="1">
          <a:blip r:embed="rId2">
            <a:extLst>
              <a:ext uri="{28A0092B-C50C-407E-A947-70E740481C1C}">
                <a14:useLocalDpi xmlns:a14="http://schemas.microsoft.com/office/drawing/2010/main" val="0"/>
              </a:ext>
            </a:extLst>
          </a:blip>
          <a:srcRect l="816" t="1202" r="2414" b="3402"/>
          <a:stretch/>
        </p:blipFill>
        <p:spPr bwMode="auto">
          <a:xfrm>
            <a:off x="94683" y="-127784"/>
            <a:ext cx="12085582" cy="689580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No photo description availab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138" y="396411"/>
            <a:ext cx="11037095" cy="5863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8981320"/>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 xmlns:a16="http://schemas.microsoft.com/office/drawing/2014/main" id="{DDD56563-995C-49F2-1B36-1653C68FEE4F}"/>
              </a:ext>
            </a:extLst>
          </p:cNvPr>
          <p:cNvSpPr txBox="1"/>
          <p:nvPr/>
        </p:nvSpPr>
        <p:spPr>
          <a:xfrm>
            <a:off x="216418" y="170726"/>
            <a:ext cx="11686576" cy="7171194"/>
          </a:xfrm>
          <a:prstGeom prst="rect">
            <a:avLst/>
          </a:prstGeom>
          <a:noFill/>
        </p:spPr>
        <p:txBody>
          <a:bodyPr wrap="square">
            <a:spAutoFit/>
          </a:bodyPr>
          <a:lstStyle/>
          <a:p>
            <a:pPr>
              <a:defRPr/>
            </a:pPr>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600" b="1" u="sng"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3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en-AE" sz="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a:t>
            </a:r>
            <a:r>
              <a:rPr lang="am-ET"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ዐ</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ቢ</a:t>
            </a:r>
            <a:r>
              <a:rPr lang="am-ET"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ይ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ዘለዓለም ዘለሐኮ ለሰብእ እንበለ </a:t>
            </a:r>
            <a:r>
              <a:rPr lang="am-ET"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ሙስና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ሞተ ዘቦአ ቀዳሚ </a:t>
            </a:r>
            <a:r>
              <a:rPr lang="am-ET"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በቅን</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a:t>
            </a:r>
            <a:r>
              <a:rPr lang="am-ET"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ተ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ሰይጣን አብጠልከ በምጽአቱ ለሕያው ወልድከ እግዚእነ</a:t>
            </a:r>
            <a:r>
              <a:rPr lang="am-ET" sz="2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ወአምላክነ ወመድኃኒነ</a:t>
            </a:r>
            <a:r>
              <a:rPr lang="am-ET" sz="2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ኢየሱስ ክርስቶስ።</a:t>
            </a:r>
          </a:p>
          <a:p>
            <a:pPr defTabSz="914436">
              <a:defRPr/>
            </a:pPr>
            <a:endParaRPr lang="am-ET" sz="2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ለዘለዓለሙ ገናና የምትሆን እግዚአብሔር ሆይ! ያለጥፋት ሰውን የፈጠርኸው አስቀድሞ በሰይጣን </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ቅን</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የገባውን ሞት ሕያው በሚሆን ልጅህ በጌታችን መድኃኒታችን በኢየሱስ ክርስቶስ መምጣት አጠፋህ።</a:t>
            </a:r>
          </a:p>
          <a:p>
            <a:pPr defTabSz="914436">
              <a:defRPr/>
            </a:pP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God, great eternal, who did form man incorrupt, Thou did abolish death that came first through the envy of Satan, by the advent of Thy living Son our Lord, God, and Saviour Jesus Christ.</a:t>
            </a:r>
          </a:p>
        </p:txBody>
      </p:sp>
      <p:sp>
        <p:nvSpPr>
          <p:cNvPr id="5" name="Slide Number Placeholder 6">
            <a:extLst>
              <a:ext uri="{FF2B5EF4-FFF2-40B4-BE49-F238E27FC236}">
                <a16:creationId xmlns="" xmlns:a16="http://schemas.microsoft.com/office/drawing/2014/main" id="{3E4B2446-2ACA-3420-9764-2CB20880454E}"/>
              </a:ext>
            </a:extLst>
          </p:cNvPr>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236</a:t>
            </a:fld>
            <a:endParaRPr lang="en-US" dirty="0"/>
          </a:p>
        </p:txBody>
      </p:sp>
    </p:spTree>
    <p:extLst>
      <p:ext uri="{BB962C8B-B14F-4D97-AF65-F5344CB8AC3E}">
        <p14:creationId xmlns:p14="http://schemas.microsoft.com/office/powerpoint/2010/main" val="4207650268"/>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8D6BBAC7-5725-088E-25EA-7102B4A3412D}"/>
              </a:ext>
            </a:extLst>
          </p:cNvPr>
          <p:cNvSpPr txBox="1"/>
          <p:nvPr/>
        </p:nvSpPr>
        <p:spPr>
          <a:xfrm>
            <a:off x="216418" y="17391"/>
            <a:ext cx="11686576" cy="7498463"/>
          </a:xfrm>
          <a:prstGeom prst="rect">
            <a:avLst/>
          </a:prstGeom>
          <a:noFill/>
        </p:spPr>
        <p:txBody>
          <a:bodyPr wrap="square">
            <a:spAutoFit/>
          </a:bodyPr>
          <a:lstStyle/>
          <a:p>
            <a:pPr defTabSz="914436">
              <a:defRPr/>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ወመላዕከ ኵላ ምድረ ሰላመከ እንተ እም </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ሰማያ</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ት</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እንተ ባቲ ሠራዊተ ሰማያት ይሴብሑከ እንዘ ይብሉ ስብሐት ለእግዚአብሔር በሰማያት፤ ወሰላም በምድር ሥምረቱ ለሰብእ።</a:t>
            </a:r>
          </a:p>
          <a:p>
            <a:pPr defTabSz="914436">
              <a:defRPr/>
            </a:pPr>
            <a:endParaRPr lang="am-ET" sz="2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የሰማይ ሠራዊት እንዲህ እያሉ አንተን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ያመሰገኑባትን</a:t>
            </a:r>
            <a:r>
              <a:rPr lang="en-US"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ከሰማይ የተገኘች ሰላምን በምድር ሁሉ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መላህ</a:t>
            </a:r>
            <a:r>
              <a:rPr lang="en-US"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“በሰማይ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ለእግዚአብሔር ምስጋና ይገባል፤ በምድርም ሰላም የሰው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ፈቃድ</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AE"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Thou did fill all the earth with Thy peace which is from heaven wherein the armies of heaven glorify Thee saying: Glory to God in heaven and on earth peace, His goodwill toward men</a:t>
            </a:r>
            <a:r>
              <a:rPr lang="en-AE" sz="381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
        <p:nvSpPr>
          <p:cNvPr id="4" name="Slide Number Placeholder 6">
            <a:extLst>
              <a:ext uri="{FF2B5EF4-FFF2-40B4-BE49-F238E27FC236}">
                <a16:creationId xmlns="" xmlns:a16="http://schemas.microsoft.com/office/drawing/2014/main" id="{D802AA75-F348-9071-960B-21F7ADD8996A}"/>
              </a:ext>
            </a:extLst>
          </p:cNvPr>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237</a:t>
            </a:fld>
            <a:endParaRPr lang="en-US" dirty="0"/>
          </a:p>
        </p:txBody>
      </p:sp>
    </p:spTree>
    <p:extLst>
      <p:ext uri="{BB962C8B-B14F-4D97-AF65-F5344CB8AC3E}">
        <p14:creationId xmlns:p14="http://schemas.microsoft.com/office/powerpoint/2010/main" val="244339212"/>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6418" y="1"/>
            <a:ext cx="11759164" cy="6309420"/>
          </a:xfrm>
          <a:prstGeom prst="rect">
            <a:avLst/>
          </a:prstGeom>
        </p:spPr>
        <p:txBody>
          <a:bodyPr wrap="square">
            <a:spAutoFit/>
          </a:bodyPr>
          <a:lstStyle/>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ስብሐት ለእግዚአብሔር በሰማያት </a:t>
            </a:r>
            <a:endParaRPr lang="en-AE"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ወሰላም በምድር ሥምረቱ </a:t>
            </a:r>
            <a:r>
              <a:rPr lang="am-ET" sz="5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ለሰብእ</a:t>
            </a:r>
            <a:r>
              <a:rPr lang="en-US"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1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በሰማይ ለእግዚአብሔር ምስጋና </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ይገባል</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በምድርም ሰላም የሰው ፈቃድ። </a:t>
            </a:r>
            <a:endPar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Glory to God in heaven and on earth peace, His goodwill toward men.</a:t>
            </a:r>
            <a:endPar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6">
            <a:extLst>
              <a:ext uri="{FF2B5EF4-FFF2-40B4-BE49-F238E27FC236}">
                <a16:creationId xmlns="" xmlns:a16="http://schemas.microsoft.com/office/drawing/2014/main" id="{C2FCEEDD-455B-53CF-3103-81FFE453D61E}"/>
              </a:ext>
            </a:extLst>
          </p:cNvPr>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238</a:t>
            </a:fld>
            <a:endParaRPr lang="en-US" dirty="0"/>
          </a:p>
        </p:txBody>
      </p:sp>
    </p:spTree>
    <p:extLst>
      <p:ext uri="{BB962C8B-B14F-4D97-AF65-F5344CB8AC3E}">
        <p14:creationId xmlns:p14="http://schemas.microsoft.com/office/powerpoint/2010/main" val="3362454536"/>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6418" y="439475"/>
            <a:ext cx="11759164" cy="6617196"/>
          </a:xfrm>
          <a:prstGeom prst="rect">
            <a:avLst/>
          </a:prstGeom>
        </p:spPr>
        <p:txBody>
          <a:bodyPr wrap="square">
            <a:spAutoFit/>
          </a:bodyPr>
          <a:lstStyle/>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pPr lvl="1"/>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ጸልዩ በእንተ ሰላም ፍጽምት ወፍቅር ተአምኁ በበይናቲክሙ በአምኃ </a:t>
            </a:r>
            <a:r>
              <a:rPr lang="am-ET"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ቅድሳት</a:t>
            </a:r>
            <a:r>
              <a:rPr lang="en-US"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ፍጽምት ስለምትሆን ሰላምና ፍቅር </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ጸልዩ</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እርስ በርሳችሁ በተለየች ሰላምታ እጅ </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ተነሳሱ</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Pray for the perfect peace and love. Salute one another with a holy salutation.</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6">
            <a:extLst>
              <a:ext uri="{FF2B5EF4-FFF2-40B4-BE49-F238E27FC236}">
                <a16:creationId xmlns="" xmlns:a16="http://schemas.microsoft.com/office/drawing/2014/main" id="{0CA93707-D08F-6DF5-4C4B-D7EAB8D28F42}"/>
              </a:ext>
            </a:extLst>
          </p:cNvPr>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239</a:t>
            </a:fld>
            <a:endParaRPr lang="en-US" dirty="0"/>
          </a:p>
        </p:txBody>
      </p:sp>
    </p:spTree>
    <p:extLst>
      <p:ext uri="{BB962C8B-B14F-4D97-AF65-F5344CB8AC3E}">
        <p14:creationId xmlns:p14="http://schemas.microsoft.com/office/powerpoint/2010/main" val="1949192653"/>
      </p:ext>
    </p:extLst>
  </p:cSld>
  <p:clrMapOvr>
    <a:masterClrMapping/>
  </p:clrMapOvr>
  <p:timing>
    <p:tnLst>
      <p:par>
        <p:cTn id="1" dur="indefinite" restart="never" nodeType="tmRoot"/>
      </p:par>
    </p:tn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9006" y="89978"/>
            <a:ext cx="11686576" cy="6771084"/>
          </a:xfrm>
          <a:prstGeom prst="rect">
            <a:avLst/>
          </a:prstGeom>
        </p:spPr>
        <p:txBody>
          <a:bodyPr wrap="square">
            <a:spAutoFit/>
          </a:bodyPr>
          <a:lstStyle/>
          <a:p>
            <a:pPr defTabSz="914436">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36">
              <a:defRPr/>
            </a:pPr>
            <a:endParaRPr lang="am-ET"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 አምላክነ ረስየነ ድልዋነ ከመ </a:t>
            </a:r>
            <a:r>
              <a:rPr lang="am-ET"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ንትአ</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a:t>
            </a:r>
            <a:r>
              <a:rPr lang="am-ET"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ኅ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በበይናቲነ በአምኃ ቅድሳት። </a:t>
            </a:r>
            <a:endPar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1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አምላካችን ክርስቶስ </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ሆይ</a:t>
            </a:r>
            <a:r>
              <a:rPr lang="am-ET" sz="4400" b="1" dirty="0" smtClean="0">
                <a:solidFill>
                  <a:srgbClr val="00FF00"/>
                </a:solidFill>
                <a:latin typeface="Ebrima"/>
                <a:ea typeface="Ebrima"/>
                <a:cs typeface="Ebrima"/>
              </a:rPr>
              <a:t>!</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እርስ በርሳችን በተለየች ሰላምታ እጅ እንነሳሳ ዘንድ የበቃን አድርገን።</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Christ our God, make us meet to salute one another with a holy salutation.</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6">
            <a:extLst>
              <a:ext uri="{FF2B5EF4-FFF2-40B4-BE49-F238E27FC236}">
                <a16:creationId xmlns="" xmlns:a16="http://schemas.microsoft.com/office/drawing/2014/main" id="{76D77A4D-7C22-6A11-E9E5-C7049E95E92F}"/>
              </a:ext>
            </a:extLst>
          </p:cNvPr>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240</a:t>
            </a:fld>
            <a:endParaRPr lang="en-US" dirty="0"/>
          </a:p>
        </p:txBody>
      </p:sp>
    </p:spTree>
    <p:extLst>
      <p:ext uri="{BB962C8B-B14F-4D97-AF65-F5344CB8AC3E}">
        <p14:creationId xmlns:p14="http://schemas.microsoft.com/office/powerpoint/2010/main" val="3349690664"/>
      </p:ext>
    </p:extLst>
  </p:cSld>
  <p:clrMapOvr>
    <a:masterClrMapping/>
  </p:clrMapOvr>
  <p:timing>
    <p:tnLst>
      <p:par>
        <p:cTn id="1" dur="indefinite" restart="never" nodeType="tmRoot"/>
      </p:par>
    </p:tn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1965E956-E6A2-4BCE-9FFC-6419BD70BEBE}"/>
              </a:ext>
            </a:extLst>
          </p:cNvPr>
          <p:cNvSpPr/>
          <p:nvPr/>
        </p:nvSpPr>
        <p:spPr>
          <a:xfrm>
            <a:off x="216418" y="188142"/>
            <a:ext cx="11686576" cy="6755696"/>
          </a:xfrm>
          <a:prstGeom prst="rect">
            <a:avLst/>
          </a:prstGeom>
        </p:spPr>
        <p:txBody>
          <a:bodyPr wrap="square">
            <a:spAutoFit/>
          </a:bodyPr>
          <a:lstStyle/>
          <a:p>
            <a:pPr defTabSz="914436">
              <a:defRPr/>
            </a:pPr>
            <a:r>
              <a:rPr lang="am-ET" sz="32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2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36">
              <a:defRPr/>
            </a:pPr>
            <a:endParaRPr lang="am-ET" sz="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ወንትመጦ እንበለ ኩነኔ እምሀብትከ ቅድስት እንተ ይእቲ እንበለ ሞት ሰማያዊት በኢየሱስ ክርስቶስ እግዚእነ ዘቦቱ ለከ ምስሌሁ ወምስለ ቅዱስ መንፈስ ስብሐት </a:t>
            </a:r>
            <a:r>
              <a:rPr lang="am-ET" sz="32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ወእ</a:t>
            </a:r>
            <a:r>
              <a:rPr lang="en-US" sz="32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ኂ</a:t>
            </a:r>
            <a:r>
              <a:rPr lang="am-ET" sz="32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ዝ </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ይእዜኒ ወዘልፈኒ ወለዓለመ ዓለም አሜን።</a:t>
            </a:r>
          </a:p>
          <a:p>
            <a:pPr defTabSz="914436">
              <a:defRPr/>
            </a:pPr>
            <a:endParaRPr lang="am-ET" sz="3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ክብርት ከምትሆን ስጦታህ ሳይፈረድብን እንቀበል፤ ይህችውም የማታልፍ ሰማያዊት </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ናት</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በጌታችን በኢየሱስ ክርስቶስ በርሱ ያለ ክብር ጽንዕ ከርሱ ጋራ ከመንፈስ ቅዱስም ጋራ ለአንተ </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ይገባል</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ዛሬም ዘወትርም ለዘለዓለሙ አሜን።</a:t>
            </a:r>
          </a:p>
          <a:p>
            <a:pPr defTabSz="914436">
              <a:defRPr/>
            </a:pPr>
            <a:r>
              <a:rPr lang="en-AE"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to partake, without condemnation, of Thy holy immortal heavenly gift, through Jesus Christ our Lord: Through whom to Thee with Him and with the Holy Spirit be glory and dominion, both now and ever and unto the ages of ages. Amen.</a:t>
            </a:r>
          </a:p>
        </p:txBody>
      </p:sp>
      <p:sp>
        <p:nvSpPr>
          <p:cNvPr id="4" name="Slide Number Placeholder 6">
            <a:extLst>
              <a:ext uri="{FF2B5EF4-FFF2-40B4-BE49-F238E27FC236}">
                <a16:creationId xmlns="" xmlns:a16="http://schemas.microsoft.com/office/drawing/2014/main" id="{FB2A5D83-14D1-C998-7EC3-678426C9C970}"/>
              </a:ext>
            </a:extLst>
          </p:cNvPr>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241</a:t>
            </a:fld>
            <a:endParaRPr lang="en-US" dirty="0"/>
          </a:p>
        </p:txBody>
      </p:sp>
    </p:spTree>
    <p:extLst>
      <p:ext uri="{BB962C8B-B14F-4D97-AF65-F5344CB8AC3E}">
        <p14:creationId xmlns:p14="http://schemas.microsoft.com/office/powerpoint/2010/main" val="2405408590"/>
      </p:ext>
    </p:extLst>
  </p:cSld>
  <p:clrMapOvr>
    <a:masterClrMapping/>
  </p:clrMapOvr>
  <p:timing>
    <p:tnLst>
      <p:par>
        <p:cTn id="1" dur="indefinite" restart="never" nodeType="tmRoot"/>
      </p:par>
    </p:tn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0836" y="916488"/>
            <a:ext cx="11804073" cy="1495281"/>
          </a:xfrm>
          <a:prstGeom prst="rect">
            <a:avLst/>
          </a:prstGeom>
        </p:spPr>
        <p:txBody>
          <a:bodyPr vert="horz" wrap="square" lIns="0" tIns="71120" rIns="0" bIns="0" rtlCol="0">
            <a:spAutoFit/>
          </a:bodyPr>
          <a:lstStyle/>
          <a:p>
            <a:pPr marL="182880" marR="5080">
              <a:lnSpc>
                <a:spcPts val="3670"/>
              </a:lnSpc>
              <a:spcBef>
                <a:spcPts val="560"/>
              </a:spcBef>
              <a:buClr>
                <a:srgbClr val="33CC33"/>
              </a:buClr>
              <a:tabLst>
                <a:tab pos="477520" algn="l"/>
              </a:tabLst>
            </a:pPr>
            <a:r>
              <a:rPr sz="4000" b="1" cap="all" dirty="0" err="1">
                <a:latin typeface="Abyssinica SIL"/>
                <a:ea typeface="Abyssinica SIL (Connected)" panose="02000000000000000000" pitchFamily="2" charset="0"/>
                <a:cs typeface="Abyssinica SIL (Connected)" panose="02000000000000000000" pitchFamily="2" charset="0"/>
              </a:rPr>
              <a:t>አኰቴተ</a:t>
            </a:r>
            <a:r>
              <a:rPr sz="4000" b="1" cap="all" dirty="0">
                <a:latin typeface="Abyssinica SIL"/>
                <a:ea typeface="Abyssinica SIL (Connected)" panose="02000000000000000000" pitchFamily="2" charset="0"/>
                <a:cs typeface="Abyssinica SIL (Connected)" panose="02000000000000000000" pitchFamily="2" charset="0"/>
              </a:rPr>
              <a:t> </a:t>
            </a:r>
            <a:r>
              <a:rPr sz="4000" b="1" cap="all" dirty="0" err="1">
                <a:latin typeface="Abyssinica SIL"/>
                <a:ea typeface="Abyssinica SIL (Connected)" panose="02000000000000000000" pitchFamily="2" charset="0"/>
                <a:cs typeface="Abyssinica SIL (Connected)" panose="02000000000000000000" pitchFamily="2" charset="0"/>
              </a:rPr>
              <a:t>ቍርባን</a:t>
            </a:r>
            <a:r>
              <a:rPr sz="4000" b="1" cap="all" dirty="0">
                <a:latin typeface="Abyssinica SIL"/>
                <a:ea typeface="Abyssinica SIL (Connected)" panose="02000000000000000000" pitchFamily="2" charset="0"/>
                <a:cs typeface="Abyssinica SIL (Connected)" panose="02000000000000000000" pitchFamily="2" charset="0"/>
              </a:rPr>
              <a:t> </a:t>
            </a:r>
            <a:r>
              <a:rPr lang="en-US" sz="4000" b="1" cap="all" dirty="0" err="1" smtClean="0">
                <a:latin typeface="Abyssinica SIL"/>
                <a:ea typeface="Abyssinica SIL (Connected)" panose="02000000000000000000" pitchFamily="2" charset="0"/>
                <a:cs typeface="Abyssinica SIL (Connected)" panose="02000000000000000000" pitchFamily="2" charset="0"/>
              </a:rPr>
              <a:t>ዘቅዱስ</a:t>
            </a:r>
            <a:r>
              <a:rPr lang="en-US" sz="4000" b="1" cap="all" dirty="0" smtClean="0">
                <a:latin typeface="Abyssinica SIL"/>
                <a:ea typeface="Abyssinica SIL (Connected)" panose="02000000000000000000" pitchFamily="2" charset="0"/>
                <a:cs typeface="Abyssinica SIL (Connected)" panose="02000000000000000000" pitchFamily="2" charset="0"/>
              </a:rPr>
              <a:t> </a:t>
            </a:r>
            <a:r>
              <a:rPr lang="en-US" sz="4000" b="1" cap="all" dirty="0" err="1" smtClean="0">
                <a:latin typeface="Abyssinica SIL"/>
                <a:ea typeface="Abyssinica SIL (Connected)" panose="02000000000000000000" pitchFamily="2" charset="0"/>
                <a:cs typeface="Abyssinica SIL (Connected)" panose="02000000000000000000" pitchFamily="2" charset="0"/>
              </a:rPr>
              <a:t>ዲዮስቆሮስ</a:t>
            </a:r>
            <a:r>
              <a:rPr lang="en-US" sz="4000" b="1" cap="all" dirty="0" smtClean="0">
                <a:latin typeface="Abyssinica SIL"/>
                <a:ea typeface="Abyssinica SIL (Connected)" panose="02000000000000000000" pitchFamily="2" charset="0"/>
                <a:cs typeface="Abyssinica SIL (Connected)" panose="02000000000000000000" pitchFamily="2" charset="0"/>
              </a:rPr>
              <a:t> </a:t>
            </a:r>
            <a:r>
              <a:rPr lang="en-US" sz="4000" b="1" cap="all" dirty="0" err="1" smtClean="0">
                <a:latin typeface="Abyssinica SIL"/>
                <a:ea typeface="Abyssinica SIL (Connected)" panose="02000000000000000000" pitchFamily="2" charset="0"/>
                <a:cs typeface="Abyssinica SIL (Connected)" panose="02000000000000000000" pitchFamily="2" charset="0"/>
              </a:rPr>
              <a:t>ጸሎቱ</a:t>
            </a:r>
            <a:r>
              <a:rPr lang="en-US" sz="4000" b="1" cap="all" dirty="0" smtClean="0">
                <a:latin typeface="Abyssinica SIL"/>
                <a:ea typeface="Abyssinica SIL (Connected)" panose="02000000000000000000" pitchFamily="2" charset="0"/>
                <a:cs typeface="Abyssinica SIL (Connected)" panose="02000000000000000000" pitchFamily="2" charset="0"/>
              </a:rPr>
              <a:t> </a:t>
            </a:r>
            <a:r>
              <a:rPr lang="en-US" sz="4000" b="1" cap="all" dirty="0" err="1" smtClean="0">
                <a:latin typeface="Abyssinica SIL"/>
                <a:ea typeface="Abyssinica SIL (Connected)" panose="02000000000000000000" pitchFamily="2" charset="0"/>
                <a:cs typeface="Abyssinica SIL (Connected)" panose="02000000000000000000" pitchFamily="2" charset="0"/>
              </a:rPr>
              <a:t>ወበረከቱ</a:t>
            </a:r>
            <a:r>
              <a:rPr lang="en-US" sz="4000" b="1" cap="all" dirty="0" smtClean="0">
                <a:latin typeface="Abyssinica SIL"/>
                <a:ea typeface="Abyssinica SIL (Connected)" panose="02000000000000000000" pitchFamily="2" charset="0"/>
                <a:cs typeface="Abyssinica SIL (Connected)" panose="02000000000000000000" pitchFamily="2" charset="0"/>
              </a:rPr>
              <a:t> </a:t>
            </a:r>
            <a:r>
              <a:rPr lang="am-ET" sz="4000" b="1" cap="all" dirty="0" smtClean="0">
                <a:latin typeface="Abyssinica SIL"/>
                <a:ea typeface="Abyssinica SIL (Connected)" panose="02000000000000000000" pitchFamily="2" charset="0"/>
                <a:cs typeface="Abyssinica SIL (Connected)" panose="02000000000000000000" pitchFamily="2" charset="0"/>
              </a:rPr>
              <a:t>የ</a:t>
            </a:r>
            <a:r>
              <a:rPr lang="en-US" sz="4000" b="1" cap="all" dirty="0" err="1">
                <a:latin typeface="Abyssinica SIL"/>
                <a:ea typeface="Abyssinica SIL (Connected)" panose="02000000000000000000" pitchFamily="2" charset="0"/>
                <a:cs typeface="Abyssinica SIL (Connected)" panose="02000000000000000000" pitchFamily="2" charset="0"/>
              </a:rPr>
              <a:t>ሀ</a:t>
            </a:r>
            <a:r>
              <a:rPr sz="4000" b="1" cap="all" dirty="0" err="1" smtClean="0">
                <a:latin typeface="Abyssinica SIL"/>
                <a:ea typeface="Abyssinica SIL (Connected)" panose="02000000000000000000" pitchFamily="2" charset="0"/>
                <a:cs typeface="Abyssinica SIL (Connected)" panose="02000000000000000000" pitchFamily="2" charset="0"/>
              </a:rPr>
              <a:t>ሉ</a:t>
            </a:r>
            <a:r>
              <a:rPr sz="4000" b="1" cap="all" dirty="0" smtClean="0">
                <a:latin typeface="Abyssinica SIL"/>
                <a:ea typeface="Abyssinica SIL (Connected)" panose="02000000000000000000" pitchFamily="2" charset="0"/>
                <a:cs typeface="Abyssinica SIL (Connected)" panose="02000000000000000000" pitchFamily="2" charset="0"/>
              </a:rPr>
              <a:t> </a:t>
            </a:r>
            <a:r>
              <a:rPr sz="4000" b="1" cap="all" dirty="0" err="1">
                <a:latin typeface="Abyssinica SIL"/>
                <a:ea typeface="Abyssinica SIL (Connected)" panose="02000000000000000000" pitchFamily="2" charset="0"/>
                <a:cs typeface="Abyssinica SIL (Connected)" panose="02000000000000000000" pitchFamily="2" charset="0"/>
              </a:rPr>
              <a:t>ምስለ</a:t>
            </a:r>
            <a:r>
              <a:rPr sz="4000" b="1" cap="all" dirty="0">
                <a:latin typeface="Abyssinica SIL"/>
                <a:ea typeface="Abyssinica SIL (Connected)" panose="02000000000000000000" pitchFamily="2" charset="0"/>
                <a:cs typeface="Abyssinica SIL (Connected)" panose="02000000000000000000" pitchFamily="2" charset="0"/>
              </a:rPr>
              <a:t> ኵ</a:t>
            </a:r>
            <a:r>
              <a:rPr lang="am-ET" sz="4000" b="1" cap="all" dirty="0">
                <a:latin typeface="Abyssinica SIL"/>
                <a:ea typeface="Abyssinica SIL (Connected)" panose="02000000000000000000" pitchFamily="2" charset="0"/>
                <a:cs typeface="Abyssinica SIL (Connected)" panose="02000000000000000000" pitchFamily="2" charset="0"/>
              </a:rPr>
              <a:t>ል</a:t>
            </a:r>
            <a:r>
              <a:rPr sz="4000" b="1" cap="all" dirty="0">
                <a:latin typeface="Abyssinica SIL"/>
                <a:ea typeface="Abyssinica SIL (Connected)" panose="02000000000000000000" pitchFamily="2" charset="0"/>
                <a:cs typeface="Abyssinica SIL (Connected)" panose="02000000000000000000" pitchFamily="2" charset="0"/>
              </a:rPr>
              <a:t>ነ </a:t>
            </a:r>
            <a:r>
              <a:rPr sz="4000" b="1" cap="all" dirty="0" err="1">
                <a:latin typeface="Abyssinica SIL"/>
                <a:ea typeface="Abyssinica SIL (Connected)" panose="02000000000000000000" pitchFamily="2" charset="0"/>
                <a:cs typeface="Abyssinica SIL (Connected)" panose="02000000000000000000" pitchFamily="2" charset="0"/>
              </a:rPr>
              <a:t>ሕዝበ</a:t>
            </a:r>
            <a:r>
              <a:rPr sz="4000" b="1" cap="all" dirty="0">
                <a:latin typeface="Abyssinica SIL"/>
                <a:ea typeface="Abyssinica SIL (Connected)" panose="02000000000000000000" pitchFamily="2" charset="0"/>
                <a:cs typeface="Abyssinica SIL (Connected)" panose="02000000000000000000" pitchFamily="2" charset="0"/>
              </a:rPr>
              <a:t> </a:t>
            </a:r>
            <a:r>
              <a:rPr lang="am-ET" sz="4000" b="1" cap="all" dirty="0">
                <a:latin typeface="Abyssinica SIL"/>
                <a:ea typeface="Abyssinica SIL (Connected)" panose="02000000000000000000" pitchFamily="2" charset="0"/>
                <a:cs typeface="Abyssinica SIL (Connected)" panose="02000000000000000000" pitchFamily="2" charset="0"/>
              </a:rPr>
              <a:t>ክርስቲያን ወይዕቀባ ለሀገሪትነ ኢትዮጵያ </a:t>
            </a:r>
            <a:r>
              <a:rPr sz="4000" b="1" cap="all" dirty="0" err="1">
                <a:latin typeface="Abyssinica SIL"/>
                <a:ea typeface="Abyssinica SIL (Connected)" panose="02000000000000000000" pitchFamily="2" charset="0"/>
                <a:cs typeface="Abyssinica SIL (Connected)" panose="02000000000000000000" pitchFamily="2" charset="0"/>
              </a:rPr>
              <a:t>ለዓለም</a:t>
            </a:r>
            <a:r>
              <a:rPr sz="4000" b="1" cap="all" dirty="0">
                <a:latin typeface="Abyssinica SIL"/>
                <a:ea typeface="Abyssinica SIL (Connected)" panose="02000000000000000000" pitchFamily="2" charset="0"/>
                <a:cs typeface="Abyssinica SIL (Connected)" panose="02000000000000000000" pitchFamily="2" charset="0"/>
              </a:rPr>
              <a:t> </a:t>
            </a:r>
            <a:r>
              <a:rPr sz="4000" b="1" cap="all" dirty="0" err="1">
                <a:latin typeface="Abyssinica SIL"/>
                <a:ea typeface="Abyssinica SIL (Connected)" panose="02000000000000000000" pitchFamily="2" charset="0"/>
                <a:cs typeface="Abyssinica SIL (Connected)" panose="02000000000000000000" pitchFamily="2" charset="0"/>
              </a:rPr>
              <a:t>ዓለም</a:t>
            </a:r>
            <a:r>
              <a:rPr lang="am-ET" sz="4000" b="1" cap="all" dirty="0">
                <a:latin typeface="Abyssinica SIL"/>
                <a:ea typeface="Abyssinica SIL (Connected)" panose="02000000000000000000" pitchFamily="2" charset="0"/>
                <a:cs typeface="Abyssinica SIL (Connected)" panose="02000000000000000000" pitchFamily="2" charset="0"/>
              </a:rPr>
              <a:t>፤ አሜን።</a:t>
            </a:r>
            <a:endParaRPr lang="en-US" sz="4000" b="1" cap="all" dirty="0">
              <a:latin typeface="Abyssinica SIL"/>
              <a:ea typeface="Abyssinica SIL (Connected)" panose="02000000000000000000" pitchFamily="2" charset="0"/>
              <a:cs typeface="Abyssinica SIL (Connected)" panose="02000000000000000000" pitchFamily="2" charset="0"/>
            </a:endParaRPr>
          </a:p>
        </p:txBody>
      </p:sp>
      <p:sp>
        <p:nvSpPr>
          <p:cNvPr id="3" name="object 3"/>
          <p:cNvSpPr txBox="1">
            <a:spLocks noGrp="1"/>
          </p:cNvSpPr>
          <p:nvPr>
            <p:ph type="sldNum" sz="quarter" idx="4294967295"/>
          </p:nvPr>
        </p:nvSpPr>
        <p:spPr>
          <a:xfrm>
            <a:off x="9586594" y="6140884"/>
            <a:ext cx="342265" cy="201978"/>
          </a:xfrm>
          <a:prstGeom prst="rect">
            <a:avLst/>
          </a:prstGeom>
        </p:spPr>
        <p:txBody>
          <a:bodyPr vert="horz" wrap="square" lIns="0" tIns="17145" rIns="0" bIns="0" rtlCol="0" anchor="ctr">
            <a:spAutoFit/>
          </a:bodyPr>
          <a:lstStyle/>
          <a:p>
            <a:pPr marL="25400">
              <a:spcBef>
                <a:spcPts val="135"/>
              </a:spcBef>
            </a:pPr>
            <a:fld id="{81D60167-4931-47E6-BA6A-407CBD079E47}" type="slidenum">
              <a:rPr spc="-30" dirty="0"/>
              <a:pPr marL="25400">
                <a:spcBef>
                  <a:spcPts val="135"/>
                </a:spcBef>
              </a:pPr>
              <a:t>242</a:t>
            </a:fld>
            <a:endParaRPr spc="-30" dirty="0"/>
          </a:p>
        </p:txBody>
      </p:sp>
      <p:sp>
        <p:nvSpPr>
          <p:cNvPr id="4" name="Rectangle 3"/>
          <p:cNvSpPr/>
          <p:nvPr/>
        </p:nvSpPr>
        <p:spPr>
          <a:xfrm>
            <a:off x="249382" y="193960"/>
            <a:ext cx="3701794" cy="586251"/>
          </a:xfrm>
          <a:prstGeom prst="rect">
            <a:avLst/>
          </a:prstGeom>
        </p:spPr>
        <p:txBody>
          <a:bodyPr wrap="square">
            <a:spAutoFit/>
          </a:bodyPr>
          <a:lstStyle/>
          <a:p>
            <a:pPr marL="12064" marR="5080">
              <a:lnSpc>
                <a:spcPts val="3670"/>
              </a:lnSpc>
              <a:spcBef>
                <a:spcPts val="560"/>
              </a:spcBef>
              <a:buClr>
                <a:srgbClr val="33CC33"/>
              </a:buClr>
              <a:tabLst>
                <a:tab pos="477520" algn="l"/>
              </a:tabLst>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a:t>
            </a:r>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en-AE"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 </a:t>
            </a:r>
            <a:endParaRPr lang="en-US"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Rectangle 4"/>
          <p:cNvSpPr/>
          <p:nvPr/>
        </p:nvSpPr>
        <p:spPr>
          <a:xfrm>
            <a:off x="249382" y="4686781"/>
            <a:ext cx="11790218" cy="1990288"/>
          </a:xfrm>
          <a:prstGeom prst="rect">
            <a:avLst/>
          </a:prstGeom>
        </p:spPr>
        <p:txBody>
          <a:bodyPr wrap="square">
            <a:spAutoFit/>
          </a:bodyPr>
          <a:lstStyle/>
          <a:p>
            <a:pPr marL="12065" marR="581660">
              <a:lnSpc>
                <a:spcPts val="3670"/>
              </a:lnSpc>
              <a:spcBef>
                <a:spcPts val="819"/>
              </a:spcBef>
              <a:buClr>
                <a:srgbClr val="FFFF66"/>
              </a:buClr>
              <a:tabLst>
                <a:tab pos="478155" algn="l"/>
                <a:tab pos="2094230" algn="l"/>
              </a:tabLst>
            </a:pP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anaphora of our fathers the Apostles, may the blessing of their prayer be with our people</a:t>
            </a:r>
            <a:r>
              <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our country Ethiopia world without end, Amen.</a:t>
            </a:r>
          </a:p>
        </p:txBody>
      </p:sp>
      <p:sp>
        <p:nvSpPr>
          <p:cNvPr id="6" name="Rectangle 5"/>
          <p:cNvSpPr/>
          <p:nvPr/>
        </p:nvSpPr>
        <p:spPr>
          <a:xfrm>
            <a:off x="110837" y="2581288"/>
            <a:ext cx="11928764" cy="1990288"/>
          </a:xfrm>
          <a:prstGeom prst="rect">
            <a:avLst/>
          </a:prstGeom>
        </p:spPr>
        <p:txBody>
          <a:bodyPr wrap="square">
            <a:spAutoFit/>
          </a:bodyPr>
          <a:lstStyle/>
          <a:p>
            <a:pPr marL="12065" marR="581660">
              <a:lnSpc>
                <a:spcPts val="3670"/>
              </a:lnSpc>
              <a:spcBef>
                <a:spcPts val="819"/>
              </a:spcBef>
              <a:buClr>
                <a:srgbClr val="FFFF66"/>
              </a:buClr>
              <a:tabLst>
                <a:tab pos="478155" algn="l"/>
                <a:tab pos="2094230" algn="l"/>
              </a:tabLst>
            </a:pPr>
            <a:r>
              <a:rPr lang="en-US" sz="3600" b="1" cap="all"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የቅዱስ</a:t>
            </a:r>
            <a:r>
              <a:rPr lang="en-US" sz="3600" b="1" cap="all"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cap="all"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ዲዮስቆሮስ</a:t>
            </a:r>
            <a:r>
              <a:rPr lang="en-US" sz="3600" b="1" cap="all"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cap="all"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የቍርባን </a:t>
            </a:r>
            <a:r>
              <a:rPr lang="am-ET" sz="3600" b="1" cap="all"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ምስጋና</a:t>
            </a:r>
            <a:r>
              <a:rPr lang="en-US" sz="3600" b="1" cap="all"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cap="all"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ይህ </a:t>
            </a:r>
            <a:r>
              <a:rPr lang="am-ET" sz="3600" b="1" cap="all"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ነው</a:t>
            </a:r>
            <a:r>
              <a:rPr lang="en-US" sz="3600" b="1" cap="all"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cap="all"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cap="all"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ጸሎቱና</a:t>
            </a:r>
            <a:r>
              <a:rPr lang="en-US" sz="3600" b="1" cap="all"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cap="all"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በረከቱ</a:t>
            </a:r>
            <a:r>
              <a:rPr lang="en-US" sz="3600" b="1" cap="all"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cap="all"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ከሁላችን</a:t>
            </a:r>
            <a:r>
              <a:rPr lang="en-US" sz="3600" b="1" cap="all"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cap="all"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ሕዝበ</a:t>
            </a:r>
            <a:r>
              <a:rPr lang="en-US" sz="3600" b="1" cap="all"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cap="all"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ክርስቲያን</a:t>
            </a:r>
            <a:r>
              <a:rPr lang="am-ET" sz="3600" b="1" cap="all"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ጋ</a:t>
            </a:r>
            <a:r>
              <a:rPr lang="en-US" sz="3600" b="1" cap="all"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ር </a:t>
            </a:r>
            <a:r>
              <a:rPr lang="en-US" sz="3600" b="1" cap="all"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ጸንቶ</a:t>
            </a:r>
            <a:r>
              <a:rPr lang="en-US" sz="3600" b="1" cap="all"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cap="all"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ይኑር</a:t>
            </a:r>
            <a:r>
              <a:rPr lang="en-US" sz="3600" b="1" cap="all"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cap="all"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cap="all"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አገራችንን </a:t>
            </a:r>
            <a:r>
              <a:rPr lang="am-ET" sz="3600" b="1" cap="all"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ኢትዮጵያን</a:t>
            </a:r>
            <a:r>
              <a:rPr lang="en-US" sz="3600" b="1" cap="all"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3600" b="1" cap="all"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ይጠብቅልን</a:t>
            </a:r>
            <a:r>
              <a:rPr lang="en-US" sz="3600" b="1" cap="all"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cap="all"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cap="all"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ለዘለዓለሙ አሜን።</a:t>
            </a:r>
          </a:p>
        </p:txBody>
      </p:sp>
    </p:spTree>
    <p:extLst>
      <p:ext uri="{BB962C8B-B14F-4D97-AF65-F5344CB8AC3E}">
        <p14:creationId xmlns:p14="http://schemas.microsoft.com/office/powerpoint/2010/main" val="661995926"/>
      </p:ext>
    </p:extLst>
  </p:cSld>
  <p:clrMapOvr>
    <a:masterClrMapping/>
  </p:clrMapOvr>
  <p:timing>
    <p:tnLst>
      <p:par>
        <p:cTn id="1" dur="indefinite" restart="never" nodeType="tmRoot"/>
      </p:par>
    </p:tn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4379" y="96426"/>
            <a:ext cx="11806989" cy="6617196"/>
          </a:xfrm>
          <a:prstGeom prst="rect">
            <a:avLst/>
          </a:prstGeom>
        </p:spPr>
        <p:txBody>
          <a:bodyPr wrap="square">
            <a:spAutoFit/>
          </a:bodyPr>
          <a:lstStyle/>
          <a:p>
            <a:pPr defTabSz="914400">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r>
              <a:rPr lang="en-AE" sz="40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ምስለ </a:t>
            </a:r>
            <a:r>
              <a:rPr lang="am-ET" sz="4800" b="1" dirty="0" smtClean="0">
                <a:latin typeface="Nyala" panose="02000504070300020003" pitchFamily="2" charset="0"/>
                <a:ea typeface="Abyssinica SIL (Connected)" panose="02000000000000000000" pitchFamily="2" charset="0"/>
                <a:cs typeface="Abyssinica SIL (Connected)" panose="02000000000000000000" pitchFamily="2" charset="0"/>
              </a:rPr>
              <a:t>ኵ</a:t>
            </a:r>
            <a:r>
              <a:rPr lang="am-ET"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ልክሙ</a:t>
            </a:r>
            <a:r>
              <a:rPr lang="en-US"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AE" sz="6000" dirty="0">
                <a:solidFill>
                  <a:srgbClr val="00B0F0"/>
                </a:solidFill>
                <a:latin typeface="Arial" panose="020B0604020202020204" pitchFamily="34"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ኹ</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ላችሁ</a:t>
            </a:r>
            <a:r>
              <a:rPr lang="am-ET" sz="2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ጋር</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be with you all.</a:t>
            </a:r>
            <a:endPar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1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endParaRPr lang="en-AE" sz="12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r>
              <a:rPr lang="en-AE" sz="48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a:t>
            </a:r>
            <a:r>
              <a:rPr lang="am-ET"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መንፈስከ</a:t>
            </a:r>
            <a:r>
              <a:rPr lang="en-US"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AE" sz="6000" dirty="0">
                <a:solidFill>
                  <a:srgbClr val="00B0F0"/>
                </a:solidFill>
                <a:latin typeface="Arial" panose="020B0604020202020204" pitchFamily="34"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ጋራ</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with Your Spirit.</a:t>
            </a:r>
            <a:endPar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4025706066"/>
      </p:ext>
    </p:extLst>
  </p:cSld>
  <p:clrMapOvr>
    <a:masterClrMapping/>
  </p:clrMapOvr>
  <p:timing>
    <p:tnLst>
      <p:par>
        <p:cTn id="1" dur="indefinite" restart="never" nodeType="tmRoot"/>
      </p:par>
    </p:tn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2505" y="17840"/>
            <a:ext cx="11210355" cy="6894195"/>
          </a:xfrm>
          <a:prstGeom prst="rect">
            <a:avLst/>
          </a:prstGeom>
        </p:spPr>
        <p:txBody>
          <a:bodyPr wrap="square">
            <a:spAutoFit/>
          </a:bodyPr>
          <a:lstStyle/>
          <a:p>
            <a:pPr defTabSz="914400">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00">
              <a:defRPr/>
            </a:pPr>
            <a:endParaRPr lang="en-AE" sz="1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አእ</a:t>
            </a:r>
            <a:r>
              <a:rPr lang="am-ET" sz="4800" b="1" dirty="0">
                <a:latin typeface="Nyala" panose="02000504070300020003" pitchFamily="2" charset="0"/>
                <a:ea typeface="Abyssinica SIL (Connected)" panose="02000000000000000000" pitchFamily="2" charset="0"/>
                <a:cs typeface="Abyssinica SIL (Connected)" panose="02000000000000000000" pitchFamily="2" charset="0"/>
              </a:rPr>
              <a:t>ኵ</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ትዎ</a:t>
            </a:r>
            <a:r>
              <a:rPr lang="en-AE"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ለአምላክነ</a:t>
            </a:r>
            <a:r>
              <a:rPr lang="en-US"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አምላካችንን አመስግኑት</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You</a:t>
            </a:r>
            <a:r>
              <a:rPr lang="en-AE" sz="32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give</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thanks</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unto</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our</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God.</a:t>
            </a:r>
            <a:endPar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32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00">
              <a:defRPr/>
            </a:pPr>
            <a:endParaRPr lang="en-AE" sz="2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ርቱዕ </a:t>
            </a:r>
            <a:r>
              <a:rPr lang="am-ET"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ይደሉ</a:t>
            </a:r>
            <a:r>
              <a:rPr lang="en-US"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እውነት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ነው </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ይገባል</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US" sz="48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It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is right, it is just.</a:t>
            </a:r>
            <a:endPar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137958485"/>
      </p:ext>
    </p:extLst>
  </p:cSld>
  <p:clrMapOvr>
    <a:masterClrMapping/>
  </p:clrMapOvr>
  <p:timing>
    <p:tnLst>
      <p:par>
        <p:cTn id="1" dur="indefinite" restart="never" nodeType="tmRoot"/>
      </p:par>
    </p:tn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62345"/>
            <a:ext cx="11526982" cy="6771084"/>
          </a:xfrm>
          <a:prstGeom prst="rect">
            <a:avLst/>
          </a:prstGeom>
        </p:spPr>
        <p:txBody>
          <a:bodyPr wrap="square">
            <a:spAutoFit/>
          </a:bodyPr>
          <a:lstStyle/>
          <a:p>
            <a:pPr defTabSz="914400">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00">
              <a:defRPr/>
            </a:pPr>
            <a:endParaRPr lang="en-AE" sz="1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አልዕሉ </a:t>
            </a:r>
            <a:r>
              <a:rPr lang="am-ET"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አልባቢክሙ</a:t>
            </a:r>
            <a:r>
              <a:rPr lang="en-US"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ቡ</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ናችሁን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ከፍ ከፍ </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አድርጉ</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4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Lift </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up your hearts.</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0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00">
              <a:defRPr/>
            </a:pPr>
            <a:endParaRPr lang="en-AE" sz="1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ብነ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ኀበ እግዚአብሔር </a:t>
            </a:r>
            <a:r>
              <a:rPr lang="am-ET"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አምላክነ</a:t>
            </a:r>
            <a:r>
              <a:rPr lang="en-US"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በአምላካችን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በእግዚአብሔር ዘንድ </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አለን</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0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have lifted them up unto </a:t>
            </a:r>
            <a:r>
              <a:rPr lang="en-AE" sz="40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our God.</a:t>
            </a:r>
          </a:p>
        </p:txBody>
      </p:sp>
    </p:spTree>
    <p:extLst>
      <p:ext uri="{BB962C8B-B14F-4D97-AF65-F5344CB8AC3E}">
        <p14:creationId xmlns:p14="http://schemas.microsoft.com/office/powerpoint/2010/main" val="116298132"/>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8783" y="159026"/>
            <a:ext cx="11781182" cy="6832640"/>
          </a:xfrm>
          <a:prstGeom prst="rect">
            <a:avLst/>
          </a:prstGeom>
        </p:spPr>
        <p:txBody>
          <a:bodyPr wrap="square">
            <a:spAutoFit/>
          </a:bodyPr>
          <a:lstStyle/>
          <a:p>
            <a:r>
              <a:rPr lang="am-ET" sz="48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8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48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800" b="1"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smtClean="0"/>
              <a:t>እምቅድመ </a:t>
            </a:r>
            <a:r>
              <a:rPr lang="am-ET" sz="4800" b="1" dirty="0"/>
              <a:t>ዓለም</a:t>
            </a:r>
            <a:r>
              <a:rPr lang="en-US" sz="4800" b="1" dirty="0"/>
              <a:t> </a:t>
            </a:r>
            <a:r>
              <a:rPr lang="am-ET" sz="1400" b="1" dirty="0"/>
              <a:t> </a:t>
            </a:r>
            <a:r>
              <a:rPr lang="am-ET" sz="4400" b="1" dirty="0"/>
              <a:t>ወእስከ ለዓለም ሀሎ እግዚአብሔር </a:t>
            </a:r>
            <a:r>
              <a:rPr lang="am-ET" sz="4400" b="1" dirty="0" smtClean="0"/>
              <a:t>በመንግ</a:t>
            </a:r>
            <a:r>
              <a:rPr lang="en-US" sz="4400" b="1" dirty="0"/>
              <a:t>ሥ</a:t>
            </a:r>
            <a:r>
              <a:rPr lang="am-ET" sz="4400" b="1" dirty="0" smtClean="0"/>
              <a:t>ቱ </a:t>
            </a:r>
            <a:r>
              <a:rPr lang="am-ET" sz="4400" b="1" dirty="0"/>
              <a:t>እግዚአብሔር በትሥልስቱ እግዚአብሔር</a:t>
            </a:r>
            <a:r>
              <a:rPr lang="en-US" sz="4400" b="1" dirty="0"/>
              <a:t> </a:t>
            </a:r>
            <a:r>
              <a:rPr lang="am-ET" sz="4400" b="1" dirty="0" smtClean="0"/>
              <a:t>በመለኮቱ</a:t>
            </a:r>
            <a:r>
              <a:rPr lang="en-US" sz="4400" b="1" dirty="0" smtClean="0"/>
              <a:t>።</a:t>
            </a:r>
            <a:endParaRPr lang="am-ET" sz="4400" b="1" dirty="0"/>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ከዓለም በፊት</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እስከ ዘለዓለምም</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ድረስ</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በመንግሥቱ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አለ</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በሦስትነቱ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አለ</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በመለኮቱ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አለ</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From before the world and ever after, God is in his trinity, God is in his Divinity, and God is in his kingdom.</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04827141"/>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D2749394-5851-40BC-92C6-E8BE6B6B464E}"/>
              </a:ext>
            </a:extLst>
          </p:cNvPr>
          <p:cNvSpPr/>
          <p:nvPr/>
        </p:nvSpPr>
        <p:spPr>
          <a:xfrm>
            <a:off x="87619" y="135791"/>
            <a:ext cx="11816860" cy="6401753"/>
          </a:xfrm>
          <a:prstGeom prst="rect">
            <a:avLst/>
          </a:prstGeom>
        </p:spPr>
        <p:txBody>
          <a:bodyPr wrap="square">
            <a:spAutoFit/>
          </a:bodyPr>
          <a:lstStyle/>
          <a:p>
            <a:r>
              <a:rPr lang="am-ET" sz="6000" dirty="0">
                <a:solidFill>
                  <a:srgbClr val="00B050"/>
                </a:solidFill>
                <a:latin typeface="Arial" panose="020B0604020202020204" pitchFamily="34" charset="0"/>
              </a:rPr>
              <a:t> </a:t>
            </a:r>
            <a:r>
              <a:rPr lang="am-ET" sz="4400" b="1" dirty="0"/>
              <a:t>እምቅድመ ጎሕ ወጽባሕ ወእምቅድመ መዓልት ወሌሊት እምቅድመ ይትፈጠሩ መላእክት ሀሎ እግዚአብሔር </a:t>
            </a:r>
            <a:r>
              <a:rPr lang="am-ET" sz="4400" b="1" dirty="0" smtClean="0"/>
              <a:t>በመንግሥቱ</a:t>
            </a:r>
            <a:r>
              <a:rPr lang="en-US" sz="4000" b="1" dirty="0"/>
              <a:t>።</a:t>
            </a:r>
            <a:endParaRPr lang="en-US" sz="4400" b="1" dirty="0"/>
          </a:p>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ከጎሕና ከጽባሕ </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በፊት</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ከ</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ዓልትና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ከሌሊት </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በፊት</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መላእክት ሳይፈጠሩ </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በመንግሥቱ </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አለ</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6600" dirty="0">
                <a:solidFill>
                  <a:srgbClr val="FFFF00"/>
                </a:solidFill>
                <a:latin typeface="Arial" panose="020B0604020202020204" pitchFamily="34" charset="0"/>
              </a:rPr>
              <a:t> </a:t>
            </a:r>
            <a:r>
              <a:rPr lang="am-ET" sz="5400" dirty="0">
                <a:solidFill>
                  <a:srgbClr val="FFFF00"/>
                </a:solidFill>
              </a:rPr>
              <a:t/>
            </a:r>
            <a:br>
              <a:rPr lang="am-ET" sz="5400" dirty="0">
                <a:solidFill>
                  <a:srgbClr val="FFFF00"/>
                </a:solidFill>
              </a:rPr>
            </a:b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before the dawn and the morning, before day and night, and before the creation of the angles, God was in his kingdom.</a:t>
            </a:r>
            <a:endParaRPr lang="am-ET" sz="4800" dirty="0">
              <a:solidFill>
                <a:srgbClr val="FFFF00"/>
              </a:solidFill>
            </a:endParaRPr>
          </a:p>
        </p:txBody>
      </p:sp>
    </p:spTree>
    <p:extLst>
      <p:ext uri="{BB962C8B-B14F-4D97-AF65-F5344CB8AC3E}">
        <p14:creationId xmlns:p14="http://schemas.microsoft.com/office/powerpoint/2010/main" val="3841884296"/>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D2749394-5851-40BC-92C6-E8BE6B6B464E}"/>
              </a:ext>
            </a:extLst>
          </p:cNvPr>
          <p:cNvSpPr/>
          <p:nvPr/>
        </p:nvSpPr>
        <p:spPr>
          <a:xfrm>
            <a:off x="117436" y="79512"/>
            <a:ext cx="12074564" cy="6894195"/>
          </a:xfrm>
          <a:prstGeom prst="rect">
            <a:avLst/>
          </a:prstGeom>
        </p:spPr>
        <p:txBody>
          <a:bodyPr wrap="square">
            <a:spAutoFit/>
          </a:bodyPr>
          <a:lstStyle/>
          <a:p>
            <a:r>
              <a:rPr lang="am-ET" sz="4400" b="1" dirty="0"/>
              <a:t>እምቅድመ ይትረበባ ሰማያት ወእምቅድመ ያስተርኢ ገጸ</a:t>
            </a:r>
            <a:r>
              <a:rPr lang="en-US" sz="4400" b="1" dirty="0"/>
              <a:t> </a:t>
            </a:r>
            <a:r>
              <a:rPr lang="am-ET" sz="4400" b="1" dirty="0"/>
              <a:t>የብስ</a:t>
            </a:r>
            <a:r>
              <a:rPr lang="en-US" sz="4400" b="1" dirty="0"/>
              <a:t> </a:t>
            </a:r>
            <a:r>
              <a:rPr lang="am-ET" sz="4400" b="1" dirty="0"/>
              <a:t>ወእምቅድመ </a:t>
            </a:r>
            <a:r>
              <a:rPr lang="am-ET" sz="4400" b="1" dirty="0" smtClean="0"/>
              <a:t>ይብ</a:t>
            </a:r>
            <a:r>
              <a:rPr lang="en-US" sz="4400" b="1" dirty="0"/>
              <a:t>ቍ</a:t>
            </a:r>
            <a:r>
              <a:rPr lang="am-ET" sz="4400" b="1" dirty="0" smtClean="0"/>
              <a:t>ሉ </a:t>
            </a:r>
            <a:r>
              <a:rPr lang="am-ET" sz="4400" b="1" dirty="0"/>
              <a:t>ሐመልማላት ሀሎ እግዚአብሔር </a:t>
            </a:r>
            <a:r>
              <a:rPr lang="am-ET" sz="4400" b="1" dirty="0" smtClean="0"/>
              <a:t>በመንግሥቱ</a:t>
            </a:r>
            <a:r>
              <a:rPr lang="en-US" sz="4400" b="1" dirty="0" smtClean="0"/>
              <a:t>።</a:t>
            </a:r>
            <a:endParaRPr lang="en-US" sz="4400" b="1" dirty="0"/>
          </a:p>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ሰማያት </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ሳይዘረጉ</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የየብስም ፊት </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ሳይታይ</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ሐመልማላት </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ሳይበቅሉ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በመንግሥቱ </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ነበረ</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6000" b="1" dirty="0">
                <a:solidFill>
                  <a:srgbClr val="FFFF00"/>
                </a:solidFill>
                <a:latin typeface="Arial" panose="020B0604020202020204" pitchFamily="34" charset="0"/>
              </a:rPr>
              <a:t> </a:t>
            </a:r>
            <a:endParaRPr lang="en-US" sz="6000" b="1" dirty="0">
              <a:solidFill>
                <a:srgbClr val="FFFF00"/>
              </a:solidFill>
              <a:latin typeface="Arial" panose="020B0604020202020204" pitchFamily="34" charset="0"/>
            </a:endParaRPr>
          </a:p>
          <a:p>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Before the heavens were stretched out , before the face of the earth appeared ,and before the green plants were produced, God was in his kingdom.</a:t>
            </a:r>
            <a:r>
              <a:rPr lang="am-ET" sz="4400" dirty="0">
                <a:solidFill>
                  <a:srgbClr val="FFFF00"/>
                </a:solidFill>
                <a:latin typeface="Arial" panose="020B0604020202020204" pitchFamily="34" charset="0"/>
              </a:rPr>
              <a:t> </a:t>
            </a:r>
            <a:r>
              <a:rPr lang="am-ET" sz="5400" dirty="0">
                <a:solidFill>
                  <a:srgbClr val="FFFF00"/>
                </a:solidFill>
                <a:latin typeface="Arial" panose="020B0604020202020204" pitchFamily="34" charset="0"/>
              </a:rPr>
              <a:t> </a:t>
            </a:r>
            <a:endParaRPr lang="am-ET" sz="5400" dirty="0">
              <a:solidFill>
                <a:srgbClr val="FFFF00"/>
              </a:solidFill>
            </a:endParaRPr>
          </a:p>
        </p:txBody>
      </p:sp>
    </p:spTree>
    <p:extLst>
      <p:ext uri="{BB962C8B-B14F-4D97-AF65-F5344CB8AC3E}">
        <p14:creationId xmlns:p14="http://schemas.microsoft.com/office/powerpoint/2010/main" val="641209805"/>
      </p:ext>
    </p:extLst>
  </p:cSld>
  <p:clrMapOvr>
    <a:masterClrMapping/>
  </p:clrMapOvr>
  <p:timing>
    <p:tnLst>
      <p:par>
        <p:cTn id="1" dur="indefinite" restart="never" nodeType="tmRoot"/>
      </p:par>
    </p:tnLst>
  </p:timing>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D2749394-5851-40BC-92C6-E8BE6B6B464E}"/>
              </a:ext>
            </a:extLst>
          </p:cNvPr>
          <p:cNvSpPr/>
          <p:nvPr/>
        </p:nvSpPr>
        <p:spPr>
          <a:xfrm>
            <a:off x="354841" y="69573"/>
            <a:ext cx="11562031" cy="6832640"/>
          </a:xfrm>
          <a:prstGeom prst="rect">
            <a:avLst/>
          </a:prstGeom>
        </p:spPr>
        <p:txBody>
          <a:bodyPr wrap="square">
            <a:spAutoFit/>
          </a:bodyPr>
          <a:lstStyle/>
          <a:p>
            <a:r>
              <a:rPr lang="en-US" sz="4400" b="1" dirty="0" err="1"/>
              <a:t>እምቅድመ</a:t>
            </a:r>
            <a:r>
              <a:rPr lang="en-US" sz="4400" b="1" dirty="0"/>
              <a:t> </a:t>
            </a:r>
            <a:r>
              <a:rPr lang="en-US" sz="4400" b="1" dirty="0" err="1" smtClean="0"/>
              <a:t>ፀሓይ</a:t>
            </a:r>
            <a:r>
              <a:rPr lang="en-US" sz="4400" b="1" dirty="0" smtClean="0"/>
              <a:t> </a:t>
            </a:r>
            <a:r>
              <a:rPr lang="en-US" sz="4400" b="1" dirty="0" err="1" smtClean="0"/>
              <a:t>ወወርኅ</a:t>
            </a:r>
            <a:r>
              <a:rPr lang="en-US" sz="4400" b="1" dirty="0" smtClean="0"/>
              <a:t> </a:t>
            </a:r>
            <a:r>
              <a:rPr lang="en-US" sz="4400" b="1" dirty="0"/>
              <a:t>ወከዋክብት ወእምቅድመ ሚጠታት ዘብርሃናት ሀሎ </a:t>
            </a:r>
            <a:r>
              <a:rPr lang="en-US" sz="4400" b="1" dirty="0" err="1"/>
              <a:t>እግዚአብሔር</a:t>
            </a:r>
            <a:r>
              <a:rPr lang="en-US" sz="4400" b="1" dirty="0"/>
              <a:t> </a:t>
            </a:r>
            <a:r>
              <a:rPr lang="en-US" sz="4400" b="1" dirty="0" err="1" smtClean="0"/>
              <a:t>በመንግሥቱ</a:t>
            </a:r>
            <a:r>
              <a:rPr lang="en-US" sz="4400" b="1" dirty="0"/>
              <a:t>።</a:t>
            </a:r>
          </a:p>
          <a:p>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ከፀሓይና </a:t>
            </a:r>
            <a:r>
              <a:rPr lang="am-ET" sz="5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ከጨረቃ</a:t>
            </a:r>
            <a:r>
              <a:rPr lang="en-US" sz="5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ከከዋክብትም </a:t>
            </a:r>
            <a:r>
              <a:rPr lang="am-ET" sz="5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በፊት</a:t>
            </a:r>
            <a:r>
              <a:rPr lang="en-US" sz="5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ከብርሃናትም መመላለስ በፊት እግዚአብሔር </a:t>
            </a:r>
            <a:r>
              <a:rPr lang="am-ET" sz="5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ነበረ</a:t>
            </a:r>
            <a:r>
              <a:rPr lang="en-US" sz="5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Before the sun, the moon, the stars and before the motion of lights, God was in his kingdom .</a:t>
            </a:r>
          </a:p>
        </p:txBody>
      </p:sp>
    </p:spTree>
    <p:extLst>
      <p:ext uri="{BB962C8B-B14F-4D97-AF65-F5344CB8AC3E}">
        <p14:creationId xmlns:p14="http://schemas.microsoft.com/office/powerpoint/2010/main" val="2153927440"/>
      </p:ext>
    </p:extLst>
  </p:cSld>
  <p:clrMapOvr>
    <a:masterClrMapping/>
  </p:clrMapOvr>
  <p:timing>
    <p:tnLst>
      <p:par>
        <p:cTn id="1" dur="indefinite" restart="never" nodeType="tmRoot"/>
      </p:par>
    </p:tn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C26ED5D7-DD82-4DFA-A7CB-1C9B72541C17}"/>
              </a:ext>
            </a:extLst>
          </p:cNvPr>
          <p:cNvSpPr/>
          <p:nvPr/>
        </p:nvSpPr>
        <p:spPr>
          <a:xfrm>
            <a:off x="109329" y="103310"/>
            <a:ext cx="11943470" cy="6555641"/>
          </a:xfrm>
          <a:prstGeom prst="rect">
            <a:avLst/>
          </a:prstGeom>
        </p:spPr>
        <p:txBody>
          <a:bodyPr wrap="square">
            <a:spAutoFit/>
          </a:bodyPr>
          <a:lstStyle/>
          <a:p>
            <a:r>
              <a:rPr lang="am-ET" sz="4800" b="1" dirty="0"/>
              <a:t>እምቅድመ እንስሳ ዘይትሐወስ ወእምቅድመ አዕዋፍ ዘይሠርር እምቅድመ አራዊት ዘባሕር ሀሎ እግዚአብሔር </a:t>
            </a:r>
            <a:r>
              <a:rPr lang="am-ET" sz="4800" b="1" dirty="0" smtClean="0"/>
              <a:t>በመንግሥቱ</a:t>
            </a:r>
            <a:r>
              <a:rPr lang="en-US" sz="4800" b="1" dirty="0" smtClean="0"/>
              <a:t>።</a:t>
            </a:r>
            <a:endParaRPr lang="en-US" sz="4800" b="1" dirty="0"/>
          </a:p>
          <a:p>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ከሚንቀሳቀሱ </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ሳት በፊት</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ከሚበሩ</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አዕዋፍ </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በፊት</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ከባሕር አራዊት በፊት እግዚአብሔር </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በመንግ</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ሥ</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ቱ </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ነበረ</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Before the moving beasts, the flying birds, and before the beasts sea, God was in his kingdom.</a:t>
            </a:r>
            <a:r>
              <a:rPr lang="am-ET" sz="4000" dirty="0">
                <a:solidFill>
                  <a:srgbClr val="FFFF00"/>
                </a:solidFill>
                <a:latin typeface="Arial" panose="020B0604020202020204" pitchFamily="34" charset="0"/>
              </a:rPr>
              <a:t> </a:t>
            </a:r>
            <a:endParaRPr lang="am-ET" sz="4000" dirty="0">
              <a:solidFill>
                <a:srgbClr val="FF0000"/>
              </a:solidFill>
            </a:endParaRPr>
          </a:p>
        </p:txBody>
      </p:sp>
    </p:spTree>
    <p:extLst>
      <p:ext uri="{BB962C8B-B14F-4D97-AF65-F5344CB8AC3E}">
        <p14:creationId xmlns:p14="http://schemas.microsoft.com/office/powerpoint/2010/main" val="3194072791"/>
      </p:ext>
    </p:extLst>
  </p:cSld>
  <p:clrMapOvr>
    <a:masterClrMapping/>
  </p:clrMapOvr>
  <p:timing>
    <p:tnLst>
      <p:par>
        <p:cTn id="1" dur="indefinite" restart="never" nodeType="tmRoot"/>
      </p:par>
    </p:tn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C26ED5D7-DD82-4DFA-A7CB-1C9B72541C17}"/>
              </a:ext>
            </a:extLst>
          </p:cNvPr>
          <p:cNvSpPr/>
          <p:nvPr/>
        </p:nvSpPr>
        <p:spPr>
          <a:xfrm>
            <a:off x="248530" y="142875"/>
            <a:ext cx="11943470" cy="8771632"/>
          </a:xfrm>
          <a:prstGeom prst="rect">
            <a:avLst/>
          </a:prstGeom>
        </p:spPr>
        <p:txBody>
          <a:bodyPr wrap="square">
            <a:spAutoFit/>
          </a:bodyPr>
          <a:lstStyle/>
          <a:p>
            <a:r>
              <a:rPr lang="am-ET" sz="4800" b="1" dirty="0"/>
              <a:t>እምቅድመ </a:t>
            </a:r>
            <a:r>
              <a:rPr lang="am-ET" sz="4800" b="1" dirty="0" smtClean="0"/>
              <a:t>ይ</a:t>
            </a:r>
            <a:r>
              <a:rPr lang="en-US" sz="4800" b="1" dirty="0" smtClean="0"/>
              <a:t>ፍ</a:t>
            </a:r>
            <a:r>
              <a:rPr lang="am-ET" sz="4800" b="1" dirty="0" smtClean="0"/>
              <a:t>ጥሮ </a:t>
            </a:r>
            <a:r>
              <a:rPr lang="am-ET" sz="4800" b="1" dirty="0"/>
              <a:t>ለአዳም በዘዚአሁ አርአያ ወአምሳል ወእምቅድመ ይዕሉ ትእዛዞ ሀሎ እግዚአብሔር </a:t>
            </a:r>
            <a:r>
              <a:rPr lang="am-ET" sz="4800" b="1" dirty="0" smtClean="0"/>
              <a:t>በመንግ</a:t>
            </a:r>
            <a:r>
              <a:rPr lang="en-US" sz="4800" b="1" dirty="0"/>
              <a:t>ሥ</a:t>
            </a:r>
            <a:r>
              <a:rPr lang="am-ET" sz="4800" b="1" dirty="0" smtClean="0"/>
              <a:t>ቱ </a:t>
            </a:r>
            <a:r>
              <a:rPr lang="am-ET" sz="4800" b="1" dirty="0"/>
              <a:t>፤</a:t>
            </a:r>
            <a:endParaRPr lang="en-US" sz="4800" b="1" dirty="0"/>
          </a:p>
          <a:p>
            <a:r>
              <a:rPr lang="am-ET" sz="6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አዳምን በእርሱ አምሳልና </a:t>
            </a:r>
            <a:r>
              <a:rPr lang="am-ET" sz="6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አር</a:t>
            </a:r>
            <a:r>
              <a:rPr lang="en-US" sz="6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ኣ</a:t>
            </a:r>
            <a:r>
              <a:rPr lang="am-ET" sz="6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 </a:t>
            </a:r>
            <a:r>
              <a:rPr lang="am-ET" sz="6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ሳይፈጥረው ትእዛዙንም ሳያፈርስ እግዚአብሔር </a:t>
            </a:r>
            <a:r>
              <a:rPr lang="am-ET" sz="6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በመንግ</a:t>
            </a:r>
            <a:r>
              <a:rPr lang="en-US" sz="6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ሥ</a:t>
            </a:r>
            <a:r>
              <a:rPr lang="am-ET" sz="6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ቱ ነበረ</a:t>
            </a:r>
            <a:r>
              <a:rPr lang="en-US" sz="6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6000" dirty="0">
                <a:solidFill>
                  <a:srgbClr val="FFFF00"/>
                </a:solidFill>
                <a:latin typeface="Arial" panose="020B0604020202020204" pitchFamily="34" charset="0"/>
              </a:rPr>
              <a:t> </a:t>
            </a:r>
            <a:endParaRPr lang="en-US" sz="6000" dirty="0">
              <a:solidFill>
                <a:srgbClr val="FFFF00"/>
              </a:solidFill>
              <a:latin typeface="Arial" panose="020B0604020202020204" pitchFamily="34" charset="0"/>
            </a:endParaRPr>
          </a:p>
          <a:p>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Before He created Adam after His image and likeness and before Adam transgressed His commandment, God was in his kingdom .</a:t>
            </a:r>
            <a:endParaRPr lang="am-ET" sz="5400" dirty="0">
              <a:solidFill>
                <a:srgbClr val="FF0000"/>
              </a:solidFill>
            </a:endParaRPr>
          </a:p>
        </p:txBody>
      </p:sp>
    </p:spTree>
    <p:extLst>
      <p:ext uri="{BB962C8B-B14F-4D97-AF65-F5344CB8AC3E}">
        <p14:creationId xmlns:p14="http://schemas.microsoft.com/office/powerpoint/2010/main" val="2596648822"/>
      </p:ext>
    </p:extLst>
  </p:cSld>
  <p:clrMapOvr>
    <a:masterClrMapping/>
  </p:clrMapOvr>
  <p:timing>
    <p:tnLst>
      <p:par>
        <p:cTn id="1" dur="indefinite" restart="never" nodeType="tmRoot"/>
      </p:par>
    </p:tn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C26ED5D7-DD82-4DFA-A7CB-1C9B72541C17}"/>
              </a:ext>
            </a:extLst>
          </p:cNvPr>
          <p:cNvSpPr/>
          <p:nvPr/>
        </p:nvSpPr>
        <p:spPr>
          <a:xfrm>
            <a:off x="248530" y="379828"/>
            <a:ext cx="11943470" cy="5909310"/>
          </a:xfrm>
          <a:prstGeom prst="rect">
            <a:avLst/>
          </a:prstGeom>
        </p:spPr>
        <p:txBody>
          <a:bodyPr wrap="square">
            <a:spAutoFit/>
          </a:bodyPr>
          <a:lstStyle/>
          <a:p>
            <a:r>
              <a:rPr lang="am-ET" sz="4800" b="1" dirty="0"/>
              <a:t>ስብሐት ለአብ </a:t>
            </a:r>
            <a:r>
              <a:rPr lang="en-US" sz="4800" b="1" dirty="0" smtClean="0"/>
              <a:t>ወ</a:t>
            </a:r>
            <a:r>
              <a:rPr lang="am-ET" sz="4800" b="1" dirty="0" smtClean="0"/>
              <a:t>ወልድ </a:t>
            </a:r>
            <a:r>
              <a:rPr lang="en-US" sz="4800" b="1" dirty="0"/>
              <a:t>ወ</a:t>
            </a:r>
            <a:r>
              <a:rPr lang="am-ET" sz="4800" b="1" dirty="0" smtClean="0"/>
              <a:t>መንፈስ </a:t>
            </a:r>
            <a:r>
              <a:rPr lang="am-ET" sz="4800" b="1" dirty="0"/>
              <a:t>ቅዱስ ይእዜኒ ወዘልፈኒ ወለዓለመ </a:t>
            </a:r>
            <a:r>
              <a:rPr lang="am-ET" sz="4800" b="1" dirty="0" smtClean="0"/>
              <a:t>ዓለም</a:t>
            </a:r>
            <a:r>
              <a:rPr lang="en-US" sz="4800" b="1" dirty="0" smtClean="0"/>
              <a:t>።</a:t>
            </a:r>
            <a:r>
              <a:rPr lang="am-ET" sz="4800" dirty="0">
                <a:solidFill>
                  <a:srgbClr val="FFFF00"/>
                </a:solidFill>
              </a:rPr>
              <a:t/>
            </a:r>
            <a:br>
              <a:rPr lang="am-ET" sz="4800" dirty="0">
                <a:solidFill>
                  <a:srgbClr val="FFFF00"/>
                </a:solidFill>
              </a:rPr>
            </a:br>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ለአብ ለወልድ ለመንፈስ ቅዱስ ምስጋና </a:t>
            </a:r>
            <a:r>
              <a:rPr lang="am-ET" sz="5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ይገባል</a:t>
            </a:r>
            <a:r>
              <a:rPr lang="en-US"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ዛሬ </a:t>
            </a:r>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ዘወትርም ለዘለዓለሙ </a:t>
            </a:r>
            <a:r>
              <a:rPr lang="am-ET" sz="5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endParaRPr lang="en-US"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Glory be to the Father, glory be to the Son, glory be to the Holy Spirit, both now and ever and World without end.</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466990643"/>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B51F8965-BF6E-4307-AE87-6567F42E6F74}"/>
              </a:ext>
            </a:extLst>
          </p:cNvPr>
          <p:cNvSpPr/>
          <p:nvPr/>
        </p:nvSpPr>
        <p:spPr>
          <a:xfrm>
            <a:off x="130629" y="88369"/>
            <a:ext cx="11926388" cy="6801862"/>
          </a:xfrm>
          <a:prstGeom prst="rect">
            <a:avLst/>
          </a:prstGeom>
        </p:spPr>
        <p:txBody>
          <a:bodyPr wrap="square">
            <a:spAutoFit/>
          </a:bodyPr>
          <a:lstStyle/>
          <a:p>
            <a:pPr>
              <a:defRPr/>
            </a:pPr>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በእንተ ብፁዕ ወቅዱስ ርእሰ ሊቃነ ጳጳሳት አባ </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ወብፁዕ ሊቀ ጳጳስነ አባ </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እንዘ የአኵቱከ በጸሎቶሙ ወበስእለቶሙ እስጢፋኖስ ቀዳሜ </a:t>
            </a:r>
            <a:r>
              <a:rPr lang="am-ET"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ሰማዕት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ዘካርያስ ካህን ወዮሐንስ </a:t>
            </a:r>
            <a:r>
              <a:rPr lang="am-ET"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መጥምቅ</a:t>
            </a:r>
            <a:endPar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ብፁዕ ቅዱስ ስለሚሆን ስለ ሊቀ ጳጳሳቱ ስለ አባ... ብፁዕም ስለሚሆን ስለ አባ... በጸሎታቸውና በልመናቸው ሲያመሰግኑህ የሰማዕታት መጀመሪያ እስጢፋኖስ ካህኑ </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ዘካ</a:t>
            </a:r>
            <a:r>
              <a:rPr lang="en-US"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ር</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ያስና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መጥምቁ </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ዮሐንስ</a:t>
            </a:r>
            <a:r>
              <a:rPr lang="en-US"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endPar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sake of the blessed…, while  they yet give The thanks in their  prayer &amp; their supplications: Stephen  the first martyr, Zacharias the priest and John the Baptist.</a:t>
            </a:r>
            <a:endParaRPr lang="en-US" sz="36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744544388"/>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B51F8965-BF6E-4307-AE87-6567F42E6F74}"/>
              </a:ext>
            </a:extLst>
          </p:cNvPr>
          <p:cNvSpPr/>
          <p:nvPr/>
        </p:nvSpPr>
        <p:spPr>
          <a:xfrm>
            <a:off x="109330" y="50105"/>
            <a:ext cx="12006470" cy="6386364"/>
          </a:xfrm>
          <a:prstGeom prst="rect">
            <a:avLst/>
          </a:prstGeom>
        </p:spPr>
        <p:txBody>
          <a:bodyPr wrap="square">
            <a:spAutoFit/>
          </a:bodyPr>
          <a:lstStyle/>
          <a:p>
            <a:pPr>
              <a:defRPr/>
            </a:pPr>
            <a:endParaRPr lang="en-AE" sz="9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ወበእንተ ኵሎሙ ቅዱሳን ወሰማዕት እለ አዕረፉ በርትዕት </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ሃይማኖት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ማቴዎስ ወማርቆስ ሉቃስ ወዮሐንስ ፬ቱ </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ወንጌላውያን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ማርያም ወላዲተ </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አምላክ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ስምዖን ጴጥሮስ</a:t>
            </a:r>
            <a:endParaRPr lang="en-US" b="1" dirty="0">
              <a:solidFill>
                <a:prstClr val="white"/>
              </a:solidFill>
              <a:latin typeface="Nyala" panose="02000504070300020003" pitchFamily="2" charset="0"/>
              <a:ea typeface="Abyssinica SIL (Connected)" panose="02000000000000000000" pitchFamily="2" charset="0"/>
              <a:cs typeface="Abyssinica SIL (Connected)" panose="02000000000000000000" pitchFamily="2" charset="0"/>
            </a:endParaRPr>
          </a:p>
          <a:p>
            <a:endParaRPr lang="am-ET" sz="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በሃይማኖት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ስላረፉ ስለ ቅዱሳንና ስለ ሰማዕታት ሁሉ፣ አራቱ ወንጌላውያን ማቴዎስና ማርቆስ ሉቃስና ዮሐንስ፣ አምላክን የወለደች ማርያም ጴጥሮስ የተባለ ስምዖን፣ </a:t>
            </a:r>
            <a:endPar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for the sake of al the saints and martyrs who have gone to their rest in faith; Matthew and Mark, Luke and John, the four Evangelists; Mary the mother of God, Simon Peter … </a:t>
            </a:r>
          </a:p>
        </p:txBody>
      </p:sp>
    </p:spTree>
    <p:extLst>
      <p:ext uri="{BB962C8B-B14F-4D97-AF65-F5344CB8AC3E}">
        <p14:creationId xmlns:p14="http://schemas.microsoft.com/office/powerpoint/2010/main" val="466703189"/>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B51F8965-BF6E-4307-AE87-6567F42E6F74}"/>
              </a:ext>
            </a:extLst>
          </p:cNvPr>
          <p:cNvSpPr/>
          <p:nvPr/>
        </p:nvSpPr>
        <p:spPr>
          <a:xfrm>
            <a:off x="129209" y="163526"/>
            <a:ext cx="11956774" cy="5855449"/>
          </a:xfrm>
          <a:prstGeom prst="rect">
            <a:avLst/>
          </a:prstGeom>
        </p:spPr>
        <p:txBody>
          <a:bodyPr wrap="square">
            <a:spAutoFit/>
          </a:bodyPr>
          <a:lstStyle/>
          <a:p>
            <a:pPr>
              <a:defRPr/>
            </a:pPr>
            <a:endParaRPr lang="en-AE" sz="1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ወእንድርያስ ያዕቆብ ወዮሐንስ ፊልጶስ ወበርተሎሜዎስ ቶማስ ወማቴዎስ ታዴዎስ ወናትናኤል ወያዕቆብ ወልደ እልፍዮስ </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ወማትያን</a:t>
            </a:r>
            <a:endPar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105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እንድርያስም፣ ያዕቆብና ዮሐንስ፣ ፊልጶስና በርተሎሜዎስ፣ ቶማስና ማቴዎስ፣ ታዴዎስና ናትናኤል፣ የእልፍዮስ ልጅ ያዕቆብ ማትያስም </a:t>
            </a:r>
            <a:endPar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1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Andrew, James, and John, Philip and Bartholomew, Thomas and Matthew, Thaddeus and Nathaniel, James the son of Alphaeus and Matthias,  </a:t>
            </a:r>
          </a:p>
        </p:txBody>
      </p:sp>
    </p:spTree>
    <p:extLst>
      <p:ext uri="{BB962C8B-B14F-4D97-AF65-F5344CB8AC3E}">
        <p14:creationId xmlns:p14="http://schemas.microsoft.com/office/powerpoint/2010/main" val="1401572830"/>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B51F8965-BF6E-4307-AE87-6567F42E6F74}"/>
              </a:ext>
            </a:extLst>
          </p:cNvPr>
          <p:cNvSpPr/>
          <p:nvPr/>
        </p:nvSpPr>
        <p:spPr>
          <a:xfrm>
            <a:off x="168965" y="89331"/>
            <a:ext cx="11907078" cy="6586418"/>
          </a:xfrm>
          <a:prstGeom prst="rect">
            <a:avLst/>
          </a:prstGeom>
        </p:spPr>
        <p:txBody>
          <a:bodyPr wrap="square">
            <a:spAutoFit/>
          </a:bodyPr>
          <a:lstStyle/>
          <a:p>
            <a:pPr>
              <a:defRPr/>
            </a:pPr>
            <a:endParaRPr lang="en-AE" sz="1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፲ወ፪ቱ </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ሐዋርያት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ወያዕቆብ ሐዋርያ እኁሁ ለእግዚእነ ኤጲስ ቆጶስ ዘኢየሩሳሌም ጳውሎስ ወጢሞቴዎስ ሲላስ ወበርናባስ ቲቶ ፊልሞና ወቀሌምንጦስ </a:t>
            </a:r>
            <a:endPar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ዐሥራ ሁለቱ ሐዋርያት፣ የኢየሩሳሌም ኤጲስ ቆጶስ የጌታችን ወንድም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ሐዋርያ</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ው</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ያዕቆብ፣ ጳውሎስ ጢሞቴዎስ፣ ሲላስና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በርናባስ</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ቲቶ ፊልሞና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ቀሌምንጦስም</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2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twelve Apostles; and James the apostle, brother of our Lord, Bishop of Jerusalem; Paul, Timothy, Silas, and Barnabas; Titus Philemon and Clement,   </a:t>
            </a:r>
          </a:p>
        </p:txBody>
      </p:sp>
    </p:spTree>
    <p:extLst>
      <p:ext uri="{BB962C8B-B14F-4D97-AF65-F5344CB8AC3E}">
        <p14:creationId xmlns:p14="http://schemas.microsoft.com/office/powerpoint/2010/main" val="3627577121"/>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B51F8965-BF6E-4307-AE87-6567F42E6F74}"/>
              </a:ext>
            </a:extLst>
          </p:cNvPr>
          <p:cNvSpPr/>
          <p:nvPr/>
        </p:nvSpPr>
        <p:spPr>
          <a:xfrm>
            <a:off x="139148" y="185427"/>
            <a:ext cx="11956774" cy="6647974"/>
          </a:xfrm>
          <a:prstGeom prst="rect">
            <a:avLst/>
          </a:prstGeom>
        </p:spPr>
        <p:txBody>
          <a:bodyPr wrap="square">
            <a:spAutoFit/>
          </a:bodyPr>
          <a:lstStyle/>
          <a:p>
            <a:pPr>
              <a:defRPr/>
            </a:pPr>
            <a:endParaRPr lang="en-AE" sz="1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፸ወ</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፪ቱ </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አርድእት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፭</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ቱ</a:t>
            </a:r>
            <a:r>
              <a:rPr lang="en-US"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፻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ቢጽ ፫ቱ ፻ ፲ወ፰ቱ </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ርቱ</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ዐ</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 ሃይማኖት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ጸሎተ ኵሎሙ ይብጽሐነ ወምስሌሆሙ ኪያነ </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ሐውጽ</a:t>
            </a:r>
            <a:endPar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ሰባ ሁለቱ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አርድእት</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አምስት መቶ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ባልንጀሮች</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ሃይማኖታቸው የቀና ሦስት መቶ አሥራ ስምንት ሊቃውንት፣ የሁሉም ጸሎት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ትድረሰን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ከእነሱም ጋራ እኛን ጐብኝ፤ </a:t>
            </a:r>
          </a:p>
          <a:p>
            <a:r>
              <a:rPr lang="am-ET"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seventy-two disciples, the five hundred followers, the three hundred and eighteen orthodox scholars; may the prayers of them all come unto us and visit </a:t>
            </a:r>
            <a:r>
              <a:rPr lang="en-US" sz="36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 together with them.    </a:t>
            </a:r>
          </a:p>
        </p:txBody>
      </p:sp>
    </p:spTree>
    <p:extLst>
      <p:ext uri="{BB962C8B-B14F-4D97-AF65-F5344CB8AC3E}">
        <p14:creationId xmlns:p14="http://schemas.microsoft.com/office/powerpoint/2010/main" val="1301808131"/>
      </p:ext>
    </p:extLst>
  </p:cSld>
  <p:clrMapOvr>
    <a:masterClrMapping/>
  </p:clrMapOvr>
  <p:timing>
    <p:tnLst>
      <p:par>
        <p:cTn id="1" dur="indefinite" restart="never" nodeType="tmRoot"/>
      </p:par>
    </p:tn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B51F8965-BF6E-4307-AE87-6567F42E6F74}"/>
              </a:ext>
            </a:extLst>
          </p:cNvPr>
          <p:cNvSpPr/>
          <p:nvPr/>
        </p:nvSpPr>
        <p:spPr>
          <a:xfrm>
            <a:off x="42462" y="37911"/>
            <a:ext cx="12246520" cy="6809556"/>
          </a:xfrm>
          <a:prstGeom prst="rect">
            <a:avLst/>
          </a:prstGeom>
        </p:spPr>
        <p:txBody>
          <a:bodyPr wrap="square">
            <a:spAutoFit/>
          </a:bodyPr>
          <a:lstStyle/>
          <a:p>
            <a:pPr>
              <a:defRPr/>
            </a:pPr>
            <a:endParaRPr lang="en-AE" sz="105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ወተዘከር እንተ ላዕለ ኵሉ ዘሐዋርያት ቤተ ክርስቲያን በሰላማ ወበክቡር ደም እንተ በክርስቶስ </a:t>
            </a:r>
            <a:r>
              <a:rPr lang="am-ET"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ተገብረ</a:t>
            </a:r>
            <a:endPar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5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5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ከሁሉ በላይ የምትሆን የሐዋርያትንም ቤተ ክርስቲያን አስብ፤ በፍቅርዋ በክርስቶስም በተደረገው በከበረ ደም፤ </a:t>
            </a:r>
          </a:p>
          <a:p>
            <a:r>
              <a:rPr lang="am-ET" sz="3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7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0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you remember the peace of the universal apostolic Church which was made by Christ through His precious Blood.    </a:t>
            </a:r>
          </a:p>
        </p:txBody>
      </p:sp>
    </p:spTree>
    <p:extLst>
      <p:ext uri="{BB962C8B-B14F-4D97-AF65-F5344CB8AC3E}">
        <p14:creationId xmlns:p14="http://schemas.microsoft.com/office/powerpoint/2010/main" val="3244114965"/>
      </p:ext>
    </p:extLst>
  </p:cSld>
  <p:clrMapOvr>
    <a:masterClrMapping/>
  </p:clrMapOvr>
  <p:timing>
    <p:tnLst>
      <p:par>
        <p:cTn id="1" dur="indefinite" restart="never" nodeType="tmRoot"/>
      </p:par>
    </p:tn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B51F8965-BF6E-4307-AE87-6567F42E6F74}"/>
              </a:ext>
            </a:extLst>
          </p:cNvPr>
          <p:cNvSpPr/>
          <p:nvPr/>
        </p:nvSpPr>
        <p:spPr>
          <a:xfrm>
            <a:off x="156617" y="312756"/>
            <a:ext cx="11956774" cy="6109365"/>
          </a:xfrm>
          <a:prstGeom prst="rect">
            <a:avLst/>
          </a:prstGeom>
        </p:spPr>
        <p:txBody>
          <a:bodyPr wrap="square">
            <a:spAutoFit/>
          </a:bodyPr>
          <a:lstStyle/>
          <a:p>
            <a:pPr>
              <a:defRPr/>
            </a:pPr>
            <a:endParaRPr lang="en-AE" sz="1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ተዘከር ኵሎ ሊቃነ </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ጳጳሳት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ጳጳሳተ ኤጲስ ቆጶሳተ ቀሳውስተ ወዲያቆናተ እለ ያረትዑ ፍኖተ ቃለ </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ዘበአማን</a:t>
            </a:r>
            <a:r>
              <a:rPr lang="en-US"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በእውነት የቃልን መንገድ የሚያቀኑ ሊቃነ </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ጳጳሳቱን</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ጳጳሳቱን</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ኤጲስ </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ቆጶሳቱን</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ቀሳውስቱንና ዲያቆናቱንም ሁሉ </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አስብ</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Remember all the patriarchs, archbishops, bishops, priests, and deacons who keep straight the way of the true word.    </a:t>
            </a:r>
          </a:p>
        </p:txBody>
      </p:sp>
    </p:spTree>
    <p:extLst>
      <p:ext uri="{BB962C8B-B14F-4D97-AF65-F5344CB8AC3E}">
        <p14:creationId xmlns:p14="http://schemas.microsoft.com/office/powerpoint/2010/main" val="214695442"/>
      </p:ext>
    </p:extLst>
  </p:cSld>
  <p:clrMapOvr>
    <a:masterClrMapping/>
  </p:clrMapOvr>
  <p:timing>
    <p:tnLst>
      <p:par>
        <p:cTn id="1" dur="indefinite" restart="never" nodeType="tmRoot"/>
      </p:par>
    </p:tn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30891E04-0B1E-4FC5-19E2-9B78B65140A3}"/>
              </a:ext>
            </a:extLst>
          </p:cNvPr>
          <p:cNvSpPr>
            <a:spLocks noGrp="1"/>
          </p:cNvSpPr>
          <p:nvPr>
            <p:ph type="sldNum" sz="quarter" idx="12"/>
          </p:nvPr>
        </p:nvSpPr>
        <p:spPr>
          <a:xfrm>
            <a:off x="8077200" y="6248401"/>
            <a:ext cx="2057400" cy="365125"/>
          </a:xfrm>
          <a:prstGeom prst="rect">
            <a:avLst/>
          </a:prstGeom>
        </p:spPr>
        <p:txBody>
          <a:bodyPr/>
          <a:lstStyle/>
          <a:p>
            <a:fld id="{D1A93F9C-F3AE-4C08-8BCA-376713F07AA1}" type="slidenum">
              <a:rPr lang="en-US" smtClean="0"/>
              <a:pPr/>
              <a:t>260</a:t>
            </a:fld>
            <a:endParaRPr lang="en-US" dirty="0"/>
          </a:p>
        </p:txBody>
      </p:sp>
      <p:sp>
        <p:nvSpPr>
          <p:cNvPr id="9" name="Title 2">
            <a:extLst>
              <a:ext uri="{FF2B5EF4-FFF2-40B4-BE49-F238E27FC236}">
                <a16:creationId xmlns="" xmlns:a16="http://schemas.microsoft.com/office/drawing/2014/main" id="{6CBB1F97-9853-E467-3EC6-B40550C64667}"/>
              </a:ext>
            </a:extLst>
          </p:cNvPr>
          <p:cNvSpPr txBox="1">
            <a:spLocks/>
          </p:cNvSpPr>
          <p:nvPr/>
        </p:nvSpPr>
        <p:spPr>
          <a:xfrm>
            <a:off x="1983660" y="1232756"/>
            <a:ext cx="7955162" cy="966809"/>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lvl="1" algn="ctr"/>
            <a:r>
              <a:rPr lang="am-ET" sz="5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ጸሎተ </a:t>
            </a:r>
            <a:r>
              <a:rPr lang="am-ET" sz="5400" b="1" u="sng"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ቡራኬ</a:t>
            </a:r>
            <a:endParaRPr lang="am-ET" sz="1400" b="1" dirty="0"/>
          </a:p>
        </p:txBody>
      </p:sp>
      <p:sp>
        <p:nvSpPr>
          <p:cNvPr id="10" name="Rectangle 9">
            <a:extLst>
              <a:ext uri="{FF2B5EF4-FFF2-40B4-BE49-F238E27FC236}">
                <a16:creationId xmlns="" xmlns:a16="http://schemas.microsoft.com/office/drawing/2014/main" id="{F51B9733-70FF-B92B-612B-474C8D93722D}"/>
              </a:ext>
            </a:extLst>
          </p:cNvPr>
          <p:cNvSpPr/>
          <p:nvPr/>
        </p:nvSpPr>
        <p:spPr>
          <a:xfrm>
            <a:off x="1983660" y="2390633"/>
            <a:ext cx="8224678" cy="1569660"/>
          </a:xfrm>
          <a:prstGeom prst="rect">
            <a:avLst/>
          </a:prstGeom>
        </p:spPr>
        <p:txBody>
          <a:bodyPr wrap="square">
            <a:spAutoFit/>
          </a:bodyPr>
          <a:lstStyle/>
          <a:p>
            <a:pPr algn="ctr"/>
            <a:r>
              <a:rPr lang="en-US" sz="4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P</a:t>
            </a:r>
            <a:r>
              <a:rPr lang="en-AE" sz="4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rayer of </a:t>
            </a:r>
            <a:r>
              <a:rPr lang="en-AE" sz="480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Benediction</a:t>
            </a:r>
            <a:endParaRPr lang="am-ET" sz="4800" b="1" u="sng" dirty="0">
              <a:solidFill>
                <a:srgbClr val="33CC33"/>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658157587"/>
      </p:ext>
    </p:extLst>
  </p:cSld>
  <p:clrMapOvr>
    <a:masterClrMapping/>
  </p:clrMapOvr>
  <p:timing>
    <p:tnLst>
      <p:par>
        <p:cTn id="1" dur="indefinite" restart="never" nodeType="tmRoot"/>
      </p:par>
    </p:tn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80371"/>
            <a:ext cx="11887200" cy="6555641"/>
          </a:xfrm>
          <a:prstGeom prst="rect">
            <a:avLst/>
          </a:prstGeom>
        </p:spPr>
        <p:txBody>
          <a:bodyPr wrap="square">
            <a:spAutoFit/>
          </a:bodyPr>
          <a:lstStyle/>
          <a:p>
            <a:r>
              <a:rPr lang="am-ET"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ንፍቀ ካህን</a:t>
            </a:r>
            <a:r>
              <a:rPr lang="en-AE" sz="36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Assistant Priest</a:t>
            </a:r>
          </a:p>
          <a:p>
            <a:endParaRPr lang="am-ET" sz="7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ኦ ሥሉስ ቅዱስ አብ ወወልድ ወመንፈስ ቅዱስ ባርክ ዲበ ሕዝብከ ፍቁራን ክርስቶሳውያን በበረከተ ሰማያውያን </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ወምድራውያን</a:t>
            </a:r>
            <a:endPar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ልዩ ሦስት የምትሆን አብ ወልድ መንፈስ ቅዱስ ሆይ፣ የሚፋቀሩ የክርስቶስ ወገኖች የሚሆኑ ሕዝብህን በሰማያውያንና በምድራውያን በረከት ባርክ፤</a:t>
            </a:r>
          </a:p>
          <a:p>
            <a:endParaRPr lang="am-ET" sz="3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O Holy Trinity, Father and Son and Holy Spirit, bless Your people Christians beloved, with blessings heavenly and earthly.</a:t>
            </a:r>
          </a:p>
        </p:txBody>
      </p:sp>
    </p:spTree>
    <p:extLst>
      <p:ext uri="{BB962C8B-B14F-4D97-AF65-F5344CB8AC3E}">
        <p14:creationId xmlns:p14="http://schemas.microsoft.com/office/powerpoint/2010/main" val="72591132"/>
      </p:ext>
    </p:extLst>
  </p:cSld>
  <p:clrMapOvr>
    <a:masterClrMapping/>
  </p:clrMapOvr>
  <p:timing>
    <p:tnLst>
      <p:par>
        <p:cTn id="1" dur="indefinite" restart="never" nodeType="tmRoot"/>
      </p:par>
    </p:tnLst>
  </p:timing>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0836" y="104424"/>
            <a:ext cx="11928764" cy="6586418"/>
          </a:xfrm>
          <a:prstGeom prst="rect">
            <a:avLst/>
          </a:prstGeom>
        </p:spPr>
        <p:txBody>
          <a:bodyPr wrap="square">
            <a:spAutoFit/>
          </a:bodyPr>
          <a:lstStyle/>
          <a:p>
            <a:endParaRPr lang="am-ET" sz="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ወፈኑ ላዕሌነ ጸጋ መንፈስ </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ወረሲ ኀዋኅወ ቤተ ክርስቲያንከ ቅድስት ርኅዋተ ለነ በምሕረት ወአሚን፤ ወፈጽም ለነ አሚነ ሥላሴከ ቅድስት እስከ ደኃሪት </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እስትንፋስ</a:t>
            </a:r>
            <a:endPar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በእኛ ላይም የመንፈስ ቅዱስን ጸጋ </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ላክ</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የቅድስት ቤተ ክርስቲያንህንም ደጆች በምሕረትና በሃይማኖት እንዲከፈቱ </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አድርግልን</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እስከ መጨረሻዪቱ ሕቅታም ድረስ ልዩ ሦስትነትህን ማመንን ፈጽምልን፤</a:t>
            </a:r>
            <a:endParaRPr lang="am-ET" sz="1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send upon us the grace of the Holy Spirit and make the doors of Your Holy Church open unto us in mercy and in faith; and perfect unto us the faith of your Holy Trinity unto our latest breath. </a:t>
            </a:r>
          </a:p>
        </p:txBody>
      </p:sp>
    </p:spTree>
    <p:extLst>
      <p:ext uri="{BB962C8B-B14F-4D97-AF65-F5344CB8AC3E}">
        <p14:creationId xmlns:p14="http://schemas.microsoft.com/office/powerpoint/2010/main" val="370271466"/>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270" y="194117"/>
            <a:ext cx="12025748" cy="6309420"/>
          </a:xfrm>
          <a:prstGeom prst="rect">
            <a:avLst/>
          </a:prstGeom>
        </p:spPr>
        <p:txBody>
          <a:bodyPr wrap="square">
            <a:spAutoFit/>
          </a:bodyPr>
          <a:lstStyle/>
          <a:p>
            <a:endParaRPr lang="am-ET" sz="11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ኦ እግዚእየ ኢየሱስ ክርስቶስ ሐውጽ ሕሙማነ ሕዝበከ </a:t>
            </a:r>
            <a:r>
              <a:rPr lang="am-ET"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ፈውሶሙ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ወምርሆሙ </a:t>
            </a:r>
            <a:r>
              <a:rPr lang="am-ET"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ለአበዊነ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ወለአኃዊነ </a:t>
            </a:r>
            <a:r>
              <a:rPr lang="am-ET"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እለ</a:t>
            </a:r>
            <a:r>
              <a:rPr lang="en-US"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ሖ</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ሩ</a:t>
            </a:r>
            <a:r>
              <a:rPr lang="am-ET"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ወተአንገዱ</a:t>
            </a:r>
            <a:r>
              <a:rPr lang="am-ET" sz="2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ወሚጦሙ</a:t>
            </a:r>
            <a:r>
              <a:rPr lang="am-ET"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ኀበ</a:t>
            </a:r>
            <a:r>
              <a:rPr lang="am-ET"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ማኅደሪሆሙ</a:t>
            </a:r>
            <a:r>
              <a:rPr lang="am-ET"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በሰላም</a:t>
            </a:r>
            <a:r>
              <a:rPr lang="am-ET" sz="2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ወበ</a:t>
            </a:r>
            <a:r>
              <a:rPr lang="am-ET" sz="2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ጥዒና</a:t>
            </a:r>
            <a:endPar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1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ጌታዬ ኢየሱስ ክርስቶስ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ሆይ</a:t>
            </a:r>
            <a:r>
              <a:rPr lang="am-ET" sz="3600" b="1" dirty="0" smtClean="0">
                <a:solidFill>
                  <a:srgbClr val="00FF00"/>
                </a:solidFill>
                <a:latin typeface="Ebrima"/>
                <a:ea typeface="Ebrima"/>
                <a:cs typeface="Ebrima"/>
              </a:rPr>
              <a:t>!</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የታመሙ ወገኖችህን </a:t>
            </a:r>
            <a:r>
              <a:rPr lang="en-US"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ጎ</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ብኝ</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የሄዱትንና እንግዶች የሆኑትን አባቶቻችንን ወንድሞቻችንን መርተህ በሰላምና በጤና ወደ ቤታቸው መልሳቸው፤</a:t>
            </a:r>
          </a:p>
          <a:p>
            <a:endParaRPr lang="am-ET" sz="5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my Lord Jesus Christ visit the sick of Your people; heal them; and guide our fathers and our brothers who have gone forth and become strangers; bring them back to their dwelling places in peace and in health. </a:t>
            </a:r>
          </a:p>
        </p:txBody>
      </p:sp>
    </p:spTree>
    <p:extLst>
      <p:ext uri="{BB962C8B-B14F-4D97-AF65-F5344CB8AC3E}">
        <p14:creationId xmlns:p14="http://schemas.microsoft.com/office/powerpoint/2010/main" val="2337663462"/>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4691" y="135791"/>
            <a:ext cx="11901054" cy="6855723"/>
          </a:xfrm>
          <a:prstGeom prst="rect">
            <a:avLst/>
          </a:prstGeom>
        </p:spPr>
        <p:txBody>
          <a:bodyPr wrap="square">
            <a:spAutoFit/>
          </a:bodyPr>
          <a:lstStyle/>
          <a:p>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ባርክ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ነፋሳተ </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ሰማይ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ወዝናማተ </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ወፍሬያ</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ምድር ዘዛቲ ዓመት በከመ ጸጋከ ወረሲ ፍግዓ ወተድላ ወትረ ዲበ ገጻ </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ለምድር </a:t>
            </a:r>
            <a:endPar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105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የሰማዩን ነፋስ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ባርክ</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ዝናሙንም</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በዚህች ዓመት የሚያፈራውን የምድሩን ፍሬ እንደ ቸርነትህ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ባርክ</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ዘወትር ተድላንና ደስታን አድርግ፤</a:t>
            </a:r>
          </a:p>
          <a:p>
            <a:endParaRPr lang="am-ET" sz="9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Bless the airs of heaven, and the rains and the fruits of the earth of this year, in accordance with Your grace, and make joy and gladness prevail perpetually on the face of the earth. </a:t>
            </a:r>
          </a:p>
        </p:txBody>
      </p:sp>
    </p:spTree>
    <p:extLst>
      <p:ext uri="{BB962C8B-B14F-4D97-AF65-F5344CB8AC3E}">
        <p14:creationId xmlns:p14="http://schemas.microsoft.com/office/powerpoint/2010/main" val="4157853520"/>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4691" y="24951"/>
            <a:ext cx="11942618" cy="7186583"/>
          </a:xfrm>
          <a:prstGeom prst="rect">
            <a:avLst/>
          </a:prstGeom>
        </p:spPr>
        <p:txBody>
          <a:bodyPr wrap="square">
            <a:spAutoFit/>
          </a:bodyPr>
          <a:lstStyle/>
          <a:p>
            <a:endParaRPr lang="am-ET" sz="5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ወአጽንዕ ለነ ሰላመከ ሚጥ </a:t>
            </a:r>
            <a:r>
              <a:rPr lang="am-ET" sz="32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ልበ</a:t>
            </a:r>
            <a:r>
              <a:rPr lang="en-US" sz="32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ነገሥት</a:t>
            </a:r>
            <a:r>
              <a:rPr lang="am-ET" sz="32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ኃያላን ለአሠንዮ ላዕሌነ በኵሉ </a:t>
            </a:r>
            <a:r>
              <a:rPr lang="am-ET" sz="32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ጊዜ </a:t>
            </a:r>
            <a:r>
              <a:rPr lang="am-ET"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ጸጉ ሰላመ ለሊቃውንተ ቤተ ክርስቲያን እለ ጉቡአን ውስተ ቤተ ክርስቲያንከ ቅድስት ኵሎ </a:t>
            </a:r>
            <a:r>
              <a:rPr lang="am-ET" sz="32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ጊዜ </a:t>
            </a:r>
            <a:r>
              <a:rPr lang="am-ET"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ለኵሉ ለለ ፩ዱ በበአስማቲሆሙ በቅድመ ኃያላን አምላክነ </a:t>
            </a:r>
            <a:r>
              <a:rPr lang="am-ET" sz="32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አንኅሎሙ</a:t>
            </a:r>
            <a:endParaRPr lang="am-ET"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ሰላምህን </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አጽናልን</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ሁል ጊዜ </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a:t>
            </a:r>
            <a:r>
              <a:rPr lang="en-US"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ኛ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በጎ ነገርን ሊያደርጉልን ጽኑዓን የሚሆኑ የኃያላኑን ልቡና መልስ፤ በቅድስት ቤተ ክርስቲያንህ ሁልጊዜ ለሚሰበሰቡ ለቤተ ክርስቲያን ሊቃውንት ፍቅርን </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ስጥ</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ለሁሉም ለያንዳንዱ በየስማቸው ኃያላን በሚሆኑ ፊት ሰላምን </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አብዛላቸው</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2800" b="1" spc="-35"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a:t>
            </a:r>
            <a:r>
              <a:rPr lang="en-US" sz="28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establish for us Your peace. Turn the hearts of the mighty kings to deal kindly with us always. Grant peace to the scholars of the Church who are continually gathered in Your Holy Church; to all, to each by their own names; in the presence of powerful kings, O our God, increase your peace. </a:t>
            </a:r>
          </a:p>
        </p:txBody>
      </p:sp>
    </p:spTree>
    <p:extLst>
      <p:ext uri="{BB962C8B-B14F-4D97-AF65-F5344CB8AC3E}">
        <p14:creationId xmlns:p14="http://schemas.microsoft.com/office/powerpoint/2010/main" val="3329020629"/>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8545" y="-27714"/>
            <a:ext cx="11914909" cy="6224781"/>
          </a:xfrm>
          <a:prstGeom prst="rect">
            <a:avLst/>
          </a:prstGeom>
        </p:spPr>
        <p:txBody>
          <a:bodyPr wrap="square">
            <a:spAutoFit/>
          </a:bodyPr>
          <a:lstStyle/>
          <a:p>
            <a:endParaRPr lang="am-ET" sz="2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ወአዕርፍ ነፍሳተ አበዊነ ወአኃዊነ ወአኃቲነ እለ ኖሙ ወአእረፉ በርትዕት </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ሃይማኖት </a:t>
            </a:r>
            <a:endPar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105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አምላካችን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ሆይ</a:t>
            </a:r>
            <a:r>
              <a:rPr lang="am-ET" sz="4000" b="1" dirty="0" smtClean="0">
                <a:solidFill>
                  <a:srgbClr val="00FF00"/>
                </a:solidFill>
                <a:latin typeface="Ebrima"/>
                <a:ea typeface="Ebrima"/>
                <a:cs typeface="Ebrima"/>
              </a:rPr>
              <a:t>!</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በቀናች ሃይማኖት ሆነው ያንቀላፉትንና ያረፉትን የአባቶቻችንንና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የወንድሞቻችንን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የእኅቶቻችንንም ነፍስ አሳርፍ፤</a:t>
            </a:r>
            <a:endParaRPr lang="am-ET" sz="1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0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Rest the souls of our fathers and our brothers and our sisters who have fallen asleep and gained their rest in the right faith. </a:t>
            </a:r>
          </a:p>
        </p:txBody>
      </p:sp>
    </p:spTree>
    <p:extLst>
      <p:ext uri="{BB962C8B-B14F-4D97-AF65-F5344CB8AC3E}">
        <p14:creationId xmlns:p14="http://schemas.microsoft.com/office/powerpoint/2010/main" val="1410647706"/>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0837" y="27710"/>
            <a:ext cx="11914909" cy="7140416"/>
          </a:xfrm>
          <a:prstGeom prst="rect">
            <a:avLst/>
          </a:prstGeom>
        </p:spPr>
        <p:txBody>
          <a:bodyPr wrap="square">
            <a:spAutoFit/>
          </a:bodyPr>
          <a:lstStyle/>
          <a:p>
            <a:endParaRPr lang="am-ET" sz="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ወባርክ ዲበ እለ </a:t>
            </a:r>
            <a:r>
              <a:rPr lang="am-ET"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ያስተነትኑ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በዕጣን </a:t>
            </a:r>
            <a:r>
              <a:rPr lang="am-ET"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ቍ</a:t>
            </a:r>
            <a:r>
              <a:rPr lang="am-ET"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ርባን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ወወይን ወቅብዕ ወዘይት ወመንጠዋልዕ ወመጻሕፍተ ምንባባት ወንዋያተ መቅደስ ከመ ክርስቶስ አምላክነ ይዕሥዮሙ በኢየሩሳሌም </a:t>
            </a:r>
            <a:r>
              <a:rPr lang="am-ET"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ሰማያዊት </a:t>
            </a:r>
            <a:endPar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አምላካችን ክርስቶስ በኢየሩሳሌም ሰማያዊት ዋጋቸውን ይከፍላቸው ዘንድ ዕጣንና ቁርባን፣ ወይንና ሜሮን፣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ዘይትም</a:t>
            </a:r>
            <a:r>
              <a:rPr lang="en-US"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መጋረጃም</a:t>
            </a:r>
            <a:r>
              <a:rPr lang="en-US"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የንባብ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መጻሕፍትን</a:t>
            </a:r>
            <a:r>
              <a:rPr lang="en-US"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የቤተ መቅደስንም</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ንዋያት</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በመስጠት</a:t>
            </a:r>
            <a:r>
              <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የሚያገለግሉትንም</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ባርክ፤</a:t>
            </a:r>
            <a:endParaRPr lang="am-ET" sz="9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bless those who give gifts of incense, and bread and wine, and ointment and lamp oil, and hangings and reading books and vessels for the sanctuary, that Christ our God may give them their reward in the heavenly Jerusalem. </a:t>
            </a:r>
          </a:p>
        </p:txBody>
      </p:sp>
    </p:spTree>
    <p:extLst>
      <p:ext uri="{BB962C8B-B14F-4D97-AF65-F5344CB8AC3E}">
        <p14:creationId xmlns:p14="http://schemas.microsoft.com/office/powerpoint/2010/main" val="906531499"/>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6255" y="89771"/>
            <a:ext cx="11887200" cy="6709529"/>
          </a:xfrm>
          <a:prstGeom prst="rect">
            <a:avLst/>
          </a:prstGeom>
        </p:spPr>
        <p:txBody>
          <a:bodyPr wrap="square">
            <a:spAutoFit/>
          </a:bodyPr>
          <a:lstStyle/>
          <a:p>
            <a:endParaRPr lang="am-ET" sz="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ወለኵሎሙ እለ ተጋብኡ ምስሌነ ይኅሥሡ ምሕረተ ክርስቶስ አምላክነ </a:t>
            </a:r>
            <a:r>
              <a:rPr lang="am-ET"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ተሣ</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ላዕሌሆሙ ወለኵሎሙ እለ አምጽኡ ምጽዋተ በቅድመ መንበርከ መፍርህ ወመደንገጽ </a:t>
            </a:r>
            <a:r>
              <a:rPr lang="am-ET"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ተወከፎሙ </a:t>
            </a:r>
            <a:endPar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ይቅርታን ያገኙ ዘንድ ከእኛ ጋራ የተሰበሰቡትንም ሁሉ አምላክችን ክርስቶስ ሆይ ይቅር በላቸው፤ በሚያስፈራና በሚያስደነግጥ በመንበርህ ፊት ምጽዋት ያመጡትንም ሁሉ ተቀበላቸው፤</a:t>
            </a:r>
          </a:p>
          <a:p>
            <a:endParaRPr lang="am-ET" sz="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all them that are assembled with us to entreat for mercy; Christ our God have mercy upon them; and all them that give alms before Your awful and terrifying throne, receive.</a:t>
            </a:r>
            <a:r>
              <a:rPr lang="en-US" sz="28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p:txBody>
      </p:sp>
    </p:spTree>
    <p:extLst>
      <p:ext uri="{BB962C8B-B14F-4D97-AF65-F5344CB8AC3E}">
        <p14:creationId xmlns:p14="http://schemas.microsoft.com/office/powerpoint/2010/main" val="4205945041"/>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6255" y="185896"/>
            <a:ext cx="11887200" cy="6632585"/>
          </a:xfrm>
          <a:prstGeom prst="rect">
            <a:avLst/>
          </a:prstGeom>
        </p:spPr>
        <p:txBody>
          <a:bodyPr wrap="square">
            <a:spAutoFit/>
          </a:bodyPr>
          <a:lstStyle/>
          <a:p>
            <a:r>
              <a:rPr lang="am-ET"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ወአንኂ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ለኵላ ነፍስ ዕፅብት ወእለ እሡራን በመዋቅሕት</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ወእለ</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ሀለዉ</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ውስተ</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ስደት</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ወፄዋዌ</a:t>
            </a:r>
          </a:p>
          <a:p>
            <a:endParaRPr lang="am-ET" sz="7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የተጨነቀችዪቱን ነፍስ ሁሉ </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አሳርፍ</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በሰንሰለት </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የታሠሩትን</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በስደትና በምርኮ ያሉትንም፤</a:t>
            </a:r>
          </a:p>
          <a:p>
            <a:endParaRPr lang="am-ET" sz="1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0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comfort every straitened soul, and them that are in chains and them that are in </a:t>
            </a:r>
            <a:r>
              <a:rPr lang="en-US" sz="4000" b="1" spc="-35"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exileor</a:t>
            </a:r>
            <a:r>
              <a:rPr lang="en-US" sz="40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captivity. </a:t>
            </a:r>
          </a:p>
        </p:txBody>
      </p:sp>
    </p:spTree>
    <p:extLst>
      <p:ext uri="{BB962C8B-B14F-4D97-AF65-F5344CB8AC3E}">
        <p14:creationId xmlns:p14="http://schemas.microsoft.com/office/powerpoint/2010/main" val="367182822"/>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6255" y="100675"/>
            <a:ext cx="11887199" cy="6986528"/>
          </a:xfrm>
          <a:prstGeom prst="rect">
            <a:avLst/>
          </a:prstGeom>
        </p:spPr>
        <p:txBody>
          <a:bodyPr wrap="square">
            <a:spAutoFit/>
          </a:bodyPr>
          <a:lstStyle/>
          <a:p>
            <a:r>
              <a:rPr lang="am-ET"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ወእለ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እኁዛን በቅኔ መሪር አምላክነ አድኅኖሙ </a:t>
            </a:r>
            <a:r>
              <a:rPr lang="am-ET"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በምሕረትከ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ኦ ሊቅነ ኢየሱስ ክርስቶስ ለኵሎሙ እለ አዘዙነ ከመ ንዘከሮሙ በጊዜ አስተብቍዖትነ ኀቤከ ተዘከሮሙ በመንግሥትከ </a:t>
            </a:r>
            <a:r>
              <a:rPr lang="am-ET" sz="36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ሰማያዊት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ወሊተኒ ለኃጥእ ገብርከ ተዘከረኒ </a:t>
            </a:r>
          </a:p>
          <a:p>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መሪር በሆነ አገዛዝ የተያዙትንም አምላካችን </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ሆይ</a:t>
            </a:r>
            <a:r>
              <a:rPr lang="am-ET" sz="3200" b="1" dirty="0" smtClean="0">
                <a:solidFill>
                  <a:srgbClr val="00FF00"/>
                </a:solidFill>
                <a:latin typeface="Ebrima"/>
                <a:ea typeface="Ebrima"/>
                <a:cs typeface="Ebrima"/>
              </a:rPr>
              <a:t>!</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በቸርነትህ </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አድናቸው</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መምህራችን ኢየሱስ ክርስቶስ </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ሆይ</a:t>
            </a:r>
            <a:r>
              <a:rPr lang="am-ET" sz="3200" b="1" dirty="0" smtClean="0">
                <a:solidFill>
                  <a:srgbClr val="00FF00"/>
                </a:solidFill>
                <a:latin typeface="Ebrima"/>
                <a:ea typeface="Ebrima"/>
                <a:cs typeface="Ebrima"/>
              </a:rPr>
              <a:t>!</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ወዳንተ በምንማልድበት ጊዜ እንድናስባቸው ያዘዙንን ሁሉ በሰማያዊት መንግሥትህ </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አስባቸው</a:t>
            </a:r>
            <a:r>
              <a:rPr lang="am-ET" sz="3200" b="1" dirty="0" smtClean="0">
                <a:solidFill>
                  <a:srgbClr val="00FF00"/>
                </a:solidFill>
                <a:latin typeface="Ebrima"/>
                <a:ea typeface="Ebrima"/>
                <a:cs typeface="Ebrima"/>
              </a:rPr>
              <a:t>!</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ኃጥእ አገልጋይህን እኔንም አስበኝ፤</a:t>
            </a:r>
            <a:endParaRPr lang="am-ET"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28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them that are held in bitter servitude; our God, deliver them in Your mercy. And all them that have entrusted it to us to remember them in our supplication to You; O our Master Jesus Christ, remember them in Your heavenly kingdom, and remember me, Your sinful servant.  </a:t>
            </a:r>
          </a:p>
        </p:txBody>
      </p:sp>
    </p:spTree>
    <p:extLst>
      <p:ext uri="{BB962C8B-B14F-4D97-AF65-F5344CB8AC3E}">
        <p14:creationId xmlns:p14="http://schemas.microsoft.com/office/powerpoint/2010/main" val="3265135890"/>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8882" y="145317"/>
            <a:ext cx="12095018" cy="6278642"/>
          </a:xfrm>
          <a:prstGeom prst="rect">
            <a:avLst/>
          </a:prstGeom>
        </p:spPr>
        <p:txBody>
          <a:bodyPr wrap="square">
            <a:spAutoFit/>
          </a:bodyPr>
          <a:lstStyle/>
          <a:p>
            <a:r>
              <a:rPr lang="am-ET"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ኦ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አድኅን ሕዝበከ ወባርክ </a:t>
            </a:r>
            <a:r>
              <a:rPr lang="am-ET"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ርስተከ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ረዓዮሙ ወአልዕሎሙ እስከ </a:t>
            </a:r>
            <a:r>
              <a:rPr lang="am-ET"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ለዓለም </a:t>
            </a:r>
            <a:endPar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ሕዝብህን </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አድን</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ርስትህንም </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ባርክ</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ጠብቃቸው</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እስከ ዘለዓለምም ከፍ ከፍ አድርጋቸው፤</a:t>
            </a:r>
            <a:endParaRPr lang="am-ET" sz="1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4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Lord, save Your people and bless Your inheritance, feed them and lift them up forever.</a:t>
            </a:r>
            <a:endParaRPr lang="en-US" sz="48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949265639"/>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272</a:t>
            </a:fld>
            <a:endParaRPr lang="en-US" dirty="0"/>
          </a:p>
        </p:txBody>
      </p:sp>
      <p:sp>
        <p:nvSpPr>
          <p:cNvPr id="3" name="Rectangle 2"/>
          <p:cNvSpPr/>
          <p:nvPr/>
        </p:nvSpPr>
        <p:spPr>
          <a:xfrm>
            <a:off x="180125" y="89979"/>
            <a:ext cx="11831751" cy="6247864"/>
          </a:xfrm>
          <a:prstGeom prst="rect">
            <a:avLst/>
          </a:prstGeom>
        </p:spPr>
        <p:txBody>
          <a:bodyPr wrap="square">
            <a:spAutoFit/>
          </a:bodyPr>
          <a:lstStyle/>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ንፍቅ ዲያቆን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Ass’t Deacon</a:t>
            </a:r>
            <a:endParaRPr lang="am-ET" sz="1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መሐሮሙ እግዚኦ </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ወተሣ</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ሎሙ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ለሊቃነ </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ጳጳሳት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ጳጳሳት ኤጲስ ቆጶሳት ቀሳውስት ወዲያቆናት ወ</a:t>
            </a:r>
            <a:r>
              <a:rPr lang="am-ET" sz="4400" b="1" dirty="0">
                <a:solidFill>
                  <a:prstClr val="white"/>
                </a:solidFill>
                <a:latin typeface="Nyala" panose="02000504070300020003" pitchFamily="2" charset="0"/>
                <a:ea typeface="Abyssinica SIL (Connected)" panose="02000000000000000000" pitchFamily="2" charset="0"/>
                <a:cs typeface="Abyssinica SIL (Connected)" panose="02000000000000000000" pitchFamily="2" charset="0"/>
              </a:rPr>
              <a:t>ኵ</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ሎሙ ሕዝበ ክርስቲያን።</a:t>
            </a:r>
            <a:endParaRPr lang="am-ET" sz="1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የጳጳሳቱን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አለቃ</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ጳጳሳቱን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ኤጲስ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ቆጶሳቱን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ቀሳውስቱንና ዲያቆናቱን፤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የክርስቲያን</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ንም</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ወገኖች</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ማራቸው፤ ይቅርም በላቸው።</a:t>
            </a:r>
            <a:endParaRPr lang="am-ET" sz="1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pity and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have mercy </a:t>
            </a:r>
            <a:r>
              <a:rPr lang="en-US" sz="36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upon the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patriarchs, archbishops, bishops, </a:t>
            </a:r>
            <a:r>
              <a:rPr lang="en-US" sz="3600" b="1" spc="-1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priests, </a:t>
            </a:r>
            <a:r>
              <a:rPr lang="en-US" sz="3600" b="1" spc="-88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deacons</a:t>
            </a:r>
            <a:r>
              <a:rPr lang="en-US" sz="3600" b="1" spc="-1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en-US" sz="3600" b="1" spc="-1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all</a:t>
            </a:r>
            <a:r>
              <a:rPr lang="en-US" sz="3600" b="1" spc="-1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a:t>
            </a:r>
            <a:r>
              <a:rPr lang="en-US" sz="3600" b="1" spc="-1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Christian</a:t>
            </a:r>
            <a:r>
              <a:rPr lang="en-US" sz="3600" b="1" spc="-1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people.</a:t>
            </a:r>
            <a:endParaRPr lang="en-US" sz="36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687929492"/>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93964" y="321860"/>
            <a:ext cx="11471563" cy="6834563"/>
          </a:xfrm>
          <a:prstGeom prst="rect">
            <a:avLst/>
          </a:prstGeom>
        </p:spPr>
        <p:txBody>
          <a:bodyPr vert="horz" wrap="square" lIns="0" tIns="12065" rIns="0" bIns="0" rtlCol="0">
            <a:spAutoFit/>
          </a:bodyPr>
          <a:lstStyle/>
          <a:p>
            <a:pPr marL="12700" lvl="0">
              <a:spcBef>
                <a:spcPts val="95"/>
              </a:spcBef>
              <a:buClr>
                <a:srgbClr val="33CC33"/>
              </a:buClr>
              <a:tabLst>
                <a:tab pos="477520" algn="l"/>
              </a:tabLst>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en-US" sz="440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lvl="0">
              <a:spcBef>
                <a:spcPts val="95"/>
              </a:spcBef>
              <a:buClr>
                <a:srgbClr val="33CC33"/>
              </a:buClr>
              <a:tabLst>
                <a:tab pos="477520" algn="l"/>
              </a:tabLst>
            </a:pP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ሰማይ</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ይስማ</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ምድርም</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ታድምጥ</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የምድር</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መሠረቶችም</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ይደንግጡ</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12700" lvl="0">
              <a:spcBef>
                <a:spcPts val="95"/>
              </a:spcBef>
              <a:buClr>
                <a:srgbClr val="33CC33"/>
              </a:buClr>
              <a:tabLst>
                <a:tab pos="477520" algn="l"/>
              </a:tabLst>
            </a:pPr>
            <a:r>
              <a:rPr lang="en-US" sz="40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Let Heaven </a:t>
            </a:r>
            <a:r>
              <a:rPr lang="en-US" sz="4000" b="1" dirty="0" err="1"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hear,the</a:t>
            </a:r>
            <a:r>
              <a:rPr lang="en-US" sz="40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earth listen, and the Foundations of the earth be afraid.</a:t>
            </a:r>
            <a:endPar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a:spcBef>
                <a:spcPts val="95"/>
              </a:spcBef>
              <a:buClr>
                <a:srgbClr val="33CC33"/>
              </a:buClr>
              <a:tabLst>
                <a:tab pos="477520" algn="l"/>
              </a:tabLst>
            </a:pPr>
            <a:r>
              <a:rPr lang="am-ET" sz="4400" b="1" u="sng"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 </a:t>
            </a:r>
            <a:endParaRPr lang="en-US" sz="440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a:spcBef>
                <a:spcPts val="95"/>
              </a:spcBef>
              <a:buClr>
                <a:srgbClr val="33CC33"/>
              </a:buClr>
              <a:tabLst>
                <a:tab pos="477520" algn="l"/>
              </a:tabLst>
            </a:pPr>
            <a:r>
              <a:rPr sz="44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እለ</a:t>
            </a:r>
            <a:r>
              <a:rPr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ትነብሩ ተንሥኡ።</a:t>
            </a:r>
          </a:p>
          <a:p>
            <a:pPr marL="12065">
              <a:buClr>
                <a:srgbClr val="FFFF66"/>
              </a:buClr>
              <a:tabLst>
                <a:tab pos="478155" algn="l"/>
              </a:tabLst>
            </a:pPr>
            <a:r>
              <a:rPr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የተቀመጣችሁ</a:t>
            </a:r>
            <a:r>
              <a:rPr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ተነ</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ሡ</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12700">
              <a:spcBef>
                <a:spcPts val="5"/>
              </a:spcBef>
              <a:buClr>
                <a:srgbClr val="FF0000"/>
              </a:buClr>
              <a:tabLst>
                <a:tab pos="477520" algn="l"/>
              </a:tabLst>
            </a:pPr>
            <a:r>
              <a:rPr sz="4000" b="1" spc="-5"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a:t>
            </a:r>
            <a:r>
              <a:rPr lang="en-US" sz="40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a:t>
            </a:r>
            <a:r>
              <a:rPr sz="40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that </a:t>
            </a:r>
            <a:r>
              <a:rPr lang="en-US" sz="40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are </a:t>
            </a:r>
            <a:r>
              <a:rPr sz="40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sitting, stand up.</a:t>
            </a:r>
          </a:p>
        </p:txBody>
      </p:sp>
      <p:sp>
        <p:nvSpPr>
          <p:cNvPr id="3" name="object 3"/>
          <p:cNvSpPr txBox="1"/>
          <p:nvPr/>
        </p:nvSpPr>
        <p:spPr>
          <a:xfrm>
            <a:off x="9574404" y="6117413"/>
            <a:ext cx="353695" cy="232756"/>
          </a:xfrm>
          <a:prstGeom prst="rect">
            <a:avLst/>
          </a:prstGeom>
        </p:spPr>
        <p:txBody>
          <a:bodyPr vert="horz" wrap="square" lIns="0" tIns="17145" rIns="0" bIns="0" rtlCol="0">
            <a:spAutoFit/>
          </a:bodyPr>
          <a:lstStyle/>
          <a:p>
            <a:pPr marL="39370">
              <a:spcBef>
                <a:spcPts val="135"/>
              </a:spcBef>
            </a:pPr>
            <a:fld id="{81D60167-4931-47E6-BA6A-407CBD079E47}" type="slidenum">
              <a:rPr sz="1400" spc="-35" dirty="0">
                <a:solidFill>
                  <a:srgbClr val="DEDEDE"/>
                </a:solidFill>
                <a:latin typeface="Ebrima"/>
                <a:cs typeface="Ebrima"/>
              </a:rPr>
              <a:pPr marL="39370">
                <a:spcBef>
                  <a:spcPts val="135"/>
                </a:spcBef>
              </a:pPr>
              <a:t>273</a:t>
            </a:fld>
            <a:endParaRPr sz="1400">
              <a:latin typeface="Ebrima"/>
              <a:cs typeface="Ebrima"/>
            </a:endParaRPr>
          </a:p>
        </p:txBody>
      </p:sp>
    </p:spTree>
    <p:extLst>
      <p:ext uri="{BB962C8B-B14F-4D97-AF65-F5344CB8AC3E}">
        <p14:creationId xmlns:p14="http://schemas.microsoft.com/office/powerpoint/2010/main" val="769137690"/>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20328" y="266442"/>
            <a:ext cx="11804073" cy="6860211"/>
          </a:xfrm>
          <a:prstGeom prst="rect">
            <a:avLst/>
          </a:prstGeom>
        </p:spPr>
        <p:txBody>
          <a:bodyPr vert="horz" wrap="square" lIns="0" tIns="12065" rIns="0" bIns="0" rtlCol="0">
            <a:spAutoFit/>
          </a:bodyPr>
          <a:lstStyle/>
          <a:p>
            <a:pPr marL="12700" lvl="0">
              <a:spcBef>
                <a:spcPts val="95"/>
              </a:spcBef>
              <a:buClr>
                <a:srgbClr val="33CC33"/>
              </a:buClr>
              <a:tabLst>
                <a:tab pos="477520" algn="l"/>
              </a:tabLst>
            </a:pPr>
            <a:r>
              <a:rPr lang="am-ET" sz="48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800" b="1" u="sng"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80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en-US" sz="480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lvl="0">
              <a:spcBef>
                <a:spcPts val="95"/>
              </a:spcBef>
              <a:buClr>
                <a:srgbClr val="33CC33"/>
              </a:buClr>
              <a:tabLst>
                <a:tab pos="477520" algn="l"/>
              </a:tabLst>
            </a:pP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በአባቱ</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ፈቃድ</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ወረደ</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በማርያም</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እንግዳ</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ሆነ</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በንጹሕ</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ድንግልናዋ</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ተወለደ</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12700" lvl="0">
              <a:spcBef>
                <a:spcPts val="95"/>
              </a:spcBef>
              <a:buClr>
                <a:srgbClr val="33CC33"/>
              </a:buClr>
              <a:tabLst>
                <a:tab pos="477520" algn="l"/>
              </a:tabLst>
            </a:pPr>
            <a:r>
              <a:rPr lang="en-US" sz="40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Lord came down through the will of Father, sojourned in Mary and was born while she was a pure virgin.</a:t>
            </a:r>
            <a:endPar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a:spcBef>
                <a:spcPts val="95"/>
              </a:spcBef>
              <a:buClr>
                <a:srgbClr val="33CC33"/>
              </a:buClr>
              <a:tabLst>
                <a:tab pos="477520" algn="l"/>
              </a:tabLst>
            </a:pPr>
            <a:r>
              <a:rPr lang="am-ET" sz="4400" b="1" u="sng"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pPr marL="12700">
              <a:spcBef>
                <a:spcPts val="95"/>
              </a:spcBef>
              <a:buClr>
                <a:srgbClr val="33CC33"/>
              </a:buClr>
              <a:tabLst>
                <a:tab pos="477520" algn="l"/>
              </a:tabLst>
            </a:pPr>
            <a:r>
              <a:rPr sz="44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ውስተ</a:t>
            </a:r>
            <a:r>
              <a:rPr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ጽባ</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a:t>
            </a:r>
            <a:r>
              <a:rPr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ነጽሩ</a:t>
            </a:r>
            <a:r>
              <a:rPr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a:spcBef>
                <a:spcPts val="95"/>
              </a:spcBef>
              <a:buClr>
                <a:srgbClr val="33CC33"/>
              </a:buClr>
              <a:tabLst>
                <a:tab pos="477520" algn="l"/>
              </a:tabLst>
            </a:pPr>
            <a:r>
              <a:rPr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ወደ</a:t>
            </a:r>
            <a:r>
              <a:rPr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ምሥራቅ</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ተመልከቱ</a:t>
            </a:r>
            <a:r>
              <a:rPr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a:spcBef>
                <a:spcPts val="95"/>
              </a:spcBef>
              <a:buClr>
                <a:srgbClr val="33CC33"/>
              </a:buClr>
              <a:tabLst>
                <a:tab pos="477520" algn="l"/>
              </a:tabLst>
            </a:pPr>
            <a:r>
              <a:rPr sz="4000" b="1" spc="-5"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Look </a:t>
            </a:r>
            <a:r>
              <a:rPr lang="en-US" sz="40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towards</a:t>
            </a:r>
            <a:r>
              <a:rPr sz="40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the east.</a:t>
            </a:r>
          </a:p>
        </p:txBody>
      </p:sp>
      <p:sp>
        <p:nvSpPr>
          <p:cNvPr id="3" name="object 3"/>
          <p:cNvSpPr txBox="1"/>
          <p:nvPr/>
        </p:nvSpPr>
        <p:spPr>
          <a:xfrm>
            <a:off x="9574404" y="6117413"/>
            <a:ext cx="353695" cy="232756"/>
          </a:xfrm>
          <a:prstGeom prst="rect">
            <a:avLst/>
          </a:prstGeom>
        </p:spPr>
        <p:txBody>
          <a:bodyPr vert="horz" wrap="square" lIns="0" tIns="17145" rIns="0" bIns="0" rtlCol="0">
            <a:spAutoFit/>
          </a:bodyPr>
          <a:lstStyle/>
          <a:p>
            <a:pPr marL="39370">
              <a:spcBef>
                <a:spcPts val="135"/>
              </a:spcBef>
            </a:pPr>
            <a:fld id="{81D60167-4931-47E6-BA6A-407CBD079E47}" type="slidenum">
              <a:rPr sz="1400" spc="-35" dirty="0">
                <a:solidFill>
                  <a:srgbClr val="DEDEDE"/>
                </a:solidFill>
                <a:latin typeface="Ebrima"/>
                <a:cs typeface="Ebrima"/>
              </a:rPr>
              <a:pPr marL="39370">
                <a:spcBef>
                  <a:spcPts val="135"/>
                </a:spcBef>
              </a:pPr>
              <a:t>274</a:t>
            </a:fld>
            <a:endParaRPr sz="1400">
              <a:latin typeface="Ebrima"/>
              <a:cs typeface="Ebrima"/>
            </a:endParaRPr>
          </a:p>
        </p:txBody>
      </p:sp>
    </p:spTree>
    <p:extLst>
      <p:ext uri="{BB962C8B-B14F-4D97-AF65-F5344CB8AC3E}">
        <p14:creationId xmlns:p14="http://schemas.microsoft.com/office/powerpoint/2010/main" val="3678487850"/>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03146" y="275230"/>
            <a:ext cx="11734800" cy="5824030"/>
          </a:xfrm>
          <a:prstGeom prst="rect">
            <a:avLst/>
          </a:prstGeom>
        </p:spPr>
        <p:txBody>
          <a:bodyPr vert="horz" wrap="square" lIns="0" tIns="12065" rIns="0" bIns="0" rtlCol="0">
            <a:spAutoFit/>
          </a:bodyPr>
          <a:lstStyle/>
          <a:p>
            <a:pPr marL="12700" lvl="0">
              <a:spcBef>
                <a:spcPts val="95"/>
              </a:spcBef>
              <a:buClr>
                <a:srgbClr val="33CC33"/>
              </a:buClr>
              <a:tabLst>
                <a:tab pos="477520" algn="l"/>
              </a:tabLst>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en-US" sz="440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lvl="0">
              <a:spcBef>
                <a:spcPts val="95"/>
              </a:spcBef>
              <a:buClr>
                <a:srgbClr val="33CC33"/>
              </a:buClr>
              <a:tabLst>
                <a:tab pos="477520" algn="l"/>
              </a:tabLst>
            </a:pP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በእንስሳት</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በረት</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ተጨመረ</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የንግሡንም</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እጅ</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መንሻ</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ተቀበለ</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ከእናቱ</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ጡቶች</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ምግብን</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እየለመነ</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እንደ</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ሕጻናት</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አለቀሰ</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12700" lvl="0">
              <a:spcBef>
                <a:spcPts val="95"/>
              </a:spcBef>
              <a:buClr>
                <a:srgbClr val="33CC33"/>
              </a:buClr>
              <a:tabLst>
                <a:tab pos="477520" algn="l"/>
              </a:tabLst>
            </a:pPr>
            <a:r>
              <a:rPr lang="en-US" sz="40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He was laid in the manger of the </a:t>
            </a:r>
            <a:r>
              <a:rPr lang="en-US" sz="4000" b="1" dirty="0" err="1"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cattle,received</a:t>
            </a:r>
            <a:r>
              <a:rPr lang="en-US" sz="40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the presents of His kingdom, and wept as infants do, asking for food from the breasts of His mother.  </a:t>
            </a:r>
            <a:endPar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object 3"/>
          <p:cNvSpPr txBox="1"/>
          <p:nvPr/>
        </p:nvSpPr>
        <p:spPr>
          <a:xfrm>
            <a:off x="9577450" y="6117413"/>
            <a:ext cx="351155" cy="232756"/>
          </a:xfrm>
          <a:prstGeom prst="rect">
            <a:avLst/>
          </a:prstGeom>
        </p:spPr>
        <p:txBody>
          <a:bodyPr vert="horz" wrap="square" lIns="0" tIns="17145" rIns="0" bIns="0" rtlCol="0">
            <a:spAutoFit/>
          </a:bodyPr>
          <a:lstStyle/>
          <a:p>
            <a:pPr marL="38100">
              <a:spcBef>
                <a:spcPts val="135"/>
              </a:spcBef>
            </a:pPr>
            <a:fld id="{81D60167-4931-47E6-BA6A-407CBD079E47}" type="slidenum">
              <a:rPr sz="1400" spc="-50" dirty="0">
                <a:solidFill>
                  <a:srgbClr val="DEDEDE"/>
                </a:solidFill>
                <a:latin typeface="Ebrima"/>
                <a:cs typeface="Ebrima"/>
              </a:rPr>
              <a:pPr marL="38100">
                <a:spcBef>
                  <a:spcPts val="135"/>
                </a:spcBef>
              </a:pPr>
              <a:t>275</a:t>
            </a:fld>
            <a:endParaRPr sz="1400">
              <a:latin typeface="Ebrima"/>
              <a:cs typeface="Ebrima"/>
            </a:endParaRPr>
          </a:p>
        </p:txBody>
      </p:sp>
    </p:spTree>
    <p:extLst>
      <p:ext uri="{BB962C8B-B14F-4D97-AF65-F5344CB8AC3E}">
        <p14:creationId xmlns:p14="http://schemas.microsoft.com/office/powerpoint/2010/main" val="436177416"/>
      </p:ext>
    </p:ext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03146" y="275230"/>
            <a:ext cx="11734800" cy="6737101"/>
          </a:xfrm>
          <a:prstGeom prst="rect">
            <a:avLst/>
          </a:prstGeom>
        </p:spPr>
        <p:txBody>
          <a:bodyPr vert="horz" wrap="square" lIns="0" tIns="12065" rIns="0" bIns="0" rtlCol="0">
            <a:spAutoFit/>
          </a:bodyPr>
          <a:lstStyle/>
          <a:p>
            <a:pPr marL="12700" lvl="0">
              <a:spcBef>
                <a:spcPts val="95"/>
              </a:spcBef>
              <a:buClr>
                <a:srgbClr val="33CC33"/>
              </a:buClr>
              <a:tabLst>
                <a:tab pos="477520" algn="l"/>
              </a:tabLst>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en-US" sz="400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lvl="0">
              <a:spcBef>
                <a:spcPts val="95"/>
              </a:spcBef>
              <a:buClr>
                <a:srgbClr val="33CC33"/>
              </a:buClr>
              <a:tabLst>
                <a:tab pos="477520" algn="l"/>
              </a:tabLst>
            </a:pP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በግልጥ</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ተመላለሰ</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እንደ</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ሰውም</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ታየ</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በየጥቂቱ</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አደገ</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በሠላሳ</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ዘመን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በዮርዳኖስ</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ተጠመቀ</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marL="12700" lvl="0">
              <a:spcBef>
                <a:spcPts val="95"/>
              </a:spcBef>
              <a:buClr>
                <a:srgbClr val="33CC33"/>
              </a:buClr>
              <a:tabLst>
                <a:tab pos="477520" algn="l"/>
              </a:tabLst>
            </a:pPr>
            <a:r>
              <a:rPr lang="en-US" sz="40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He waked openly and appeared like a man, grew little by little and was baptized in Jordan at the age of thirty.  </a:t>
            </a:r>
            <a:endPar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a:spcBef>
                <a:spcPts val="95"/>
              </a:spcBef>
              <a:buClr>
                <a:srgbClr val="33CC33"/>
              </a:buClr>
              <a:tabLst>
                <a:tab pos="477520" algn="l"/>
              </a:tabLst>
            </a:pPr>
            <a:r>
              <a:rPr lang="am-ET" sz="3600" b="1" u="sng"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pPr marL="12700">
              <a:spcBef>
                <a:spcPts val="95"/>
              </a:spcBef>
              <a:buClr>
                <a:srgbClr val="33CC33"/>
              </a:buClr>
              <a:tabLst>
                <a:tab pos="477520" algn="l"/>
              </a:tabLst>
            </a:pPr>
            <a:r>
              <a:rPr sz="40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ንነጽር</a:t>
            </a:r>
            <a:r>
              <a:rPr lang="en-US"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a:spcBef>
                <a:spcPts val="95"/>
              </a:spcBef>
              <a:buClr>
                <a:srgbClr val="33CC33"/>
              </a:buClr>
              <a:tabLst>
                <a:tab pos="477520" algn="l"/>
              </a:tabLst>
            </a:pPr>
            <a:r>
              <a:rPr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እናስተውል</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a:spcBef>
                <a:spcPts val="95"/>
              </a:spcBef>
              <a:buClr>
                <a:srgbClr val="33CC33"/>
              </a:buClr>
              <a:tabLst>
                <a:tab pos="477520" algn="l"/>
              </a:tabLst>
            </a:pPr>
            <a:r>
              <a:rPr sz="3600" b="1" spc="-5"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Let </a:t>
            </a:r>
            <a:r>
              <a:rPr sz="36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 give heed.</a:t>
            </a:r>
          </a:p>
        </p:txBody>
      </p:sp>
      <p:sp>
        <p:nvSpPr>
          <p:cNvPr id="3" name="object 3"/>
          <p:cNvSpPr txBox="1"/>
          <p:nvPr/>
        </p:nvSpPr>
        <p:spPr>
          <a:xfrm>
            <a:off x="9577450" y="6117413"/>
            <a:ext cx="351155" cy="232756"/>
          </a:xfrm>
          <a:prstGeom prst="rect">
            <a:avLst/>
          </a:prstGeom>
        </p:spPr>
        <p:txBody>
          <a:bodyPr vert="horz" wrap="square" lIns="0" tIns="17145" rIns="0" bIns="0" rtlCol="0">
            <a:spAutoFit/>
          </a:bodyPr>
          <a:lstStyle/>
          <a:p>
            <a:pPr marL="38100">
              <a:spcBef>
                <a:spcPts val="135"/>
              </a:spcBef>
            </a:pPr>
            <a:fld id="{81D60167-4931-47E6-BA6A-407CBD079E47}" type="slidenum">
              <a:rPr sz="1400" spc="-50" dirty="0">
                <a:solidFill>
                  <a:srgbClr val="DEDEDE"/>
                </a:solidFill>
                <a:latin typeface="Ebrima"/>
                <a:cs typeface="Ebrima"/>
              </a:rPr>
              <a:pPr marL="38100">
                <a:spcBef>
                  <a:spcPts val="135"/>
                </a:spcBef>
              </a:pPr>
              <a:t>276</a:t>
            </a:fld>
            <a:endParaRPr sz="1400">
              <a:latin typeface="Ebrima"/>
              <a:cs typeface="Ebrima"/>
            </a:endParaRPr>
          </a:p>
        </p:txBody>
      </p:sp>
    </p:spTree>
    <p:extLst>
      <p:ext uri="{BB962C8B-B14F-4D97-AF65-F5344CB8AC3E}">
        <p14:creationId xmlns:p14="http://schemas.microsoft.com/office/powerpoint/2010/main" val="3563498201"/>
      </p:ext>
    </p:extLst>
  </p:cSld>
  <p:clrMapOvr>
    <a:masterClrMapping/>
  </p:clrMapOvr>
  <p:timing>
    <p:tnLst>
      <p:par>
        <p:cTn id="1" dur="indefinite" restart="never" nodeType="tmRoot"/>
      </p:par>
    </p:tnLst>
  </p:timing>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22750" y="111456"/>
            <a:ext cx="10404764" cy="6957674"/>
          </a:xfrm>
          <a:prstGeom prst="rect">
            <a:avLst/>
          </a:prstGeom>
        </p:spPr>
        <p:txBody>
          <a:bodyPr vert="horz" wrap="square" lIns="0" tIns="12065" rIns="0" bIns="0" rtlCol="0">
            <a:spAutoFit/>
          </a:bodyPr>
          <a:lstStyle/>
          <a:p>
            <a:pPr marL="12700" lvl="0">
              <a:spcBef>
                <a:spcPts val="95"/>
              </a:spcBef>
              <a:buClr>
                <a:srgbClr val="33CC33"/>
              </a:buClr>
              <a:tabLst>
                <a:tab pos="477520" algn="l"/>
              </a:tabLst>
            </a:pPr>
            <a:r>
              <a:rPr lang="am-ET" sz="4000" b="1" u="sng"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en-US" sz="400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lvl="0">
              <a:spcBef>
                <a:spcPts val="95"/>
              </a:spcBef>
              <a:buClr>
                <a:srgbClr val="33CC33"/>
              </a:buClr>
              <a:tabLst>
                <a:tab pos="477520" algn="l"/>
              </a:tabLst>
            </a:pP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እንደ</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ሰው</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ሆኖ</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ለመጾም</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በገዳም</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አደረ</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ከዲያብሎስ</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ተፈተነ</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የጨለማን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መኳንንት</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በአምላክነቱ</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ኃይል</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ሻረ</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12700" lvl="0">
              <a:spcBef>
                <a:spcPts val="95"/>
              </a:spcBef>
              <a:buClr>
                <a:srgbClr val="33CC33"/>
              </a:buClr>
              <a:tabLst>
                <a:tab pos="477520" algn="l"/>
              </a:tabLst>
            </a:pPr>
            <a:r>
              <a:rPr lang="en-US" sz="36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He stayed in the wilderness as a fasting man, was tempted by the Devil and He degraded the rules of darkness through the power of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lang="en-US" sz="36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is divinity.</a:t>
            </a:r>
            <a:endPar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a:spcBef>
                <a:spcPts val="95"/>
              </a:spcBef>
              <a:buClr>
                <a:srgbClr val="33CC33"/>
              </a:buClr>
              <a:tabLst>
                <a:tab pos="477520" algn="l"/>
              </a:tabLst>
            </a:pPr>
            <a:r>
              <a:rPr lang="am-ET" sz="3600" b="1" u="sng"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pPr marL="12700">
              <a:spcBef>
                <a:spcPts val="95"/>
              </a:spcBef>
              <a:buClr>
                <a:srgbClr val="33CC33"/>
              </a:buClr>
              <a:tabLst>
                <a:tab pos="477520" algn="l"/>
              </a:tabLst>
            </a:pPr>
            <a:r>
              <a:rPr sz="36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አውሥኡ</a:t>
            </a:r>
            <a:r>
              <a:rPr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12065">
              <a:spcBef>
                <a:spcPts val="5"/>
              </a:spcBef>
              <a:buClr>
                <a:srgbClr val="FFFF66"/>
              </a:buClr>
              <a:tabLst>
                <a:tab pos="478155" algn="l"/>
              </a:tabLst>
            </a:pPr>
            <a:r>
              <a:rPr sz="36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ተሰጥዎውን</a:t>
            </a:r>
            <a:r>
              <a:rPr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መልሱ።</a:t>
            </a:r>
          </a:p>
          <a:p>
            <a:pPr marL="12700">
              <a:buClr>
                <a:srgbClr val="FF0000"/>
              </a:buClr>
              <a:tabLst>
                <a:tab pos="477520" algn="l"/>
              </a:tabLst>
            </a:pPr>
            <a:r>
              <a:rPr sz="3600" b="1" spc="-5"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Answer </a:t>
            </a:r>
            <a:r>
              <a:rPr sz="36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ye.</a:t>
            </a:r>
          </a:p>
        </p:txBody>
      </p:sp>
      <p:sp>
        <p:nvSpPr>
          <p:cNvPr id="3" name="object 3"/>
          <p:cNvSpPr txBox="1"/>
          <p:nvPr/>
        </p:nvSpPr>
        <p:spPr>
          <a:xfrm>
            <a:off x="9577450" y="6117413"/>
            <a:ext cx="351155" cy="232756"/>
          </a:xfrm>
          <a:prstGeom prst="rect">
            <a:avLst/>
          </a:prstGeom>
        </p:spPr>
        <p:txBody>
          <a:bodyPr vert="horz" wrap="square" lIns="0" tIns="17145" rIns="0" bIns="0" rtlCol="0">
            <a:spAutoFit/>
          </a:bodyPr>
          <a:lstStyle/>
          <a:p>
            <a:pPr marL="38100">
              <a:spcBef>
                <a:spcPts val="135"/>
              </a:spcBef>
            </a:pPr>
            <a:fld id="{81D60167-4931-47E6-BA6A-407CBD079E47}" type="slidenum">
              <a:rPr sz="1400" spc="-50" dirty="0">
                <a:solidFill>
                  <a:srgbClr val="DEDEDE"/>
                </a:solidFill>
                <a:latin typeface="Ebrima"/>
                <a:cs typeface="Ebrima"/>
              </a:rPr>
              <a:pPr marL="38100">
                <a:spcBef>
                  <a:spcPts val="135"/>
                </a:spcBef>
              </a:pPr>
              <a:t>277</a:t>
            </a:fld>
            <a:endParaRPr sz="1400">
              <a:latin typeface="Ebrima"/>
              <a:cs typeface="Ebrima"/>
            </a:endParaRPr>
          </a:p>
        </p:txBody>
      </p:sp>
    </p:spTree>
    <p:extLst>
      <p:ext uri="{BB962C8B-B14F-4D97-AF65-F5344CB8AC3E}">
        <p14:creationId xmlns:p14="http://schemas.microsoft.com/office/powerpoint/2010/main" val="3085366648"/>
      </p:ext>
    </p:extLst>
  </p:cSld>
  <p:clrMapOvr>
    <a:masterClrMapping/>
  </p:clrMapOvr>
  <p:timing>
    <p:tnLst>
      <p:par>
        <p:cTn id="1" dur="indefinite" restart="never" nodeType="tmRoot"/>
      </p:par>
    </p:tnLst>
  </p:timing>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80109" y="798732"/>
            <a:ext cx="11887199" cy="5326458"/>
          </a:xfrm>
          <a:prstGeom prst="rect">
            <a:avLst/>
          </a:prstGeom>
        </p:spPr>
        <p:txBody>
          <a:bodyPr vert="horz" wrap="square" lIns="0" tIns="12065" rIns="0" bIns="0" rtlCol="0">
            <a:spAutoFit/>
          </a:bodyPr>
          <a:lstStyle/>
          <a:p>
            <a:pPr marL="12064" marR="443865">
              <a:spcBef>
                <a:spcPts val="95"/>
              </a:spcBef>
              <a:buClr>
                <a:srgbClr val="33CC33"/>
              </a:buClr>
              <a:tabLst>
                <a:tab pos="477520" algn="l"/>
                <a:tab pos="2993390" algn="l"/>
              </a:tabLst>
            </a:pPr>
            <a:r>
              <a:rPr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 </a:t>
            </a:r>
            <a:r>
              <a:rPr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ጸባ</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ኦ</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 </a:t>
            </a:r>
            <a:r>
              <a:rPr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ፍጹም </a:t>
            </a:r>
            <a:r>
              <a:rPr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ምሉዕ</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ሰማያተ</a:t>
            </a:r>
            <a:r>
              <a:rPr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ወምድረ</a:t>
            </a:r>
            <a:r>
              <a:rPr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ቅድሳተ</a:t>
            </a:r>
            <a:r>
              <a:rPr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ስብሐቲከ</a:t>
            </a:r>
            <a:r>
              <a:rPr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sz="1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065" marR="5080">
              <a:spcBef>
                <a:spcPts val="815"/>
              </a:spcBef>
              <a:buClr>
                <a:srgbClr val="FFFF66"/>
              </a:buClr>
              <a:tabLst>
                <a:tab pos="478155" algn="l"/>
                <a:tab pos="6406515" algn="l"/>
              </a:tabLst>
            </a:pPr>
            <a:r>
              <a:rPr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 </a:t>
            </a:r>
            <a:r>
              <a:rPr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ፍጹም አሸናፊ </a:t>
            </a:r>
            <a:r>
              <a:rPr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የጌትነትህ ምስጋና</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በሰማይና</a:t>
            </a:r>
            <a:r>
              <a:rPr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በምድር የመላ </a:t>
            </a:r>
            <a:r>
              <a:rPr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ነው</a:t>
            </a:r>
            <a:r>
              <a:rPr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064" marR="603885">
              <a:spcBef>
                <a:spcPts val="815"/>
              </a:spcBef>
              <a:buClr>
                <a:srgbClr val="FF0000"/>
              </a:buClr>
              <a:tabLst>
                <a:tab pos="477520" algn="l"/>
              </a:tabLst>
            </a:pPr>
            <a:r>
              <a:rPr sz="40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 Holy Holy, Perfect Lord of hosts, heaven and earth are full of the holiness of Thy</a:t>
            </a:r>
            <a:r>
              <a:rPr lang="am-ET" sz="40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glory.</a:t>
            </a:r>
          </a:p>
        </p:txBody>
      </p:sp>
      <p:sp>
        <p:nvSpPr>
          <p:cNvPr id="3" name="object 3"/>
          <p:cNvSpPr txBox="1"/>
          <p:nvPr/>
        </p:nvSpPr>
        <p:spPr>
          <a:xfrm>
            <a:off x="9577450" y="6117413"/>
            <a:ext cx="351155" cy="232756"/>
          </a:xfrm>
          <a:prstGeom prst="rect">
            <a:avLst/>
          </a:prstGeom>
        </p:spPr>
        <p:txBody>
          <a:bodyPr vert="horz" wrap="square" lIns="0" tIns="17145" rIns="0" bIns="0" rtlCol="0">
            <a:spAutoFit/>
          </a:bodyPr>
          <a:lstStyle/>
          <a:p>
            <a:pPr marL="38100">
              <a:spcBef>
                <a:spcPts val="135"/>
              </a:spcBef>
            </a:pPr>
            <a:fld id="{81D60167-4931-47E6-BA6A-407CBD079E47}" type="slidenum">
              <a:rPr sz="1400" spc="-50" dirty="0">
                <a:solidFill>
                  <a:srgbClr val="DEDEDE"/>
                </a:solidFill>
                <a:latin typeface="Ebrima"/>
                <a:cs typeface="Ebrima"/>
              </a:rPr>
              <a:pPr marL="38100">
                <a:spcBef>
                  <a:spcPts val="135"/>
                </a:spcBef>
              </a:pPr>
              <a:t>278</a:t>
            </a:fld>
            <a:endParaRPr sz="1400">
              <a:latin typeface="Ebrima"/>
              <a:cs typeface="Ebrima"/>
            </a:endParaRPr>
          </a:p>
        </p:txBody>
      </p:sp>
      <p:sp>
        <p:nvSpPr>
          <p:cNvPr id="5" name="Rectangle 4"/>
          <p:cNvSpPr/>
          <p:nvPr/>
        </p:nvSpPr>
        <p:spPr>
          <a:xfrm>
            <a:off x="1149927" y="83126"/>
            <a:ext cx="4350121" cy="769441"/>
          </a:xfrm>
          <a:prstGeom prst="rect">
            <a:avLst/>
          </a:prstGeom>
        </p:spPr>
        <p:txBody>
          <a:bodyPr wrap="square">
            <a:spAutoFit/>
          </a:bodyPr>
          <a:lstStyle/>
          <a:p>
            <a:pPr>
              <a:defRPr/>
            </a:pPr>
            <a:r>
              <a:rPr lang="am-ET" sz="4400" b="1" u="sng" kern="0"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kern="0"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kern="0"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en-US" sz="2000" kern="0" dirty="0">
              <a:solidFill>
                <a:sysClr val="windowText" lastClr="000000"/>
              </a:solidFill>
            </a:endParaRPr>
          </a:p>
        </p:txBody>
      </p:sp>
    </p:spTree>
    <p:extLst>
      <p:ext uri="{BB962C8B-B14F-4D97-AF65-F5344CB8AC3E}">
        <p14:creationId xmlns:p14="http://schemas.microsoft.com/office/powerpoint/2010/main" val="1853359073"/>
      </p:ext>
    </p:extLst>
  </p:cSld>
  <p:clrMapOvr>
    <a:masterClrMapping/>
  </p:clrMapOvr>
  <p:timing>
    <p:tnLst>
      <p:par>
        <p:cTn id="1" dur="indefinite" restart="never" nodeType="tmRoot"/>
      </p:par>
    </p:tnLst>
  </p:timing>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5725" y="874932"/>
            <a:ext cx="12039600" cy="4396075"/>
          </a:xfrm>
          <a:prstGeom prst="rect">
            <a:avLst/>
          </a:prstGeom>
        </p:spPr>
        <p:txBody>
          <a:bodyPr vert="horz" wrap="square" lIns="0" tIns="71120" rIns="0" bIns="0" rtlCol="0">
            <a:spAutoFit/>
          </a:bodyPr>
          <a:lstStyle/>
          <a:p>
            <a:pPr marL="12064" marR="47625">
              <a:spcBef>
                <a:spcPts val="560"/>
              </a:spcBef>
              <a:buClr>
                <a:srgbClr val="FFFF66"/>
              </a:buClr>
              <a:tabLst>
                <a:tab pos="477520" algn="l"/>
                <a:tab pos="6075045" algn="l"/>
              </a:tabLst>
            </a:pPr>
            <a:r>
              <a:rPr lang="en-US" sz="48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በሦስትነቱ</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ይባላል</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እርሱ</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ንጉሥ</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ሲሆን</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እንደ</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ባሪያ</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ትሕትናውን</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አሳየ</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12064" marR="47625">
              <a:spcBef>
                <a:spcPts val="560"/>
              </a:spcBef>
              <a:buClr>
                <a:srgbClr val="FFFF66"/>
              </a:buClr>
              <a:tabLst>
                <a:tab pos="477520" algn="l"/>
                <a:tab pos="6075045" algn="l"/>
              </a:tabLst>
            </a:pPr>
            <a:r>
              <a:rPr lang="en-US" sz="4400" b="1" spc="-5"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Holy,Holy,Holy,God in His trinity; being a king He showed His humility like a servant. </a:t>
            </a:r>
            <a:endParaRPr sz="44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object 3"/>
          <p:cNvSpPr txBox="1"/>
          <p:nvPr/>
        </p:nvSpPr>
        <p:spPr>
          <a:xfrm>
            <a:off x="9906001" y="6314748"/>
            <a:ext cx="351155" cy="232756"/>
          </a:xfrm>
          <a:prstGeom prst="rect">
            <a:avLst/>
          </a:prstGeom>
        </p:spPr>
        <p:txBody>
          <a:bodyPr vert="horz" wrap="square" lIns="0" tIns="17145" rIns="0" bIns="0" rtlCol="0">
            <a:spAutoFit/>
          </a:bodyPr>
          <a:lstStyle/>
          <a:p>
            <a:pPr marL="38100">
              <a:spcBef>
                <a:spcPts val="135"/>
              </a:spcBef>
            </a:pPr>
            <a:fld id="{81D60167-4931-47E6-BA6A-407CBD079E47}" type="slidenum">
              <a:rPr sz="1400" spc="-50" dirty="0">
                <a:solidFill>
                  <a:srgbClr val="DEDEDE"/>
                </a:solidFill>
                <a:latin typeface="Ebrima"/>
                <a:cs typeface="Ebrima"/>
              </a:rPr>
              <a:pPr marL="38100">
                <a:spcBef>
                  <a:spcPts val="135"/>
                </a:spcBef>
              </a:pPr>
              <a:t>279</a:t>
            </a:fld>
            <a:endParaRPr sz="1400" dirty="0">
              <a:latin typeface="Ebrima"/>
              <a:cs typeface="Ebrima"/>
            </a:endParaRPr>
          </a:p>
        </p:txBody>
      </p:sp>
      <p:sp>
        <p:nvSpPr>
          <p:cNvPr id="4" name="Rectangle 3"/>
          <p:cNvSpPr/>
          <p:nvPr/>
        </p:nvSpPr>
        <p:spPr>
          <a:xfrm>
            <a:off x="1066799" y="145471"/>
            <a:ext cx="4351361" cy="830997"/>
          </a:xfrm>
          <a:prstGeom prst="rect">
            <a:avLst/>
          </a:prstGeom>
        </p:spPr>
        <p:txBody>
          <a:bodyPr wrap="square">
            <a:spAutoFit/>
          </a:bodyPr>
          <a:lstStyle/>
          <a:p>
            <a:pPr lvl="0">
              <a:defRPr/>
            </a:pPr>
            <a:r>
              <a:rPr lang="am-ET" sz="48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8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p:txBody>
      </p:sp>
    </p:spTree>
    <p:extLst>
      <p:ext uri="{BB962C8B-B14F-4D97-AF65-F5344CB8AC3E}">
        <p14:creationId xmlns:p14="http://schemas.microsoft.com/office/powerpoint/2010/main" val="103151012"/>
      </p:ext>
    </p:extLst>
  </p:cSld>
  <p:clrMapOvr>
    <a:masterClrMapping/>
  </p:clrMapOvr>
  <p:timing>
    <p:tnLst>
      <p:par>
        <p:cTn id="1" dur="indefinite" restart="never" nodeType="tmRoot"/>
      </p:par>
    </p:tnLst>
  </p:timing>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1243" y="0"/>
            <a:ext cx="12026074" cy="7232749"/>
          </a:xfrm>
          <a:prstGeom prst="rect">
            <a:avLst/>
          </a:prstGeom>
        </p:spPr>
        <p:txBody>
          <a:bodyPr wrap="square">
            <a:spAutoFit/>
          </a:bodyPr>
          <a:lstStyle/>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ተዘከረነ እግዚኦ በውስተ መንግሥትከ ተዘከረነ እግዚኦ ኦ </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ሊቅነ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ተዘከረነ እግዚኦ በውስተ </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መንግሥትከ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በከመ ተዘከርኮ ለፈያታዊ ዘየማን እንዘ ሀሎከ ዲበ ዕፀ መስቀል </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በመንግሥትህ አስበን፤ አቤቱ ሊቅ </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ሆይ</a:t>
            </a:r>
            <a:r>
              <a:rPr lang="am-ET" sz="3200" b="1" dirty="0" smtClean="0">
                <a:solidFill>
                  <a:srgbClr val="00FF00"/>
                </a:solidFill>
                <a:latin typeface="Ebrima"/>
                <a:ea typeface="Ebrima"/>
                <a:cs typeface="Ebrima"/>
              </a:rPr>
              <a:t>!</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በመንግሥትህ አስበን፤ አቤቱ በጌትነትህ አስበን፤ ቅዱስ በሚሆን በዕፀ መስቀል ላይ ሳለህ ፊያታዊ </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ዘየማ</a:t>
            </a:r>
            <a:r>
              <a:rPr lang="en-US"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 እንዳሰብከው</a:t>
            </a:r>
            <a:r>
              <a:rPr lang="en-US"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11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Remember us, Lord, in Your kingdom; Remember us, Lord  Master, in Your kingdom;  Remember us, Lord, in Your kingdom, as You did remember the thief on the right hand when You were on the Holy Cross which was made of wood.</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612961029"/>
      </p:ext>
    </p:extLst>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4690" y="855054"/>
            <a:ext cx="11914909" cy="4272323"/>
          </a:xfrm>
          <a:prstGeom prst="rect">
            <a:avLst/>
          </a:prstGeom>
        </p:spPr>
        <p:txBody>
          <a:bodyPr vert="horz" wrap="square" lIns="0" tIns="12065" rIns="0" bIns="0" rtlCol="0">
            <a:spAutoFit/>
          </a:bodyPr>
          <a:lstStyle/>
          <a:p>
            <a:pPr marL="12064" marR="5080">
              <a:spcBef>
                <a:spcPts val="95"/>
              </a:spcBef>
              <a:buClr>
                <a:srgbClr val="FFFF66"/>
              </a:buClr>
              <a:tabLst>
                <a:tab pos="477520" algn="l"/>
              </a:tabLst>
            </a:pPr>
            <a:r>
              <a:rPr lang="en-US" sz="48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ሰውን</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የፈጠረ</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እርሱ</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እጁን</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ለሕማም</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ዘረጋ</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አዳምን</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ከኃጢኣት</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ቀንበር</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ነጻ</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ያደርገው</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12064" marR="5080">
              <a:spcBef>
                <a:spcPts val="95"/>
              </a:spcBef>
              <a:buClr>
                <a:srgbClr val="FFFF66"/>
              </a:buClr>
              <a:tabLst>
                <a:tab pos="477520" algn="l"/>
              </a:tabLst>
            </a:pPr>
            <a:r>
              <a:rPr lang="en-US" sz="4400" b="1" spc="-5"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He who created man stretched forth His hands for suffering to set free Adam from the yoke of sin.</a:t>
            </a:r>
            <a:endParaRPr lang="en-US" sz="44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object 3"/>
          <p:cNvSpPr txBox="1">
            <a:spLocks noGrp="1"/>
          </p:cNvSpPr>
          <p:nvPr>
            <p:ph type="sldNum" sz="quarter" idx="4294967295"/>
          </p:nvPr>
        </p:nvSpPr>
        <p:spPr>
          <a:xfrm>
            <a:off x="9982201" y="6424271"/>
            <a:ext cx="342265" cy="201978"/>
          </a:xfrm>
          <a:prstGeom prst="rect">
            <a:avLst/>
          </a:prstGeom>
        </p:spPr>
        <p:txBody>
          <a:bodyPr vert="horz" wrap="square" lIns="0" tIns="17145" rIns="0" bIns="0" rtlCol="0" anchor="ctr">
            <a:spAutoFit/>
          </a:bodyPr>
          <a:lstStyle/>
          <a:p>
            <a:pPr marL="27305">
              <a:spcBef>
                <a:spcPts val="135"/>
              </a:spcBef>
            </a:pPr>
            <a:fld id="{81D60167-4931-47E6-BA6A-407CBD079E47}" type="slidenum">
              <a:rPr spc="-35" dirty="0"/>
              <a:pPr marL="27305">
                <a:spcBef>
                  <a:spcPts val="135"/>
                </a:spcBef>
              </a:pPr>
              <a:t>281</a:t>
            </a:fld>
            <a:endParaRPr spc="-35" dirty="0"/>
          </a:p>
        </p:txBody>
      </p:sp>
      <p:sp>
        <p:nvSpPr>
          <p:cNvPr id="4" name="Rectangle 3"/>
          <p:cNvSpPr/>
          <p:nvPr/>
        </p:nvSpPr>
        <p:spPr>
          <a:xfrm>
            <a:off x="1749519" y="110836"/>
            <a:ext cx="3791471" cy="769441"/>
          </a:xfrm>
          <a:prstGeom prst="rect">
            <a:avLst/>
          </a:prstGeom>
        </p:spPr>
        <p:txBody>
          <a:bodyPr wrap="square">
            <a:spAutoFit/>
          </a:bodyPr>
          <a:lstStyle/>
          <a:p>
            <a:pPr lvl="0">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p:txBody>
      </p:sp>
    </p:spTree>
    <p:extLst>
      <p:ext uri="{BB962C8B-B14F-4D97-AF65-F5344CB8AC3E}">
        <p14:creationId xmlns:p14="http://schemas.microsoft.com/office/powerpoint/2010/main" val="2615402891"/>
      </p:ext>
    </p:extLst>
  </p:cSld>
  <p:clrMapOvr>
    <a:masterClrMapping/>
  </p:clrMapOvr>
  <p:timing>
    <p:tnLst>
      <p:par>
        <p:cTn id="1" dur="indefinite" restart="never" nodeType="tmRoot"/>
      </p:par>
    </p:tnLst>
  </p:timing>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60215" y="1248230"/>
            <a:ext cx="11665527" cy="3797835"/>
          </a:xfrm>
          <a:prstGeom prst="rect">
            <a:avLst/>
          </a:prstGeom>
        </p:spPr>
        <p:txBody>
          <a:bodyPr vert="horz" wrap="square" lIns="0" tIns="12065" rIns="0" bIns="0" rtlCol="0">
            <a:spAutoFit/>
          </a:bodyPr>
          <a:lstStyle/>
          <a:p>
            <a:pPr marL="12700" marR="1373505">
              <a:spcBef>
                <a:spcPts val="95"/>
              </a:spcBef>
              <a:buClr>
                <a:srgbClr val="33CC33"/>
              </a:buClr>
              <a:tabLst>
                <a:tab pos="477520" algn="l"/>
              </a:tabLst>
            </a:pPr>
            <a:r>
              <a:rPr sz="6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አንሥኡ እደዊክሙ ቀሳውስት።</a:t>
            </a:r>
          </a:p>
          <a:p>
            <a:pPr marL="12065">
              <a:spcBef>
                <a:spcPts val="5"/>
              </a:spcBef>
              <a:buClr>
                <a:srgbClr val="FFFF66"/>
              </a:buClr>
              <a:tabLst>
                <a:tab pos="478155" algn="l"/>
              </a:tabLst>
            </a:pPr>
            <a:r>
              <a:rPr sz="66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ቀሳውስት</a:t>
            </a:r>
            <a:r>
              <a:rPr sz="6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6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እጆቻችሁን</a:t>
            </a:r>
            <a:r>
              <a:rPr sz="6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66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አንሡ</a:t>
            </a:r>
            <a:r>
              <a:rPr lang="en-US" sz="6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sz="6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a:buClr>
                <a:srgbClr val="FF0000"/>
              </a:buClr>
              <a:tabLst>
                <a:tab pos="477520" algn="l"/>
                <a:tab pos="2580640" algn="l"/>
              </a:tabLst>
            </a:pPr>
            <a:r>
              <a:rPr lang="en-US" sz="6000" b="1" spc="-5"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Priests</a:t>
            </a:r>
            <a:r>
              <a:rPr lang="en-US" sz="60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60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rise up your hands.</a:t>
            </a:r>
          </a:p>
        </p:txBody>
      </p:sp>
      <p:sp>
        <p:nvSpPr>
          <p:cNvPr id="3" name="object 3"/>
          <p:cNvSpPr txBox="1">
            <a:spLocks noGrp="1"/>
          </p:cNvSpPr>
          <p:nvPr>
            <p:ph type="sldNum" sz="quarter" idx="4294967295"/>
          </p:nvPr>
        </p:nvSpPr>
        <p:spPr>
          <a:xfrm>
            <a:off x="9586594" y="6140884"/>
            <a:ext cx="342265" cy="201978"/>
          </a:xfrm>
          <a:prstGeom prst="rect">
            <a:avLst/>
          </a:prstGeom>
        </p:spPr>
        <p:txBody>
          <a:bodyPr vert="horz" wrap="square" lIns="0" tIns="17145" rIns="0" bIns="0" rtlCol="0" anchor="ctr">
            <a:spAutoFit/>
          </a:bodyPr>
          <a:lstStyle/>
          <a:p>
            <a:pPr marL="27305">
              <a:spcBef>
                <a:spcPts val="135"/>
              </a:spcBef>
            </a:pPr>
            <a:fld id="{81D60167-4931-47E6-BA6A-407CBD079E47}" type="slidenum">
              <a:rPr spc="-35" dirty="0"/>
              <a:pPr marL="27305">
                <a:spcBef>
                  <a:spcPts val="135"/>
                </a:spcBef>
              </a:pPr>
              <a:t>282</a:t>
            </a:fld>
            <a:endParaRPr spc="-35" dirty="0"/>
          </a:p>
        </p:txBody>
      </p:sp>
      <p:sp>
        <p:nvSpPr>
          <p:cNvPr id="4" name="Rectangle 3"/>
          <p:cNvSpPr/>
          <p:nvPr/>
        </p:nvSpPr>
        <p:spPr>
          <a:xfrm>
            <a:off x="1510145" y="152401"/>
            <a:ext cx="4814455" cy="830997"/>
          </a:xfrm>
          <a:prstGeom prst="rect">
            <a:avLst/>
          </a:prstGeom>
        </p:spPr>
        <p:txBody>
          <a:bodyPr wrap="square">
            <a:spAutoFit/>
          </a:bodyPr>
          <a:lstStyle/>
          <a:p>
            <a:pPr marL="12700">
              <a:spcBef>
                <a:spcPts val="95"/>
              </a:spcBef>
              <a:buClr>
                <a:srgbClr val="33CC33"/>
              </a:buClr>
              <a:tabLst>
                <a:tab pos="477520" algn="l"/>
              </a:tabLst>
            </a:pPr>
            <a:r>
              <a:rPr lang="am-ET" sz="48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8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p:txBody>
      </p:sp>
    </p:spTree>
    <p:extLst>
      <p:ext uri="{BB962C8B-B14F-4D97-AF65-F5344CB8AC3E}">
        <p14:creationId xmlns:p14="http://schemas.microsoft.com/office/powerpoint/2010/main" val="2617167670"/>
      </p:ext>
    </p:extLst>
  </p:cSld>
  <p:clrMapOvr>
    <a:masterClrMapping/>
  </p:clrMapOvr>
  <p:timing>
    <p:tnLst>
      <p:par>
        <p:cTn id="1" dur="indefinite" restart="never" nodeType="tmRoot"/>
      </p:par>
    </p:tnLst>
  </p:timing>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0058400" y="6324600"/>
            <a:ext cx="302260" cy="228268"/>
          </a:xfrm>
          <a:prstGeom prst="rect">
            <a:avLst/>
          </a:prstGeom>
        </p:spPr>
        <p:txBody>
          <a:bodyPr vert="horz" wrap="square" lIns="0" tIns="12700" rIns="0" bIns="0" rtlCol="0">
            <a:spAutoFit/>
          </a:bodyPr>
          <a:lstStyle/>
          <a:p>
            <a:pPr marL="12700">
              <a:spcBef>
                <a:spcPts val="100"/>
              </a:spcBef>
            </a:pPr>
            <a:r>
              <a:rPr sz="1400" spc="-45" dirty="0">
                <a:solidFill>
                  <a:srgbClr val="DEDEDE"/>
                </a:solidFill>
                <a:latin typeface="Ebrima"/>
                <a:cs typeface="Ebrima"/>
              </a:rPr>
              <a:t>2</a:t>
            </a:r>
            <a:r>
              <a:rPr sz="1400" spc="-35" dirty="0">
                <a:solidFill>
                  <a:srgbClr val="DEDEDE"/>
                </a:solidFill>
                <a:latin typeface="Ebrima"/>
                <a:cs typeface="Ebrima"/>
              </a:rPr>
              <a:t>8</a:t>
            </a:r>
            <a:r>
              <a:rPr sz="1400" spc="-20" dirty="0">
                <a:solidFill>
                  <a:srgbClr val="DEDEDE"/>
                </a:solidFill>
                <a:latin typeface="Ebrima"/>
                <a:cs typeface="Ebrima"/>
              </a:rPr>
              <a:t>4</a:t>
            </a:r>
            <a:endParaRPr sz="1400" dirty="0">
              <a:latin typeface="Ebrima"/>
              <a:cs typeface="Ebrima"/>
            </a:endParaRPr>
          </a:p>
        </p:txBody>
      </p:sp>
      <p:sp>
        <p:nvSpPr>
          <p:cNvPr id="3" name="object 3"/>
          <p:cNvSpPr txBox="1"/>
          <p:nvPr/>
        </p:nvSpPr>
        <p:spPr>
          <a:xfrm>
            <a:off x="152400" y="769441"/>
            <a:ext cx="11901054" cy="6316473"/>
          </a:xfrm>
          <a:prstGeom prst="rect">
            <a:avLst/>
          </a:prstGeom>
        </p:spPr>
        <p:txBody>
          <a:bodyPr vert="horz" wrap="square" lIns="0" tIns="12065" rIns="0" bIns="0" rtlCol="0">
            <a:spAutoFit/>
          </a:bodyPr>
          <a:lstStyle/>
          <a:p>
            <a:pPr marL="12064" marR="264795">
              <a:spcBef>
                <a:spcPts val="95"/>
              </a:spcBef>
              <a:buClr>
                <a:srgbClr val="33CC33"/>
              </a:buClr>
              <a:tabLst>
                <a:tab pos="477520" algn="l"/>
              </a:tabLst>
            </a:pPr>
            <a:r>
              <a:rPr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በይእቲ ሌሊት እንተ ባቲ </a:t>
            </a:r>
            <a:r>
              <a:rPr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አመ</a:t>
            </a:r>
            <a:r>
              <a:rPr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ያገብዕዎ</a:t>
            </a:r>
            <a:r>
              <a:rPr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ነሥአ</a:t>
            </a:r>
            <a:r>
              <a:rPr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ኅ</a:t>
            </a:r>
            <a:r>
              <a:rPr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ብስተ</a:t>
            </a:r>
            <a:r>
              <a:rPr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በእደዊሁ </a:t>
            </a:r>
            <a:r>
              <a:rPr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ቅዱሳት</a:t>
            </a:r>
            <a:r>
              <a:rPr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ወብፁዓት</a:t>
            </a:r>
            <a:r>
              <a:rPr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እለ </a:t>
            </a:r>
            <a:r>
              <a:rPr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እንበለ</a:t>
            </a:r>
            <a:r>
              <a:rPr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ነውር</a:t>
            </a:r>
            <a:r>
              <a:rPr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x-none" sz="1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064" marR="264795">
              <a:spcBef>
                <a:spcPts val="95"/>
              </a:spcBef>
              <a:buClr>
                <a:srgbClr val="33CC33"/>
              </a:buClr>
              <a:tabLst>
                <a:tab pos="477520" algn="l"/>
              </a:tabLst>
            </a:pP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እርሱን</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በያዙባት በዚያች ሌሊት ነውር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በሌለባቸው</a:t>
            </a:r>
            <a:r>
              <a:rPr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en-US"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ኡ</a:t>
            </a:r>
            <a:r>
              <a:rPr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ዳት</a:t>
            </a:r>
            <a:r>
              <a:rPr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ክቡራት</a:t>
            </a:r>
            <a:r>
              <a:rPr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ብፁዓትም</a:t>
            </a:r>
            <a:r>
              <a:rPr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በሚሆኑ</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እጆቹ</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ኅ</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ብስቱን</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አንስቶ</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ያዘ</a:t>
            </a:r>
            <a:r>
              <a:rPr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x-none" sz="1200" b="1" spc="-5"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064" marR="264795">
              <a:spcBef>
                <a:spcPts val="95"/>
              </a:spcBef>
              <a:buClr>
                <a:srgbClr val="33CC33"/>
              </a:buClr>
              <a:tabLst>
                <a:tab pos="477520" algn="l"/>
              </a:tabLst>
            </a:pPr>
            <a:r>
              <a:rPr sz="44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In the same night in which they betrayed Him He took bread in His </a:t>
            </a:r>
            <a:r>
              <a:rPr lang="en-US" sz="44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sz="44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oly, blessed and spotless</a:t>
            </a:r>
            <a:r>
              <a:rPr lang="en-US" sz="44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hands</a:t>
            </a:r>
            <a:endParaRPr sz="48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Rectangle 4"/>
          <p:cNvSpPr/>
          <p:nvPr/>
        </p:nvSpPr>
        <p:spPr>
          <a:xfrm>
            <a:off x="969818" y="0"/>
            <a:ext cx="4148091" cy="769441"/>
          </a:xfrm>
          <a:prstGeom prst="rect">
            <a:avLst/>
          </a:prstGeom>
        </p:spPr>
        <p:txBody>
          <a:bodyPr wrap="square">
            <a:spAutoFit/>
          </a:bodyPr>
          <a:lstStyle/>
          <a:p>
            <a:pPr lvl="0">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p:txBody>
      </p:sp>
    </p:spTree>
    <p:extLst>
      <p:ext uri="{BB962C8B-B14F-4D97-AF65-F5344CB8AC3E}">
        <p14:creationId xmlns:p14="http://schemas.microsoft.com/office/powerpoint/2010/main" val="2238188180"/>
      </p:ext>
    </p:extLst>
  </p:cSld>
  <p:clrMapOvr>
    <a:masterClrMapping/>
  </p:clrMapOvr>
  <p:timing>
    <p:tnLst>
      <p:par>
        <p:cTn id="1" dur="indefinite" restart="never" nodeType="tmRoot"/>
      </p:par>
    </p:tnLst>
  </p:timing>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6418" y="235154"/>
            <a:ext cx="11759164" cy="6863417"/>
          </a:xfrm>
          <a:prstGeom prst="rect">
            <a:avLst/>
          </a:prstGeom>
        </p:spPr>
        <p:txBody>
          <a:bodyPr wrap="square">
            <a:spAutoFit/>
          </a:bodyPr>
          <a:lstStyle/>
          <a:p>
            <a:pPr defTabSz="914436">
              <a:defRPr/>
            </a:pPr>
            <a:r>
              <a:rPr lang="am-ET" sz="5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5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5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am-ET" sz="2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ነአምን ከመ ዝንቱ ውእቱ በአማን </a:t>
            </a:r>
            <a:r>
              <a:rPr lang="am-ET" sz="6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ነአምን</a:t>
            </a:r>
            <a:r>
              <a:rPr lang="en-US" sz="6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lvl="1"/>
            <a:endParaRPr lang="am-ET" sz="1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5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እናምናለን</a:t>
            </a:r>
            <a:r>
              <a:rPr lang="en-US"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ይህ እርሱ እንደሆነ በእውነት </a:t>
            </a:r>
            <a:r>
              <a:rPr lang="am-ET" sz="5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እናምናለን</a:t>
            </a:r>
            <a:r>
              <a:rPr lang="en-US"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lvl="1"/>
            <a:endParaRPr lang="am-ET" sz="1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believe that this is He, truly we believe.</a:t>
            </a:r>
          </a:p>
        </p:txBody>
      </p:sp>
    </p:spTree>
    <p:extLst>
      <p:ext uri="{BB962C8B-B14F-4D97-AF65-F5344CB8AC3E}">
        <p14:creationId xmlns:p14="http://schemas.microsoft.com/office/powerpoint/2010/main" val="2142316686"/>
      </p:ext>
    </p:extLst>
  </p:cSld>
  <p:clrMapOvr>
    <a:masterClrMapping/>
  </p:clrMapOvr>
  <p:timing>
    <p:tnLst>
      <p:par>
        <p:cTn id="1" dur="indefinite" restart="never" nodeType="tmRoot"/>
      </p:par>
    </p:tnLst>
  </p:timing>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38546" y="736071"/>
            <a:ext cx="11942618" cy="5641929"/>
          </a:xfrm>
          <a:prstGeom prst="rect">
            <a:avLst/>
          </a:prstGeom>
        </p:spPr>
        <p:txBody>
          <a:bodyPr vert="horz" wrap="square" lIns="0" tIns="12065" rIns="0" bIns="0" rtlCol="0">
            <a:spAutoFit/>
          </a:bodyPr>
          <a:lstStyle/>
          <a:p>
            <a:pPr marR="191770">
              <a:buClr>
                <a:srgbClr val="FFFF66"/>
              </a:buClr>
            </a:pPr>
            <a:r>
              <a:rPr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ወደ አንተ ወደ አባቱ ወደ </a:t>
            </a:r>
            <a:r>
              <a:rPr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ሰማይ</a:t>
            </a:r>
            <a:r>
              <a:rPr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አቅንቶ</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አየ</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አመሰገነ</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ባረከ</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ቆ</a:t>
            </a:r>
            <a:r>
              <a:rPr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ረሰ</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ንጹሐን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ቅዱሳን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ወገኖቹ</a:t>
            </a:r>
            <a:r>
              <a:rPr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ሆኑ</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ደቀ</a:t>
            </a:r>
            <a:r>
              <a:rPr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መዛሙርቱ</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ለሐዋርያት</a:t>
            </a:r>
            <a:r>
              <a:rPr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ሰጣቸው</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ይህ</a:t>
            </a:r>
            <a:r>
              <a:rPr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ኅ</a:t>
            </a:r>
            <a:r>
              <a:rPr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ብስት</a:t>
            </a:r>
            <a:r>
              <a:rPr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ለኃጢአት</a:t>
            </a:r>
            <a:r>
              <a:rPr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ማስተሥ</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ረ</a:t>
            </a:r>
            <a:r>
              <a:rPr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 </a:t>
            </a:r>
            <a:r>
              <a:rPr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 እናንተ የሚፈተት </a:t>
            </a:r>
            <a:r>
              <a:rPr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ሥጋዬ</a:t>
            </a:r>
            <a:r>
              <a:rPr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ነው</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ንሡ፤ ብሉ</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አላቸው</a:t>
            </a:r>
            <a:r>
              <a:rPr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12064" marR="191770">
              <a:spcBef>
                <a:spcPts val="670"/>
              </a:spcBef>
              <a:buClr>
                <a:srgbClr val="FFFF66"/>
              </a:buClr>
              <a:tabLst>
                <a:tab pos="476884" algn="l"/>
                <a:tab pos="477520" algn="l"/>
              </a:tabLst>
            </a:pPr>
            <a:r>
              <a:rPr sz="32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He looked up to heaven toward </a:t>
            </a:r>
            <a:r>
              <a:rPr lang="en-US" sz="32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Thee</a:t>
            </a:r>
            <a:r>
              <a:rPr sz="32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His Father; gave thanks, blessed and broke;</a:t>
            </a:r>
            <a:r>
              <a:rPr lang="en-US" sz="32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And He gave to His disciples and said unto them: Take, eat, this bread is my body which will be broken on behalf of you for the remission of sin</a:t>
            </a:r>
            <a:endParaRPr sz="32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object 3"/>
          <p:cNvSpPr txBox="1">
            <a:spLocks noGrp="1"/>
          </p:cNvSpPr>
          <p:nvPr>
            <p:ph type="sldNum" sz="quarter" idx="4294967295"/>
          </p:nvPr>
        </p:nvSpPr>
        <p:spPr>
          <a:xfrm>
            <a:off x="10058401" y="6424271"/>
            <a:ext cx="342265" cy="201978"/>
          </a:xfrm>
          <a:prstGeom prst="rect">
            <a:avLst/>
          </a:prstGeom>
        </p:spPr>
        <p:txBody>
          <a:bodyPr vert="horz" wrap="square" lIns="0" tIns="17145" rIns="0" bIns="0" rtlCol="0" anchor="ctr">
            <a:spAutoFit/>
          </a:bodyPr>
          <a:lstStyle/>
          <a:p>
            <a:pPr marL="25400">
              <a:spcBef>
                <a:spcPts val="135"/>
              </a:spcBef>
            </a:pPr>
            <a:fld id="{81D60167-4931-47E6-BA6A-407CBD079E47}" type="slidenum">
              <a:rPr spc="-35" dirty="0"/>
              <a:pPr marL="25400">
                <a:spcBef>
                  <a:spcPts val="135"/>
                </a:spcBef>
              </a:pPr>
              <a:t>285</a:t>
            </a:fld>
            <a:endParaRPr spc="-35" dirty="0"/>
          </a:p>
        </p:txBody>
      </p:sp>
      <p:sp>
        <p:nvSpPr>
          <p:cNvPr id="4" name="Rectangle 3"/>
          <p:cNvSpPr/>
          <p:nvPr/>
        </p:nvSpPr>
        <p:spPr>
          <a:xfrm>
            <a:off x="955965" y="-41569"/>
            <a:ext cx="3656978" cy="707886"/>
          </a:xfrm>
          <a:prstGeom prst="rect">
            <a:avLst/>
          </a:prstGeom>
        </p:spPr>
        <p:txBody>
          <a:bodyPr wrap="square">
            <a:spAutoFit/>
          </a:bodyPr>
          <a:lstStyle/>
          <a:p>
            <a:pPr lvl="0">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p:txBody>
      </p:sp>
    </p:spTree>
    <p:extLst>
      <p:ext uri="{BB962C8B-B14F-4D97-AF65-F5344CB8AC3E}">
        <p14:creationId xmlns:p14="http://schemas.microsoft.com/office/powerpoint/2010/main" val="2838592824"/>
      </p:ext>
    </p:extLst>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6982" y="858083"/>
            <a:ext cx="11998035" cy="5816977"/>
          </a:xfrm>
          <a:prstGeom prst="rect">
            <a:avLst/>
          </a:prstGeom>
        </p:spPr>
        <p:txBody>
          <a:bodyPr vert="horz" wrap="square" lIns="0" tIns="71120" rIns="0" bIns="0" rtlCol="0">
            <a:spAutoFit/>
          </a:bodyPr>
          <a:lstStyle/>
          <a:p>
            <a:pPr marL="12064" marR="5080">
              <a:spcBef>
                <a:spcPts val="725"/>
              </a:spcBef>
              <a:buClr>
                <a:srgbClr val="FFFF66"/>
              </a:buClr>
              <a:tabLst>
                <a:tab pos="477520" algn="l"/>
              </a:tabLst>
            </a:pPr>
            <a:r>
              <a:rPr sz="5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ወሶበ</a:t>
            </a:r>
            <a:r>
              <a:rPr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ትገብርዎ ለዝንቱ ተዝካረ </a:t>
            </a:r>
            <a:r>
              <a:rPr sz="5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ዚአየ</a:t>
            </a:r>
            <a:r>
              <a:rPr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54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ግበሩ</a:t>
            </a:r>
            <a:r>
              <a:rPr lang="en-US"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064" marR="5080">
              <a:spcBef>
                <a:spcPts val="725"/>
              </a:spcBef>
              <a:buClr>
                <a:srgbClr val="FFFF66"/>
              </a:buClr>
              <a:tabLst>
                <a:tab pos="477520" algn="l"/>
              </a:tabLst>
            </a:pPr>
            <a:endParaRPr sz="5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064" marR="5080">
              <a:spcBef>
                <a:spcPts val="725"/>
              </a:spcBef>
              <a:buClr>
                <a:srgbClr val="FFFF66"/>
              </a:buClr>
              <a:tabLst>
                <a:tab pos="477520" algn="l"/>
              </a:tabLst>
            </a:pPr>
            <a:r>
              <a:rPr sz="6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ይህን </a:t>
            </a:r>
            <a:r>
              <a:rPr sz="6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በምታደርጉበት</a:t>
            </a:r>
            <a:r>
              <a:rPr sz="6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6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ጊዜ</a:t>
            </a:r>
            <a:r>
              <a:rPr lang="en-US" sz="6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sz="6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6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የኔን </a:t>
            </a:r>
            <a:r>
              <a:rPr sz="6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መታሰቢያ</a:t>
            </a:r>
            <a:r>
              <a:rPr sz="6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6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አድርጉ</a:t>
            </a:r>
            <a:r>
              <a:rPr lang="am-ET" sz="6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12064" marR="5080">
              <a:spcBef>
                <a:spcPts val="725"/>
              </a:spcBef>
              <a:buClr>
                <a:srgbClr val="FFFF66"/>
              </a:buClr>
              <a:tabLst>
                <a:tab pos="477520" algn="l"/>
              </a:tabLst>
            </a:pPr>
            <a:endParaRPr lang="am-ET" sz="9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064" marR="5080">
              <a:spcBef>
                <a:spcPts val="725"/>
              </a:spcBef>
              <a:buClr>
                <a:srgbClr val="FFFF66"/>
              </a:buClr>
              <a:tabLst>
                <a:tab pos="477520" algn="l"/>
              </a:tabLst>
            </a:pPr>
            <a:r>
              <a:rPr sz="54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as often as ye do this  do it in remembrance of me.</a:t>
            </a:r>
          </a:p>
        </p:txBody>
      </p:sp>
      <p:sp>
        <p:nvSpPr>
          <p:cNvPr id="3" name="object 3"/>
          <p:cNvSpPr txBox="1">
            <a:spLocks noGrp="1"/>
          </p:cNvSpPr>
          <p:nvPr>
            <p:ph type="sldNum" sz="quarter" idx="4294967295"/>
          </p:nvPr>
        </p:nvSpPr>
        <p:spPr>
          <a:xfrm>
            <a:off x="10058401" y="6348071"/>
            <a:ext cx="342265" cy="201978"/>
          </a:xfrm>
          <a:prstGeom prst="rect">
            <a:avLst/>
          </a:prstGeom>
        </p:spPr>
        <p:txBody>
          <a:bodyPr vert="horz" wrap="square" lIns="0" tIns="17145" rIns="0" bIns="0" rtlCol="0" anchor="ctr">
            <a:spAutoFit/>
          </a:bodyPr>
          <a:lstStyle/>
          <a:p>
            <a:pPr marL="25400">
              <a:spcBef>
                <a:spcPts val="135"/>
              </a:spcBef>
            </a:pPr>
            <a:fld id="{81D60167-4931-47E6-BA6A-407CBD079E47}" type="slidenum">
              <a:rPr spc="-35" dirty="0"/>
              <a:pPr marL="25400">
                <a:spcBef>
                  <a:spcPts val="135"/>
                </a:spcBef>
              </a:pPr>
              <a:t>286</a:t>
            </a:fld>
            <a:endParaRPr spc="-35" dirty="0"/>
          </a:p>
        </p:txBody>
      </p:sp>
      <p:sp>
        <p:nvSpPr>
          <p:cNvPr id="4" name="Rectangle 3"/>
          <p:cNvSpPr/>
          <p:nvPr/>
        </p:nvSpPr>
        <p:spPr>
          <a:xfrm>
            <a:off x="928255" y="152401"/>
            <a:ext cx="4162360" cy="769441"/>
          </a:xfrm>
          <a:prstGeom prst="rect">
            <a:avLst/>
          </a:prstGeom>
        </p:spPr>
        <p:txBody>
          <a:bodyPr wrap="square">
            <a:spAutoFit/>
          </a:bodyPr>
          <a:lstStyle/>
          <a:p>
            <a:pPr lvl="0">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p:txBody>
      </p:sp>
    </p:spTree>
    <p:extLst>
      <p:ext uri="{BB962C8B-B14F-4D97-AF65-F5344CB8AC3E}">
        <p14:creationId xmlns:p14="http://schemas.microsoft.com/office/powerpoint/2010/main" val="301110963"/>
      </p:ext>
    </p:extLst>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1844" y="21790"/>
            <a:ext cx="11808312" cy="6601807"/>
          </a:xfrm>
          <a:prstGeom prst="rect">
            <a:avLst/>
          </a:prstGeom>
        </p:spPr>
        <p:txBody>
          <a:bodyPr wrap="square">
            <a:spAutoFit/>
          </a:bodyPr>
          <a:lstStyle/>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36">
              <a:defRPr/>
            </a:pPr>
            <a:endParaRPr lang="am-ET" sz="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አሜን አሜን </a:t>
            </a:r>
            <a:r>
              <a:rPr lang="am-ET"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አሜን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ነአምን ወንትአምን ንሴብሐከ ኦ እግዚእነ ወአምላክነ ዝንቱ ውእቱ በአማን ነአምን፤</a:t>
            </a:r>
            <a:endPar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en-US" sz="8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 አሜን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 እናምናለን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እንታመናለን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ጌታችንና አምላካችን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ሆይ</a:t>
            </a:r>
            <a:r>
              <a:rPr lang="am-ET" sz="4000" b="1" dirty="0" smtClean="0">
                <a:solidFill>
                  <a:srgbClr val="00FF00"/>
                </a:solidFill>
                <a:latin typeface="Ebrima"/>
                <a:ea typeface="Ebrima"/>
                <a:cs typeface="Ebrima"/>
              </a:rPr>
              <a:t>!</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እናመሰግንሃለን፣ </a:t>
            </a:r>
          </a:p>
          <a:p>
            <a:pPr defTabSz="914436">
              <a:defRPr/>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ይህ እርሱ እንደሆነ በእውነት እናምናለን፤</a:t>
            </a:r>
          </a:p>
          <a:p>
            <a:pPr defTabSz="914436">
              <a:defRPr/>
            </a:pPr>
            <a:endParaRPr lang="en-US" sz="9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Amen amen amen, we believe and confess, we praise You, O our Lord and our God; that this is He truly we believe.</a:t>
            </a:r>
          </a:p>
        </p:txBody>
      </p:sp>
    </p:spTree>
    <p:extLst>
      <p:ext uri="{BB962C8B-B14F-4D97-AF65-F5344CB8AC3E}">
        <p14:creationId xmlns:p14="http://schemas.microsoft.com/office/powerpoint/2010/main" val="1609915589"/>
      </p:ext>
    </p:extLst>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49382" y="824857"/>
            <a:ext cx="11942618" cy="6055953"/>
          </a:xfrm>
          <a:prstGeom prst="rect">
            <a:avLst/>
          </a:prstGeom>
        </p:spPr>
        <p:txBody>
          <a:bodyPr vert="horz" wrap="square" lIns="0" tIns="12065" rIns="0" bIns="0" rtlCol="0">
            <a:spAutoFit/>
          </a:bodyPr>
          <a:lstStyle/>
          <a:p>
            <a:pPr marL="12065" marR="5080">
              <a:spcBef>
                <a:spcPts val="815"/>
              </a:spcBef>
              <a:buClr>
                <a:srgbClr val="FFFF66"/>
              </a:buClr>
              <a:tabLst>
                <a:tab pos="478155" algn="l"/>
              </a:tabLst>
            </a:pP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ዳግመኛ</a:t>
            </a:r>
            <a:r>
              <a:rPr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ጽዋውን አመስግኖ ባርኮ </a:t>
            </a:r>
            <a:r>
              <a:rPr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አክብሮ</a:t>
            </a:r>
            <a:r>
              <a:rPr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ንጹሐን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ቅዱሳን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ወገኖቹ</a:t>
            </a:r>
            <a:r>
              <a:rPr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ሆኑ</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ደቀ</a:t>
            </a:r>
            <a:r>
              <a:rPr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መዛሙርቱ</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ለሐዋርያት</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ሰጣቸው</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ይህ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ጽዋ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ኃጢአት</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ማሰተሥረያ</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እናንተ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የሚፈስ ደሜ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ነው</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ንሱ</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ጠጡ</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አላቸው</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064" marR="483870">
              <a:lnSpc>
                <a:spcPct val="101600"/>
              </a:lnSpc>
              <a:spcBef>
                <a:spcPts val="955"/>
              </a:spcBef>
              <a:buClr>
                <a:srgbClr val="FF0000"/>
              </a:buClr>
              <a:buSzPct val="106250"/>
              <a:tabLst>
                <a:tab pos="606425" algn="l"/>
                <a:tab pos="607060" algn="l"/>
              </a:tabLst>
            </a:pPr>
            <a:r>
              <a:rPr sz="36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likewise also the cup: giving</a:t>
            </a:r>
            <a:r>
              <a:rPr lang="en-US" sz="36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thanks, blessing it, and hallowing it, He gave it to His disciples, and said unto them, take drink;</a:t>
            </a:r>
            <a:r>
              <a:rPr lang="am-ET" sz="36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this cup is my blood which will be shed on behalf of you as propitiation for many</a:t>
            </a:r>
            <a:r>
              <a:rPr lang="en-US" sz="40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sz="44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object 3"/>
          <p:cNvSpPr txBox="1">
            <a:spLocks noGrp="1"/>
          </p:cNvSpPr>
          <p:nvPr>
            <p:ph type="sldNum" sz="quarter" idx="4294967295"/>
          </p:nvPr>
        </p:nvSpPr>
        <p:spPr>
          <a:xfrm>
            <a:off x="9586594" y="6140884"/>
            <a:ext cx="342265" cy="201978"/>
          </a:xfrm>
          <a:prstGeom prst="rect">
            <a:avLst/>
          </a:prstGeom>
        </p:spPr>
        <p:txBody>
          <a:bodyPr vert="horz" wrap="square" lIns="0" tIns="17145" rIns="0" bIns="0" rtlCol="0" anchor="ctr">
            <a:spAutoFit/>
          </a:bodyPr>
          <a:lstStyle/>
          <a:p>
            <a:pPr marL="25400">
              <a:spcBef>
                <a:spcPts val="135"/>
              </a:spcBef>
            </a:pPr>
            <a:fld id="{81D60167-4931-47E6-BA6A-407CBD079E47}" type="slidenum">
              <a:rPr spc="-35" dirty="0"/>
              <a:pPr marL="25400">
                <a:spcBef>
                  <a:spcPts val="135"/>
                </a:spcBef>
              </a:pPr>
              <a:t>288</a:t>
            </a:fld>
            <a:endParaRPr spc="-35" dirty="0"/>
          </a:p>
        </p:txBody>
      </p:sp>
      <p:sp>
        <p:nvSpPr>
          <p:cNvPr id="4" name="Rectangle 3"/>
          <p:cNvSpPr/>
          <p:nvPr/>
        </p:nvSpPr>
        <p:spPr>
          <a:xfrm>
            <a:off x="623455" y="55416"/>
            <a:ext cx="4289739" cy="769441"/>
          </a:xfrm>
          <a:prstGeom prst="rect">
            <a:avLst/>
          </a:prstGeom>
        </p:spPr>
        <p:txBody>
          <a:bodyPr wrap="square">
            <a:spAutoFit/>
          </a:bodyPr>
          <a:lstStyle/>
          <a:p>
            <a:pPr lvl="0">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p:txBody>
      </p:sp>
    </p:spTree>
    <p:extLst>
      <p:ext uri="{BB962C8B-B14F-4D97-AF65-F5344CB8AC3E}">
        <p14:creationId xmlns:p14="http://schemas.microsoft.com/office/powerpoint/2010/main" val="2989550366"/>
      </p:ext>
    </p:extLst>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6418" y="89978"/>
            <a:ext cx="11759164" cy="6878806"/>
          </a:xfrm>
          <a:prstGeom prst="rect">
            <a:avLst/>
          </a:prstGeom>
        </p:spPr>
        <p:txBody>
          <a:bodyPr wrap="square">
            <a:spAutoFit/>
          </a:bodyPr>
          <a:lstStyle/>
          <a:p>
            <a:pPr defTabSz="914436">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36">
              <a:defRPr/>
            </a:pPr>
            <a:endParaRPr lang="am-ET" sz="7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አሜን አሜን </a:t>
            </a:r>
            <a:r>
              <a:rPr lang="am-ET"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አሜን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ነአምን </a:t>
            </a:r>
            <a:r>
              <a:rPr lang="am-ET"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ወንትአ</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መ</a:t>
            </a:r>
            <a:r>
              <a:rPr lang="am-ET"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ን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ንሴብሐከ ኦ እግዚእነ ወአምላክነ ዝንቱ ውእቱ በአማን </a:t>
            </a:r>
            <a:r>
              <a:rPr lang="am-ET"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ነአምን</a:t>
            </a:r>
            <a:r>
              <a:rPr lang="en-US"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en-US" sz="9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 አሜን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 እናምናለን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እንታመናለን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ጌታችንና አምላካችን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ሆይ</a:t>
            </a:r>
            <a:r>
              <a:rPr lang="am-ET" sz="4000" b="1" dirty="0" smtClean="0">
                <a:solidFill>
                  <a:srgbClr val="00FF00"/>
                </a:solidFill>
                <a:latin typeface="Ebrima"/>
                <a:ea typeface="Ebrima"/>
                <a:cs typeface="Ebrima"/>
              </a:rPr>
              <a:t>!</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እናመሰግንሃለን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ይህ እርሱ እንደሆነ በእውነት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እናምናለን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en-US" sz="9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Amen amen amen, we believe and confess, we praise You, O our Lord and our God; that this is He truly we believe.</a:t>
            </a:r>
          </a:p>
        </p:txBody>
      </p:sp>
    </p:spTree>
    <p:extLst>
      <p:ext uri="{BB962C8B-B14F-4D97-AF65-F5344CB8AC3E}">
        <p14:creationId xmlns:p14="http://schemas.microsoft.com/office/powerpoint/2010/main" val="3943877518"/>
      </p:ext>
    </p:extLst>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6418" y="89978"/>
            <a:ext cx="11759164" cy="6047809"/>
          </a:xfrm>
          <a:prstGeom prst="rect">
            <a:avLst/>
          </a:prstGeom>
        </p:spPr>
        <p:txBody>
          <a:bodyPr wrap="square">
            <a:spAutoFit/>
          </a:bodyPr>
          <a:lstStyle/>
          <a:p>
            <a:pPr lvl="0">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36">
              <a:defRPr/>
            </a:pPr>
            <a:endParaRPr lang="am-ET" sz="7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US" sz="48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አይሁድ</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ያዙት</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የመላእክት</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ሰራዊት</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በመፍራት</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በመንቀጥቀጥ</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የሚቆሙለትን</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እርሱን</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በአደባባይ</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አቆሙት</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defTabSz="914436">
              <a:defRPr/>
            </a:pPr>
            <a:r>
              <a:rPr lang="en-US" sz="48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Jews took hold of Him and made Him stand in the court, Him before whom the hosts of angels stand in fear and trembling.</a:t>
            </a:r>
            <a:endPar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67913577"/>
      </p:ext>
    </p:extLst>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6418" y="89978"/>
            <a:ext cx="11759164" cy="6124754"/>
          </a:xfrm>
          <a:prstGeom prst="rect">
            <a:avLst/>
          </a:prstGeom>
        </p:spPr>
        <p:txBody>
          <a:bodyPr wrap="square">
            <a:spAutoFit/>
          </a:bodyPr>
          <a:lstStyle/>
          <a:p>
            <a:pPr lvl="0">
              <a:defRPr/>
            </a:pPr>
            <a:r>
              <a:rPr lang="am-ET" sz="48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8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36">
              <a:defRPr/>
            </a:pPr>
            <a:endParaRPr lang="am-ET" sz="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US" sz="48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በእንጨት</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ላይ</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ሰቅለው</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በቀኖት</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ቸነከሩት</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ራሱንም</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በዘንግ</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መቱት</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ጎኑን</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በጦር</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ወጉት</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defTabSz="914436">
              <a:defRPr/>
            </a:pPr>
            <a:r>
              <a:rPr lang="en-US" sz="48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They crucified Him on the tree, nailed Him with nails, beat Him on the head with sticks, pierced His side with a spear,</a:t>
            </a:r>
            <a:endPar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67913577"/>
      </p:ext>
    </p:extLst>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6418" y="89978"/>
            <a:ext cx="11759164" cy="7217360"/>
          </a:xfrm>
          <a:prstGeom prst="rect">
            <a:avLst/>
          </a:prstGeom>
        </p:spPr>
        <p:txBody>
          <a:bodyPr wrap="square">
            <a:spAutoFit/>
          </a:bodyPr>
          <a:lstStyle/>
          <a:p>
            <a:pPr lvl="0">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36">
              <a:defRPr/>
            </a:pPr>
            <a:endParaRPr lang="am-ET" sz="7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ለጉበኞች</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እስራኤል</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ከአንድ</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ድንጋይ</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ያጠጣቸውን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ለጥሙ</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ከከርቤ</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ጋር</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የተቀላቀለ</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ሐሞትን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አጠጡት</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የማይሞት</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እርሱ</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ሞተ</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ሞትን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ይሽረው</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ሞተ</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ሙታንን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ያድናቸው</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ሞተ</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በቃል</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ኪዳን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ተስፋውን</a:t>
            </a:r>
            <a:r>
              <a:rPr lang="en-US"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ለአባቶቻችን</a:t>
            </a:r>
            <a:r>
              <a:rPr lang="en-US"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እንደነገራቸው</a:t>
            </a:r>
            <a:r>
              <a:rPr lang="en-US"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defTabSz="914436">
              <a:defRPr/>
            </a:pPr>
            <a:r>
              <a:rPr lang="en-US" sz="36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To Him who gave drink to the Israelites from a rock they gave to drink gall mixed with myrrh in His thirst. The immortal died, died to destroy death, died to </a:t>
            </a:r>
            <a:r>
              <a:rPr lang="en-US" sz="3600" b="1" dirty="0" err="1"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uicken</a:t>
            </a:r>
            <a:r>
              <a:rPr lang="en-US" sz="36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the as He promised them with the word of </a:t>
            </a:r>
            <a:r>
              <a:rPr lang="en-US" sz="32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covenant. </a:t>
            </a:r>
            <a:endParaRPr lang="en-US" sz="2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668204047"/>
      </p:ext>
    </p:extLst>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700" y="17391"/>
            <a:ext cx="12131299" cy="7340471"/>
          </a:xfrm>
          <a:prstGeom prst="rect">
            <a:avLst/>
          </a:prstGeom>
        </p:spPr>
        <p:txBody>
          <a:bodyPr wrap="square">
            <a:spAutoFit/>
          </a:bodyPr>
          <a:lstStyle/>
          <a:p>
            <a:pPr defTabSz="914436">
              <a:defRPr/>
            </a:pPr>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ንዜኑ ሞተከ እግዚኦ ወትንሣኤከ ቅድስተ ነአምን ዕርገተከ ወዳግመ </a:t>
            </a:r>
            <a:r>
              <a:rPr lang="am-ET"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ምጽአተከ</a:t>
            </a:r>
            <a:r>
              <a:rPr lang="am-ET" sz="2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ንሴብሐከ ወንትአመነከ ንስእለከ ወናስተበቊዐከ ኦ እግዚእነ ወአምላክነ።</a:t>
            </a:r>
            <a:endPar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3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ሞትህን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ቅድስት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ትንሣኤህን</a:t>
            </a:r>
            <a:r>
              <a:rPr lang="en-US"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እንነግራለን፤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ዕርገትህን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ዳግመኛም መምጣትህን እናምናለን፤ እናመሰግንሃለን፤ እናምንሃለንም፤ ጌታችንና አምላክችን ሆይ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እንለምንሃለን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እንማልድሃለንም።</a:t>
            </a:r>
            <a:endPar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a:t>
            </a:r>
            <a:r>
              <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proclaim</a:t>
            </a:r>
            <a:r>
              <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Your death, Lord, and Your holy resurrection; we believe in Your ascension and Your second advent. We glorify You and confess You, we offer our prayer unto You and supplicate You, O our Lord and our God</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Tree>
    <p:extLst>
      <p:ext uri="{BB962C8B-B14F-4D97-AF65-F5344CB8AC3E}">
        <p14:creationId xmlns:p14="http://schemas.microsoft.com/office/powerpoint/2010/main" val="1203502484"/>
      </p:ext>
    </p:extLst>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4691" y="798732"/>
            <a:ext cx="12067309" cy="4751942"/>
          </a:xfrm>
          <a:prstGeom prst="rect">
            <a:avLst/>
          </a:prstGeom>
        </p:spPr>
        <p:txBody>
          <a:bodyPr vert="horz" wrap="square" lIns="0" tIns="12065" rIns="0" bIns="0" rtlCol="0">
            <a:spAutoFit/>
          </a:bodyPr>
          <a:lstStyle/>
          <a:p>
            <a:pPr marL="12065" marR="510540">
              <a:spcBef>
                <a:spcPts val="5"/>
              </a:spcBef>
              <a:buClr>
                <a:srgbClr val="FFFF66"/>
              </a:buClr>
              <a:tabLst>
                <a:tab pos="478155" algn="l"/>
              </a:tabLst>
            </a:pPr>
            <a:r>
              <a:rPr lang="en-US" sz="44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አውረድዎ</a:t>
            </a:r>
            <a:r>
              <a:rPr lang="en-US"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እምዕፅ</a:t>
            </a:r>
            <a:r>
              <a:rPr lang="en-US"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ዕደው</a:t>
            </a:r>
            <a:r>
              <a:rPr lang="en-US"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ጻድቃን</a:t>
            </a:r>
            <a:r>
              <a:rPr lang="en-US"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ወገነዝዎ</a:t>
            </a:r>
            <a:r>
              <a:rPr lang="en-US"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በሰንዱናት</a:t>
            </a:r>
            <a:r>
              <a:rPr lang="en-US"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ወቀበርዎ</a:t>
            </a:r>
            <a:r>
              <a:rPr lang="en-US"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ውስተ</a:t>
            </a:r>
            <a:r>
              <a:rPr lang="en-US"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መቃብር</a:t>
            </a:r>
            <a:r>
              <a:rPr lang="en-US"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ሐዲስ</a:t>
            </a:r>
            <a:r>
              <a:rPr lang="en-US"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12065" marR="510540">
              <a:spcBef>
                <a:spcPts val="5"/>
              </a:spcBef>
              <a:buClr>
                <a:srgbClr val="FFFF66"/>
              </a:buClr>
              <a:tabLst>
                <a:tab pos="478155" algn="l"/>
              </a:tabLst>
            </a:pP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ከእንጨት</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አወረዱት</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በበፍታም</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ገንዘው</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በአዲስ</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መቃብር</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ቀበሩት</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marL="12065" marR="510540">
              <a:spcBef>
                <a:spcPts val="5"/>
              </a:spcBef>
              <a:buClr>
                <a:srgbClr val="FFFF66"/>
              </a:buClr>
              <a:tabLst>
                <a:tab pos="478155" algn="l"/>
              </a:tabLst>
            </a:pPr>
            <a:r>
              <a:rPr lang="en-US" sz="4400" b="1" spc="-5"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They took Him down from the tree, wrapped His in linen cloths, and buried Him in a new grave.</a:t>
            </a:r>
            <a:endParaRPr sz="36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object 3"/>
          <p:cNvSpPr txBox="1">
            <a:spLocks noGrp="1"/>
          </p:cNvSpPr>
          <p:nvPr>
            <p:ph type="sldNum" sz="quarter" idx="4294967295"/>
          </p:nvPr>
        </p:nvSpPr>
        <p:spPr>
          <a:xfrm>
            <a:off x="9586594" y="6140884"/>
            <a:ext cx="342265" cy="201978"/>
          </a:xfrm>
          <a:prstGeom prst="rect">
            <a:avLst/>
          </a:prstGeom>
        </p:spPr>
        <p:txBody>
          <a:bodyPr vert="horz" wrap="square" lIns="0" tIns="17145" rIns="0" bIns="0" rtlCol="0" anchor="ctr">
            <a:spAutoFit/>
          </a:bodyPr>
          <a:lstStyle/>
          <a:p>
            <a:pPr marL="25400">
              <a:spcBef>
                <a:spcPts val="135"/>
              </a:spcBef>
            </a:pPr>
            <a:fld id="{81D60167-4931-47E6-BA6A-407CBD079E47}" type="slidenum">
              <a:rPr spc="-35" dirty="0"/>
              <a:pPr marL="25400">
                <a:spcBef>
                  <a:spcPts val="135"/>
                </a:spcBef>
              </a:pPr>
              <a:t>294</a:t>
            </a:fld>
            <a:endParaRPr spc="-35" dirty="0"/>
          </a:p>
        </p:txBody>
      </p:sp>
      <p:sp>
        <p:nvSpPr>
          <p:cNvPr id="4" name="Rectangle 3"/>
          <p:cNvSpPr/>
          <p:nvPr/>
        </p:nvSpPr>
        <p:spPr>
          <a:xfrm>
            <a:off x="942109" y="152401"/>
            <a:ext cx="4080267" cy="769441"/>
          </a:xfrm>
          <a:prstGeom prst="rect">
            <a:avLst/>
          </a:prstGeom>
        </p:spPr>
        <p:txBody>
          <a:bodyPr wrap="square">
            <a:spAutoFit/>
          </a:bodyPr>
          <a:lstStyle/>
          <a:p>
            <a:pPr lvl="0">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p:txBody>
      </p:sp>
    </p:spTree>
    <p:extLst>
      <p:ext uri="{BB962C8B-B14F-4D97-AF65-F5344CB8AC3E}">
        <p14:creationId xmlns:p14="http://schemas.microsoft.com/office/powerpoint/2010/main" val="3093391401"/>
      </p:ext>
    </p:extLst>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93963" y="197844"/>
            <a:ext cx="11817927" cy="6167714"/>
          </a:xfrm>
          <a:prstGeom prst="rect">
            <a:avLst/>
          </a:prstGeom>
        </p:spPr>
        <p:txBody>
          <a:bodyPr vert="horz" wrap="square" lIns="0" tIns="12065" rIns="0" bIns="0" rtlCol="0">
            <a:spAutoFit/>
          </a:bodyPr>
          <a:lstStyle/>
          <a:p>
            <a:pPr marL="12065" marR="510540">
              <a:spcBef>
                <a:spcPts val="5"/>
              </a:spcBef>
              <a:buClr>
                <a:srgbClr val="FFFF66"/>
              </a:buClr>
              <a:tabLst>
                <a:tab pos="478155" algn="l"/>
              </a:tabLst>
            </a:pPr>
            <a:r>
              <a:rPr lang="en-US" sz="4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አመ</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ሣልስት</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ዕለት</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ተንሥአ</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እሙታን</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ወቦአ</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ኀበ</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ሀለዉ</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አርዳኢሁ</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ጉቡአን</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ወአስተርአዮሙ</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በጽርሐ</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ጽዮን</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12065" marR="510540">
              <a:spcBef>
                <a:spcPts val="5"/>
              </a:spcBef>
              <a:buClr>
                <a:srgbClr val="FFFF66"/>
              </a:buClr>
              <a:tabLst>
                <a:tab pos="478155" algn="l"/>
              </a:tabLst>
            </a:pPr>
            <a:r>
              <a:rPr lang="en-US" sz="4000" b="1" spc="-5"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በሦስተኛው</a:t>
            </a:r>
            <a:r>
              <a:rPr lang="en-US" sz="4000" b="1" spc="-5"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5"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ቀን</a:t>
            </a:r>
            <a:r>
              <a:rPr lang="en-US" sz="4000" b="1" spc="-5"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5"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ከሙታን</a:t>
            </a:r>
            <a:r>
              <a:rPr lang="en-US" sz="4000" b="1" spc="-5"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5"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ተለይቶ</a:t>
            </a:r>
            <a:r>
              <a:rPr lang="en-US" sz="4000" b="1" spc="-5"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5"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ተነሳ</a:t>
            </a:r>
            <a:r>
              <a:rPr lang="en-US" sz="4000" b="1" spc="-5"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5"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የተሰበሰቡ</a:t>
            </a:r>
            <a:r>
              <a:rPr lang="en-US" sz="4000" b="1" spc="-5"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5"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ደቀ</a:t>
            </a:r>
            <a:r>
              <a:rPr lang="en-US" sz="4000" b="1" spc="-5"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5"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መዛሙርቱ</a:t>
            </a:r>
            <a:r>
              <a:rPr lang="en-US" sz="4000" b="1" spc="-5"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5"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ወዳሉበትም</a:t>
            </a:r>
            <a:r>
              <a:rPr lang="en-US" sz="4000" b="1" spc="-5"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5"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ገባ</a:t>
            </a:r>
            <a:r>
              <a:rPr lang="en-US" sz="4000" b="1" spc="-5"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5"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በጽርሐ</a:t>
            </a:r>
            <a:r>
              <a:rPr lang="en-US" sz="4000" b="1" spc="-5"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5"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ጽዮንም</a:t>
            </a:r>
            <a:r>
              <a:rPr lang="en-US" sz="4000" b="1" spc="-5"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5"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ታያቸው</a:t>
            </a:r>
            <a:r>
              <a:rPr lang="en-US" sz="4000" b="1" spc="-5"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12065" marR="510540">
              <a:spcBef>
                <a:spcPts val="5"/>
              </a:spcBef>
              <a:buClr>
                <a:srgbClr val="FFFF66"/>
              </a:buClr>
              <a:tabLst>
                <a:tab pos="478155" algn="l"/>
              </a:tabLst>
            </a:pPr>
            <a:r>
              <a:rPr lang="en-US" sz="4000" b="1" spc="-5"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He rose from the dead on the third day, and entered where His disciples where gathered and appeared on them in the upper room of Zion. </a:t>
            </a:r>
            <a:endParaRPr sz="36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object 3"/>
          <p:cNvSpPr txBox="1">
            <a:spLocks noGrp="1"/>
          </p:cNvSpPr>
          <p:nvPr>
            <p:ph type="sldNum" sz="quarter" idx="4294967295"/>
          </p:nvPr>
        </p:nvSpPr>
        <p:spPr>
          <a:xfrm>
            <a:off x="9586594" y="6140884"/>
            <a:ext cx="342265" cy="201978"/>
          </a:xfrm>
          <a:prstGeom prst="rect">
            <a:avLst/>
          </a:prstGeom>
        </p:spPr>
        <p:txBody>
          <a:bodyPr vert="horz" wrap="square" lIns="0" tIns="17145" rIns="0" bIns="0" rtlCol="0" anchor="ctr">
            <a:spAutoFit/>
          </a:bodyPr>
          <a:lstStyle/>
          <a:p>
            <a:pPr marL="25400">
              <a:spcBef>
                <a:spcPts val="135"/>
              </a:spcBef>
            </a:pPr>
            <a:fld id="{81D60167-4931-47E6-BA6A-407CBD079E47}" type="slidenum">
              <a:rPr spc="-35" dirty="0"/>
              <a:pPr marL="25400">
                <a:spcBef>
                  <a:spcPts val="135"/>
                </a:spcBef>
              </a:pPr>
              <a:t>295</a:t>
            </a:fld>
            <a:endParaRPr spc="-35" dirty="0"/>
          </a:p>
        </p:txBody>
      </p:sp>
    </p:spTree>
    <p:extLst>
      <p:ext uri="{BB962C8B-B14F-4D97-AF65-F5344CB8AC3E}">
        <p14:creationId xmlns:p14="http://schemas.microsoft.com/office/powerpoint/2010/main" val="3596570310"/>
      </p:ext>
    </p:extLst>
  </p:cSld>
  <p:clrMapOvr>
    <a:masterClrMapping/>
  </p:clrMapOvr>
  <p:timing>
    <p:tnLst>
      <p:par>
        <p:cTn id="1" dur="indefinite" restart="never" nodeType="tmRoot"/>
      </p:par>
    </p:tnLst>
  </p:timing>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6982" y="202990"/>
            <a:ext cx="11998035" cy="6160661"/>
          </a:xfrm>
          <a:prstGeom prst="rect">
            <a:avLst/>
          </a:prstGeom>
        </p:spPr>
        <p:txBody>
          <a:bodyPr vert="horz" wrap="square" lIns="0" tIns="71120" rIns="0" bIns="0" rtlCol="0">
            <a:spAutoFit/>
          </a:bodyPr>
          <a:lstStyle/>
          <a:p>
            <a:pPr marL="12064" marR="5080">
              <a:spcBef>
                <a:spcPts val="725"/>
              </a:spcBef>
              <a:buClr>
                <a:srgbClr val="FFFF66"/>
              </a:buClr>
              <a:tabLst>
                <a:tab pos="477520" algn="l"/>
              </a:tabLst>
            </a:pPr>
            <a:r>
              <a:rPr lang="en-US" sz="48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ወበአርብዓ</a:t>
            </a:r>
            <a:r>
              <a:rPr lang="en-US"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ዕለት</a:t>
            </a:r>
            <a:r>
              <a:rPr lang="en-US"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አመ</a:t>
            </a:r>
            <a:r>
              <a:rPr lang="en-US"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የዐርግ</a:t>
            </a:r>
            <a:r>
              <a:rPr lang="en-US"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ሰማየ</a:t>
            </a:r>
            <a:r>
              <a:rPr lang="en-US"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አዘዞሙ</a:t>
            </a:r>
            <a:r>
              <a:rPr lang="en-US"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እንዘ</a:t>
            </a:r>
            <a:r>
              <a:rPr lang="en-US"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ይብል</a:t>
            </a:r>
            <a:r>
              <a:rPr lang="en-US"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ጽንሑ</a:t>
            </a:r>
            <a:r>
              <a:rPr lang="en-US"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ተስፋሁ</a:t>
            </a:r>
            <a:r>
              <a:rPr lang="en-US"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ለአብ</a:t>
            </a:r>
            <a:r>
              <a:rPr lang="en-US"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12064" marR="5080">
              <a:spcBef>
                <a:spcPts val="725"/>
              </a:spcBef>
              <a:buClr>
                <a:srgbClr val="FFFF66"/>
              </a:buClr>
              <a:tabLst>
                <a:tab pos="477520" algn="l"/>
              </a:tabLst>
            </a:pPr>
            <a:r>
              <a:rPr lang="en-US" sz="4800" b="1" spc="-5"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በአርባኛውም</a:t>
            </a:r>
            <a:r>
              <a:rPr lang="en-US" sz="4800" b="1" spc="-5"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spc="-5"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ቀን</a:t>
            </a:r>
            <a:r>
              <a:rPr lang="en-US" sz="4800" b="1" spc="-5"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spc="-5"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ወደ</a:t>
            </a:r>
            <a:r>
              <a:rPr lang="en-US" sz="4800" b="1" spc="-5"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spc="-5"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ሰማይ</a:t>
            </a:r>
            <a:r>
              <a:rPr lang="en-US" sz="4800" b="1" spc="-5"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spc="-5"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ባረገ</a:t>
            </a:r>
            <a:r>
              <a:rPr lang="en-US" sz="4800" b="1" spc="-5"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spc="-5"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ጊዜ</a:t>
            </a:r>
            <a:r>
              <a:rPr lang="en-US" sz="4800" b="1" spc="-5"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spc="-5"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የአብን</a:t>
            </a:r>
            <a:r>
              <a:rPr lang="en-US" sz="4800" b="1" spc="-5"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spc="-5"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ተስፋ</a:t>
            </a:r>
            <a:r>
              <a:rPr lang="en-US" sz="4800" b="1" spc="-5"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spc="-5"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ደጅ</a:t>
            </a:r>
            <a:r>
              <a:rPr lang="en-US" sz="4800" b="1" spc="-5"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spc="-5"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ጥኑ</a:t>
            </a:r>
            <a:r>
              <a:rPr lang="en-US" sz="4800" b="1" spc="-5"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spc="-5"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ብሎ</a:t>
            </a:r>
            <a:r>
              <a:rPr lang="en-US" sz="4800" b="1" spc="-5"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spc="-5"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አዘዛቸው</a:t>
            </a:r>
            <a:r>
              <a:rPr lang="en-US" sz="4800" b="1" spc="-5"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12064" marR="5080">
              <a:spcBef>
                <a:spcPts val="725"/>
              </a:spcBef>
              <a:buClr>
                <a:srgbClr val="FFFF66"/>
              </a:buClr>
              <a:tabLst>
                <a:tab pos="477520" algn="l"/>
              </a:tabLst>
            </a:pPr>
            <a:r>
              <a:rPr lang="en-US" sz="4800" b="1" spc="-5"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when He ascended unto heaven on the fortieth day He ordered them saying, Wait for the promise of the father. </a:t>
            </a:r>
            <a:endParaRPr sz="48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object 3"/>
          <p:cNvSpPr txBox="1">
            <a:spLocks noGrp="1"/>
          </p:cNvSpPr>
          <p:nvPr>
            <p:ph type="sldNum" sz="quarter" idx="4294967295"/>
          </p:nvPr>
        </p:nvSpPr>
        <p:spPr>
          <a:xfrm>
            <a:off x="10058401" y="6348071"/>
            <a:ext cx="342265" cy="201978"/>
          </a:xfrm>
          <a:prstGeom prst="rect">
            <a:avLst/>
          </a:prstGeom>
        </p:spPr>
        <p:txBody>
          <a:bodyPr vert="horz" wrap="square" lIns="0" tIns="17145" rIns="0" bIns="0" rtlCol="0" anchor="ctr">
            <a:spAutoFit/>
          </a:bodyPr>
          <a:lstStyle/>
          <a:p>
            <a:pPr marL="25400">
              <a:spcBef>
                <a:spcPts val="135"/>
              </a:spcBef>
            </a:pPr>
            <a:fld id="{81D60167-4931-47E6-BA6A-407CBD079E47}" type="slidenum">
              <a:rPr spc="-35" dirty="0"/>
              <a:pPr marL="25400">
                <a:spcBef>
                  <a:spcPts val="135"/>
                </a:spcBef>
              </a:pPr>
              <a:t>296</a:t>
            </a:fld>
            <a:endParaRPr spc="-35" dirty="0"/>
          </a:p>
        </p:txBody>
      </p:sp>
    </p:spTree>
    <p:extLst>
      <p:ext uri="{BB962C8B-B14F-4D97-AF65-F5344CB8AC3E}">
        <p14:creationId xmlns:p14="http://schemas.microsoft.com/office/powerpoint/2010/main" val="301110963"/>
      </p:ext>
    </p:extLst>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6982" y="145067"/>
            <a:ext cx="11998035" cy="5668218"/>
          </a:xfrm>
          <a:prstGeom prst="rect">
            <a:avLst/>
          </a:prstGeom>
        </p:spPr>
        <p:txBody>
          <a:bodyPr vert="horz" wrap="square" lIns="0" tIns="71120" rIns="0" bIns="0" rtlCol="0">
            <a:spAutoFit/>
          </a:bodyPr>
          <a:lstStyle/>
          <a:p>
            <a:pPr marL="12064" marR="5080">
              <a:spcBef>
                <a:spcPts val="725"/>
              </a:spcBef>
              <a:buClr>
                <a:srgbClr val="FFFF66"/>
              </a:buClr>
              <a:tabLst>
                <a:tab pos="477520" algn="l"/>
              </a:tabLst>
            </a:pPr>
            <a:r>
              <a:rPr lang="en-US" sz="44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ወበሃምሳ</a:t>
            </a:r>
            <a:r>
              <a:rPr lang="en-US"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ዕለት</a:t>
            </a:r>
            <a:r>
              <a:rPr lang="en-US"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ፈነወ</a:t>
            </a:r>
            <a:r>
              <a:rPr lang="en-US"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ሎሙ</a:t>
            </a:r>
            <a:r>
              <a:rPr lang="en-US"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መንፈሰ</a:t>
            </a:r>
            <a:r>
              <a:rPr lang="en-US"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ቅዱሰ</a:t>
            </a:r>
            <a:r>
              <a:rPr lang="en-US"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a:t>
            </a:r>
            <a:r>
              <a:rPr lang="en-US"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ዘእሳት</a:t>
            </a:r>
            <a:r>
              <a:rPr lang="en-US"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ወተናገሩ</a:t>
            </a:r>
            <a:r>
              <a:rPr lang="en-US"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በነገረ</a:t>
            </a:r>
            <a:r>
              <a:rPr lang="en-US"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ኵሉ</a:t>
            </a:r>
            <a:r>
              <a:rPr lang="en-US"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በሐውርት</a:t>
            </a:r>
            <a:r>
              <a:rPr lang="en-US"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12064" marR="5080">
              <a:spcBef>
                <a:spcPts val="725"/>
              </a:spcBef>
              <a:buClr>
                <a:srgbClr val="FFFF66"/>
              </a:buClr>
              <a:tabLst>
                <a:tab pos="477520" algn="l"/>
              </a:tabLst>
            </a:pPr>
            <a:r>
              <a:rPr lang="en-US" sz="4400" b="1" spc="-5"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በአምሳኛውም</a:t>
            </a:r>
            <a:r>
              <a:rPr lang="en-US" sz="4400" b="1" spc="-5"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5"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ቀን</a:t>
            </a:r>
            <a:r>
              <a:rPr lang="en-US" sz="4400" b="1" spc="-5"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5"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በእሳት</a:t>
            </a:r>
            <a:r>
              <a:rPr lang="en-US" sz="4400" b="1" spc="-5"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5"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እምሳል</a:t>
            </a:r>
            <a:r>
              <a:rPr lang="en-US" sz="4400" b="1" spc="-5"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5"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መንፈስ</a:t>
            </a:r>
            <a:r>
              <a:rPr lang="en-US" sz="4400" b="1" spc="-5"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5"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ቅዱስን</a:t>
            </a:r>
            <a:r>
              <a:rPr lang="en-US" sz="4400" b="1" spc="-5"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5"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ሰደደላቸው</a:t>
            </a:r>
            <a:r>
              <a:rPr lang="en-US" sz="4400" b="1" spc="-5"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5"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በሀገሩ</a:t>
            </a:r>
            <a:r>
              <a:rPr lang="en-US" sz="4400" b="1" spc="-5"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5"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a:t>
            </a:r>
            <a:r>
              <a:rPr lang="en-US" sz="4400" b="1" spc="-5"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5"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ቋንቋ</a:t>
            </a:r>
            <a:r>
              <a:rPr lang="en-US" sz="4400" b="1" spc="-5"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5"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ተናገሩ</a:t>
            </a:r>
            <a:r>
              <a:rPr lang="en-US" sz="4400" b="1" spc="-5"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12064" marR="5080">
              <a:spcBef>
                <a:spcPts val="725"/>
              </a:spcBef>
              <a:buClr>
                <a:srgbClr val="FFFF66"/>
              </a:buClr>
              <a:tabLst>
                <a:tab pos="477520" algn="l"/>
              </a:tabLst>
            </a:pPr>
            <a:r>
              <a:rPr lang="en-US" sz="4400" b="1" spc="-5"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On the fiftieth day He sent to them the Holy Sprit in the likeness of fire, and they spoke in the languages of all countries;</a:t>
            </a:r>
            <a:endParaRPr sz="44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object 3"/>
          <p:cNvSpPr txBox="1">
            <a:spLocks noGrp="1"/>
          </p:cNvSpPr>
          <p:nvPr>
            <p:ph type="sldNum" sz="quarter" idx="4294967295"/>
          </p:nvPr>
        </p:nvSpPr>
        <p:spPr>
          <a:xfrm>
            <a:off x="10058401" y="6348071"/>
            <a:ext cx="342265" cy="201978"/>
          </a:xfrm>
          <a:prstGeom prst="rect">
            <a:avLst/>
          </a:prstGeom>
        </p:spPr>
        <p:txBody>
          <a:bodyPr vert="horz" wrap="square" lIns="0" tIns="17145" rIns="0" bIns="0" rtlCol="0" anchor="ctr">
            <a:spAutoFit/>
          </a:bodyPr>
          <a:lstStyle/>
          <a:p>
            <a:pPr marL="25400">
              <a:spcBef>
                <a:spcPts val="135"/>
              </a:spcBef>
            </a:pPr>
            <a:fld id="{81D60167-4931-47E6-BA6A-407CBD079E47}" type="slidenum">
              <a:rPr spc="-35" dirty="0"/>
              <a:pPr marL="25400">
                <a:spcBef>
                  <a:spcPts val="135"/>
                </a:spcBef>
              </a:pPr>
              <a:t>297</a:t>
            </a:fld>
            <a:endParaRPr spc="-35" dirty="0"/>
          </a:p>
        </p:txBody>
      </p:sp>
    </p:spTree>
    <p:extLst>
      <p:ext uri="{BB962C8B-B14F-4D97-AF65-F5344CB8AC3E}">
        <p14:creationId xmlns:p14="http://schemas.microsoft.com/office/powerpoint/2010/main" val="301110963"/>
      </p:ext>
    </p:extLst>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6982" y="145067"/>
            <a:ext cx="11998035" cy="4991110"/>
          </a:xfrm>
          <a:prstGeom prst="rect">
            <a:avLst/>
          </a:prstGeom>
        </p:spPr>
        <p:txBody>
          <a:bodyPr vert="horz" wrap="square" lIns="0" tIns="71120" rIns="0" bIns="0" rtlCol="0">
            <a:spAutoFit/>
          </a:bodyPr>
          <a:lstStyle/>
          <a:p>
            <a:pPr marL="12064" marR="5080">
              <a:spcBef>
                <a:spcPts val="725"/>
              </a:spcBef>
              <a:buClr>
                <a:srgbClr val="FFFF66"/>
              </a:buClr>
              <a:tabLst>
                <a:tab pos="477520" algn="l"/>
              </a:tabLst>
            </a:pPr>
            <a:r>
              <a:rPr lang="en-US" sz="44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ወከማሁ</a:t>
            </a:r>
            <a:r>
              <a:rPr lang="en-US"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ፈኑ</a:t>
            </a:r>
            <a:r>
              <a:rPr lang="en-US"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ውእተ</a:t>
            </a:r>
            <a:r>
              <a:rPr lang="en-US"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መንፈሰከ</a:t>
            </a:r>
            <a:r>
              <a:rPr lang="en-US"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ቅዱሰ</a:t>
            </a:r>
            <a:r>
              <a:rPr lang="en-US"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ዲበ</a:t>
            </a:r>
            <a:r>
              <a:rPr lang="en-US"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ዝንቱ</a:t>
            </a:r>
            <a:r>
              <a:rPr lang="en-US"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ኅብስት</a:t>
            </a:r>
            <a:r>
              <a:rPr lang="en-US"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ወላዕለ</a:t>
            </a:r>
            <a:r>
              <a:rPr lang="en-US"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ዝ </a:t>
            </a:r>
            <a:r>
              <a:rPr lang="en-US" sz="44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ጽዋዕ</a:t>
            </a:r>
            <a:r>
              <a:rPr lang="en-US"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12064" marR="5080">
              <a:spcBef>
                <a:spcPts val="725"/>
              </a:spcBef>
              <a:buClr>
                <a:srgbClr val="FFFF66"/>
              </a:buClr>
              <a:tabLst>
                <a:tab pos="477520" algn="l"/>
              </a:tabLst>
            </a:pPr>
            <a:r>
              <a:rPr lang="en-US" sz="4400" b="1" spc="-5"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እንደርሱም</a:t>
            </a:r>
            <a:r>
              <a:rPr lang="en-US" sz="4400" b="1" spc="-5"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5"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ወደዚህ</a:t>
            </a:r>
            <a:r>
              <a:rPr lang="en-US" sz="4400" b="1" spc="-5"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5"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ኅብስትና</a:t>
            </a:r>
            <a:r>
              <a:rPr lang="en-US" sz="4400" b="1" spc="-5"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5"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ወደዚህም</a:t>
            </a:r>
            <a:r>
              <a:rPr lang="en-US" sz="4400" b="1" spc="-5"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5"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ጽዋ</a:t>
            </a:r>
            <a:r>
              <a:rPr lang="en-US" sz="4400" b="1" spc="-5"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5"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ያንን</a:t>
            </a:r>
            <a:r>
              <a:rPr lang="en-US" sz="4400" b="1" spc="-5"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5"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400" b="1" spc="-5"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5"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መንፈስህን</a:t>
            </a:r>
            <a:r>
              <a:rPr lang="en-US" sz="4400" b="1" spc="-5"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5"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ላክ</a:t>
            </a:r>
            <a:r>
              <a:rPr lang="en-US" sz="4400" b="1" spc="-5"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12064" marR="5080">
              <a:spcBef>
                <a:spcPts val="725"/>
              </a:spcBef>
              <a:buClr>
                <a:srgbClr val="FFFF66"/>
              </a:buClr>
              <a:tabLst>
                <a:tab pos="477520" algn="l"/>
              </a:tabLst>
            </a:pPr>
            <a:r>
              <a:rPr lang="en-US" sz="4400" b="1" spc="-5"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So also, as Thou didst with them, send the Holy Sprit over this bread and this cup.</a:t>
            </a:r>
            <a:endParaRPr sz="44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object 3"/>
          <p:cNvSpPr txBox="1">
            <a:spLocks noGrp="1"/>
          </p:cNvSpPr>
          <p:nvPr>
            <p:ph type="sldNum" sz="quarter" idx="4294967295"/>
          </p:nvPr>
        </p:nvSpPr>
        <p:spPr>
          <a:xfrm>
            <a:off x="10058401" y="6348071"/>
            <a:ext cx="342265" cy="201978"/>
          </a:xfrm>
          <a:prstGeom prst="rect">
            <a:avLst/>
          </a:prstGeom>
        </p:spPr>
        <p:txBody>
          <a:bodyPr vert="horz" wrap="square" lIns="0" tIns="17145" rIns="0" bIns="0" rtlCol="0" anchor="ctr">
            <a:spAutoFit/>
          </a:bodyPr>
          <a:lstStyle/>
          <a:p>
            <a:pPr marL="25400">
              <a:spcBef>
                <a:spcPts val="135"/>
              </a:spcBef>
            </a:pPr>
            <a:fld id="{81D60167-4931-47E6-BA6A-407CBD079E47}" type="slidenum">
              <a:rPr spc="-35" dirty="0"/>
              <a:pPr marL="25400">
                <a:spcBef>
                  <a:spcPts val="135"/>
                </a:spcBef>
              </a:pPr>
              <a:t>298</a:t>
            </a:fld>
            <a:endParaRPr spc="-35" dirty="0"/>
          </a:p>
        </p:txBody>
      </p:sp>
    </p:spTree>
    <p:extLst>
      <p:ext uri="{BB962C8B-B14F-4D97-AF65-F5344CB8AC3E}">
        <p14:creationId xmlns:p14="http://schemas.microsoft.com/office/powerpoint/2010/main" val="2581072632"/>
      </p:ext>
    </p:extLst>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6982" y="145067"/>
            <a:ext cx="11998035" cy="5668218"/>
          </a:xfrm>
          <a:prstGeom prst="rect">
            <a:avLst/>
          </a:prstGeom>
        </p:spPr>
        <p:txBody>
          <a:bodyPr vert="horz" wrap="square" lIns="0" tIns="71120" rIns="0" bIns="0" rtlCol="0">
            <a:spAutoFit/>
          </a:bodyPr>
          <a:lstStyle/>
          <a:p>
            <a:pPr marL="12064" marR="5080">
              <a:spcBef>
                <a:spcPts val="725"/>
              </a:spcBef>
              <a:buClr>
                <a:srgbClr val="FFFF66"/>
              </a:buClr>
              <a:tabLst>
                <a:tab pos="477520" algn="l"/>
              </a:tabLst>
            </a:pP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ይህን</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ኅብስት</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ያንተ</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ሥጋ</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ይህንም</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ጽዋ</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የጌትነትህ</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ጎን</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ደም</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ያደርገው</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አንተ</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ሥጋዬን</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የበላ</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ደሜንም</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የጠጣ</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ከእኔ</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ጋር</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ይኖራል</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እኔም</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ከእርሱ</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ጋር</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እኖራለሁ</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እንዳልህ</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12064" marR="5080">
              <a:spcBef>
                <a:spcPts val="725"/>
              </a:spcBef>
              <a:buClr>
                <a:srgbClr val="FFFF66"/>
              </a:buClr>
              <a:tabLst>
                <a:tab pos="477520" algn="l"/>
              </a:tabLst>
            </a:pPr>
            <a:r>
              <a:rPr lang="en-US" sz="44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to make them the body and blood of our Lord and Savior Jesus Christ, world without end.</a:t>
            </a:r>
          </a:p>
          <a:p>
            <a:pPr marL="12064" marR="5080">
              <a:spcBef>
                <a:spcPts val="725"/>
              </a:spcBef>
              <a:buClr>
                <a:srgbClr val="FFFF66"/>
              </a:buClr>
              <a:tabLst>
                <a:tab pos="477520" algn="l"/>
              </a:tabLst>
            </a:pPr>
            <a:endParaRPr sz="4400" b="1" spc="-5"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object 3"/>
          <p:cNvSpPr txBox="1">
            <a:spLocks noGrp="1"/>
          </p:cNvSpPr>
          <p:nvPr>
            <p:ph type="sldNum" sz="quarter" idx="4294967295"/>
          </p:nvPr>
        </p:nvSpPr>
        <p:spPr>
          <a:xfrm>
            <a:off x="10058401" y="6348071"/>
            <a:ext cx="342265" cy="201978"/>
          </a:xfrm>
          <a:prstGeom prst="rect">
            <a:avLst/>
          </a:prstGeom>
        </p:spPr>
        <p:txBody>
          <a:bodyPr vert="horz" wrap="square" lIns="0" tIns="17145" rIns="0" bIns="0" rtlCol="0" anchor="ctr">
            <a:spAutoFit/>
          </a:bodyPr>
          <a:lstStyle/>
          <a:p>
            <a:pPr marL="25400">
              <a:spcBef>
                <a:spcPts val="135"/>
              </a:spcBef>
            </a:pPr>
            <a:fld id="{81D60167-4931-47E6-BA6A-407CBD079E47}" type="slidenum">
              <a:rPr spc="-35" dirty="0"/>
              <a:pPr marL="25400">
                <a:spcBef>
                  <a:spcPts val="135"/>
                </a:spcBef>
              </a:pPr>
              <a:t>299</a:t>
            </a:fld>
            <a:endParaRPr spc="-35" dirty="0"/>
          </a:p>
        </p:txBody>
      </p:sp>
    </p:spTree>
    <p:extLst>
      <p:ext uri="{BB962C8B-B14F-4D97-AF65-F5344CB8AC3E}">
        <p14:creationId xmlns:p14="http://schemas.microsoft.com/office/powerpoint/2010/main" val="2581072632"/>
      </p:ext>
    </p:extLst>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ቅድስት አርሴማ ደጓ እናቴ - የክርስቶስ ስቅለት በመጋቢት 27 በመጋቤ ሐዲስ ሮዳስ ታደሰ ነገረ ክርስቶስ ክፍል አንድ  ከሚለው 622 ገጽ ካለው መጽሐፌ በጥቂቱ የተወሰደ የነገሥታት ንጉሥ የሕይወት ራስ ኢየሱስ ክርስቶስን ጭፍሮች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831" y="17391"/>
            <a:ext cx="3859757" cy="684061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 xmlns:a16="http://schemas.microsoft.com/office/drawing/2014/main" id="{5BE99255-D565-4B00-89E7-2323244DE09C}"/>
              </a:ext>
            </a:extLst>
          </p:cNvPr>
          <p:cNvSpPr/>
          <p:nvPr/>
        </p:nvSpPr>
        <p:spPr>
          <a:xfrm>
            <a:off x="4142385" y="25456"/>
            <a:ext cx="8093730" cy="5715924"/>
          </a:xfrm>
          <a:prstGeom prst="rect">
            <a:avLst/>
          </a:prstGeom>
        </p:spPr>
        <p:txBody>
          <a:bodyPr wrap="square">
            <a:spAutoFit/>
          </a:bodyPr>
          <a:lstStyle/>
          <a:p>
            <a:pPr algn="ctr">
              <a:lnSpc>
                <a:spcPct val="107000"/>
              </a:lnSpc>
            </a:pPr>
            <a:r>
              <a:rPr lang="am-ET"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አሜን እግዚኦ መሐረነ </a:t>
            </a:r>
            <a:r>
              <a:rPr lang="am-ET" sz="4800"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a:t>
            </a:r>
            <a:r>
              <a:rPr lang="am-ET"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መሐከነ </a:t>
            </a:r>
            <a:r>
              <a:rPr lang="am-ET" sz="4800"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ተሣሃለነ</a:t>
            </a:r>
            <a:r>
              <a:rPr lang="en-US" sz="4800"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lnSpc>
                <a:spcPct val="107000"/>
              </a:lnSpc>
            </a:pPr>
            <a:r>
              <a:rPr lang="am-ET" sz="4400"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 </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ማረን</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ራራልን</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ይቅር </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በለን</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people: </a:t>
            </a:r>
            <a:r>
              <a:rPr lang="am-ET" sz="40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a:t>
            </a:r>
            <a:r>
              <a:rPr lang="en-US" sz="40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ord</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have pity upon us, </a:t>
            </a:r>
            <a:r>
              <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a:t>
            </a:r>
            <a:r>
              <a:rPr lang="en-US" sz="40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ord</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spare us Lord have mercy upon us.</a:t>
            </a:r>
            <a:endPar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1">
            <a:extLst>
              <a:ext uri="{FF2B5EF4-FFF2-40B4-BE49-F238E27FC236}">
                <a16:creationId xmlns="" xmlns:a16="http://schemas.microsoft.com/office/drawing/2014/main" id="{B3AED021-1B19-ADAA-7B4A-EC71DBB6A8A1}"/>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300</a:t>
            </a:fld>
            <a:endParaRPr lang="en-US" dirty="0"/>
          </a:p>
        </p:txBody>
      </p:sp>
    </p:spTree>
    <p:extLst>
      <p:ext uri="{BB962C8B-B14F-4D97-AF65-F5344CB8AC3E}">
        <p14:creationId xmlns:p14="http://schemas.microsoft.com/office/powerpoint/2010/main" val="3921829723"/>
      </p:ext>
    </p:extLst>
  </p:cSld>
  <p:clrMapOvr>
    <a:masterClrMapping/>
  </p:clrMapOvr>
  <p:timing>
    <p:tnLst>
      <p:par>
        <p:cTn id="1" dur="indefinite" restart="never" nodeType="tmRoot"/>
      </p:par>
    </p:tnLst>
  </p:timing>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301</a:t>
            </a:fld>
            <a:endParaRPr lang="en-US"/>
          </a:p>
        </p:txBody>
      </p:sp>
      <p:sp>
        <p:nvSpPr>
          <p:cNvPr id="3" name="Rectangle 2"/>
          <p:cNvSpPr/>
          <p:nvPr/>
        </p:nvSpPr>
        <p:spPr>
          <a:xfrm>
            <a:off x="120952" y="228600"/>
            <a:ext cx="11829143" cy="661719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m-ET" sz="4000" b="1" i="0" u="sng" strike="noStrike" kern="1200" cap="none" spc="0" normalizeH="0" baseline="0" noProof="0" dirty="0">
                <a:ln>
                  <a:noFill/>
                </a:ln>
                <a:solidFill>
                  <a:prstClr val="white"/>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kumimoji="0" lang="en-AE" sz="4000" b="1" i="0" u="sng" strike="noStrike" kern="1200" cap="none" spc="0" normalizeH="0" baseline="0" noProof="0" dirty="0">
                <a:ln>
                  <a:noFill/>
                </a:ln>
                <a:solidFill>
                  <a:prstClr val="white"/>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kumimoji="0" lang="en-AE" sz="40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kumimoji="0" lang="am-ET" sz="40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am-ET"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ሉ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ልብ </a:t>
            </a:r>
            <a:r>
              <a:rPr lang="am-ET"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ናስተ</a:t>
            </a:r>
            <a:r>
              <a:rPr lang="en-US" sz="4800" b="1" dirty="0" err="1"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ብቍ</a:t>
            </a:r>
            <a:r>
              <a:rPr lang="am-ET"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ዖ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ለእግዚአብሔር አምላክነ ኅብረተ መንፈስ ቅዱስ </a:t>
            </a:r>
            <a:r>
              <a:rPr lang="am-ET"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ሠና</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a:t>
            </a:r>
            <a:r>
              <a:rPr lang="am-ET"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 ይጸግወነ።</a:t>
            </a:r>
            <a:endPar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በፍጹም ልብ አምላካችንን እግዚአብሔርን እንለምነው፤ ያማረ የመንፈስ </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አንድነት ይሰጠ</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ዘ</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ድ</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With all the heart let us beseech the Lord  our God that He grant unto us the good  communion of the Holy Spirit.</a:t>
            </a:r>
          </a:p>
        </p:txBody>
      </p:sp>
    </p:spTree>
    <p:extLst>
      <p:ext uri="{BB962C8B-B14F-4D97-AF65-F5344CB8AC3E}">
        <p14:creationId xmlns:p14="http://schemas.microsoft.com/office/powerpoint/2010/main" val="3300959785"/>
      </p:ext>
    </p:extLst>
  </p:cSld>
  <p:clrMapOvr>
    <a:masterClrMapping/>
  </p:clrMapOvr>
  <p:timing>
    <p:tnLst>
      <p:par>
        <p:cTn id="1" dur="indefinite" restart="never" nodeType="tmRoot"/>
      </p:par>
    </p:tnLst>
  </p:timing>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6418" y="175157"/>
            <a:ext cx="11686576" cy="6494085"/>
          </a:xfrm>
          <a:prstGeom prst="rect">
            <a:avLst/>
          </a:prstGeom>
        </p:spPr>
        <p:txBody>
          <a:bodyPr wrap="square">
            <a:spAutoFit/>
          </a:bodyPr>
          <a:lstStyle/>
          <a:p>
            <a:pPr defTabSz="914436">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በከመ ሀሎ ህልወ ወይሄሉ ለትውልደ ትውልድ ለዓለመ ዓለም።</a:t>
            </a:r>
            <a:endParaRPr lang="am-ET" sz="2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በፊት እንደነበረ ለዘለዓለሙ ለልጅ ልጅ ይኖራል።</a:t>
            </a:r>
            <a:endPar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As it was, is and shall be unto generations of generations, world without end.</a:t>
            </a:r>
          </a:p>
        </p:txBody>
      </p:sp>
      <p:sp>
        <p:nvSpPr>
          <p:cNvPr id="3" name="Slide Number Placeholder 1">
            <a:extLst>
              <a:ext uri="{FF2B5EF4-FFF2-40B4-BE49-F238E27FC236}">
                <a16:creationId xmlns="" xmlns:a16="http://schemas.microsoft.com/office/drawing/2014/main" id="{234C04A3-4A64-82FC-E072-C1D08296E0B4}"/>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302</a:t>
            </a:fld>
            <a:endParaRPr lang="en-US" dirty="0"/>
          </a:p>
        </p:txBody>
      </p:sp>
    </p:spTree>
    <p:extLst>
      <p:ext uri="{BB962C8B-B14F-4D97-AF65-F5344CB8AC3E}">
        <p14:creationId xmlns:p14="http://schemas.microsoft.com/office/powerpoint/2010/main" val="2103402043"/>
      </p:ext>
    </p:extLst>
  </p:cSld>
  <p:clrMapOvr>
    <a:masterClrMapping/>
  </p:clrMapOvr>
  <p:timing>
    <p:tnLst>
      <p:par>
        <p:cTn id="1" dur="indefinite" restart="never" nodeType="tmRoot"/>
      </p:par>
    </p:tnLst>
  </p:timing>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07818" y="949042"/>
            <a:ext cx="11859491" cy="6118983"/>
          </a:xfrm>
          <a:prstGeom prst="rect">
            <a:avLst/>
          </a:prstGeom>
        </p:spPr>
        <p:txBody>
          <a:bodyPr vert="horz" wrap="square" lIns="0" tIns="12065" rIns="0" bIns="0" rtlCol="0">
            <a:spAutoFit/>
          </a:bodyPr>
          <a:lstStyle/>
          <a:p>
            <a:pPr marL="12064" marR="5080">
              <a:spcBef>
                <a:spcPts val="95"/>
              </a:spcBef>
              <a:buClr>
                <a:srgbClr val="FFFF00"/>
              </a:buClr>
              <a:tabLst>
                <a:tab pos="477520" algn="l"/>
              </a:tabLst>
            </a:pPr>
            <a:r>
              <a:rPr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ከርሱ</a:t>
            </a:r>
            <a:r>
              <a:rPr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8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ለሚቀበ</a:t>
            </a:r>
            <a:r>
              <a:rPr lang="en-US"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ሉ</a:t>
            </a:r>
            <a:r>
              <a:rPr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 አንድ </a:t>
            </a:r>
            <a:r>
              <a:rPr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አድርገህ</a:t>
            </a:r>
            <a:r>
              <a:rPr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ለንጽሕና</a:t>
            </a:r>
            <a:r>
              <a:rPr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መንፈስ ቅዱስንም </a:t>
            </a:r>
            <a:r>
              <a:rPr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ለመመላት</a:t>
            </a:r>
            <a:r>
              <a:rPr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እውነተኛውንም</a:t>
            </a:r>
            <a:r>
              <a:rPr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ሃይማኖት </a:t>
            </a:r>
            <a:r>
              <a:rPr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ለማጽናት</a:t>
            </a:r>
            <a:r>
              <a:rPr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ስጣቸው</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marL="12064" marR="5080">
              <a:spcBef>
                <a:spcPts val="95"/>
              </a:spcBef>
              <a:buClr>
                <a:srgbClr val="FFFF00"/>
              </a:buClr>
              <a:tabLst>
                <a:tab pos="477520" algn="l"/>
              </a:tabLst>
            </a:pPr>
            <a:r>
              <a:rPr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Grant it together unto all them that take of it, that it may be unto </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a:t>
            </a:r>
            <a:r>
              <a:rPr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hem for sanctification and or filling with the Holy Spirit and</a:t>
            </a:r>
            <a:r>
              <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strengthening of the true faith, </a:t>
            </a:r>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object 3"/>
          <p:cNvSpPr txBox="1"/>
          <p:nvPr/>
        </p:nvSpPr>
        <p:spPr>
          <a:xfrm>
            <a:off x="9575926" y="6117413"/>
            <a:ext cx="352425" cy="232756"/>
          </a:xfrm>
          <a:prstGeom prst="rect">
            <a:avLst/>
          </a:prstGeom>
        </p:spPr>
        <p:txBody>
          <a:bodyPr vert="horz" wrap="square" lIns="0" tIns="17145" rIns="0" bIns="0" rtlCol="0">
            <a:spAutoFit/>
          </a:bodyPr>
          <a:lstStyle/>
          <a:p>
            <a:pPr marL="38100">
              <a:spcBef>
                <a:spcPts val="135"/>
              </a:spcBef>
            </a:pPr>
            <a:fld id="{81D60167-4931-47E6-BA6A-407CBD079E47}" type="slidenum">
              <a:rPr sz="1400" spc="-35" dirty="0">
                <a:solidFill>
                  <a:srgbClr val="DEDEDE"/>
                </a:solidFill>
                <a:latin typeface="Ebrima"/>
                <a:cs typeface="Ebrima"/>
              </a:rPr>
              <a:pPr marL="38100">
                <a:spcBef>
                  <a:spcPts val="135"/>
                </a:spcBef>
              </a:pPr>
              <a:t>303</a:t>
            </a:fld>
            <a:endParaRPr sz="1400">
              <a:latin typeface="Ebrima"/>
              <a:cs typeface="Ebrima"/>
            </a:endParaRPr>
          </a:p>
        </p:txBody>
      </p:sp>
      <p:sp>
        <p:nvSpPr>
          <p:cNvPr id="4" name="Rectangle 3"/>
          <p:cNvSpPr/>
          <p:nvPr/>
        </p:nvSpPr>
        <p:spPr>
          <a:xfrm>
            <a:off x="720437" y="152401"/>
            <a:ext cx="4356530" cy="769441"/>
          </a:xfrm>
          <a:prstGeom prst="rect">
            <a:avLst/>
          </a:prstGeom>
        </p:spPr>
        <p:txBody>
          <a:bodyPr wrap="square">
            <a:spAutoFit/>
          </a:bodyPr>
          <a:lstStyle/>
          <a:p>
            <a:pPr lvl="0">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a:t>
            </a:r>
            <a:r>
              <a:rPr lang="en-US" sz="4400" b="1" u="sng" dirty="0" err="1">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riest</a:t>
            </a:r>
            <a:endParaRPr lang="am-ET"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765901710"/>
      </p:ext>
    </p:extLst>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38545" y="154988"/>
            <a:ext cx="11914910" cy="2505814"/>
          </a:xfrm>
          <a:prstGeom prst="rect">
            <a:avLst/>
          </a:prstGeom>
        </p:spPr>
        <p:txBody>
          <a:bodyPr vert="horz" wrap="square" lIns="0" tIns="12700" rIns="0" bIns="0" rtlCol="0">
            <a:spAutoFit/>
          </a:bodyPr>
          <a:lstStyle/>
          <a:p>
            <a:pPr marL="12065" marR="5080">
              <a:spcBef>
                <a:spcPts val="100"/>
              </a:spcBef>
              <a:buClr>
                <a:srgbClr val="FFFF66"/>
              </a:buClr>
              <a:tabLst>
                <a:tab pos="478155" algn="l"/>
              </a:tabLst>
            </a:pPr>
            <a:r>
              <a:rPr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አንተን ይቀድሱና </a:t>
            </a:r>
            <a:r>
              <a:rPr sz="5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ያመሰግኑ</a:t>
            </a:r>
            <a:r>
              <a:rPr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5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en-US" sz="5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sz="5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5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ልጅህን</a:t>
            </a:r>
            <a:r>
              <a:rPr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ወዳጅህን ኢየሱስ </a:t>
            </a:r>
            <a:r>
              <a:rPr sz="5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ክርስቶስንም</a:t>
            </a:r>
            <a:r>
              <a:rPr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5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a:t>
            </a:r>
            <a:r>
              <a:rPr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ቅዱስ ጋር ለዘላለሙ።</a:t>
            </a:r>
          </a:p>
        </p:txBody>
      </p:sp>
      <p:sp>
        <p:nvSpPr>
          <p:cNvPr id="4" name="object 4"/>
          <p:cNvSpPr txBox="1"/>
          <p:nvPr/>
        </p:nvSpPr>
        <p:spPr>
          <a:xfrm>
            <a:off x="9575926" y="6117413"/>
            <a:ext cx="352425" cy="232756"/>
          </a:xfrm>
          <a:prstGeom prst="rect">
            <a:avLst/>
          </a:prstGeom>
        </p:spPr>
        <p:txBody>
          <a:bodyPr vert="horz" wrap="square" lIns="0" tIns="17145" rIns="0" bIns="0" rtlCol="0">
            <a:spAutoFit/>
          </a:bodyPr>
          <a:lstStyle/>
          <a:p>
            <a:pPr marL="38100">
              <a:spcBef>
                <a:spcPts val="135"/>
              </a:spcBef>
            </a:pPr>
            <a:fld id="{81D60167-4931-47E6-BA6A-407CBD079E47}" type="slidenum">
              <a:rPr sz="1400" spc="-35" dirty="0">
                <a:solidFill>
                  <a:srgbClr val="DEDEDE"/>
                </a:solidFill>
                <a:latin typeface="Ebrima"/>
                <a:cs typeface="Ebrima"/>
              </a:rPr>
              <a:pPr marL="38100">
                <a:spcBef>
                  <a:spcPts val="135"/>
                </a:spcBef>
              </a:pPr>
              <a:t>304</a:t>
            </a:fld>
            <a:endParaRPr sz="1400">
              <a:latin typeface="Ebrima"/>
              <a:cs typeface="Ebrima"/>
            </a:endParaRPr>
          </a:p>
        </p:txBody>
      </p:sp>
      <p:sp>
        <p:nvSpPr>
          <p:cNvPr id="3" name="object 3"/>
          <p:cNvSpPr txBox="1"/>
          <p:nvPr/>
        </p:nvSpPr>
        <p:spPr>
          <a:xfrm>
            <a:off x="235527" y="3198198"/>
            <a:ext cx="11817928" cy="2225994"/>
          </a:xfrm>
          <a:prstGeom prst="rect">
            <a:avLst/>
          </a:prstGeom>
        </p:spPr>
        <p:txBody>
          <a:bodyPr vert="horz" wrap="square" lIns="0" tIns="5080" rIns="0" bIns="0" rtlCol="0">
            <a:spAutoFit/>
          </a:bodyPr>
          <a:lstStyle/>
          <a:p>
            <a:pPr marL="12064" marR="5080">
              <a:lnSpc>
                <a:spcPct val="101600"/>
              </a:lnSpc>
              <a:spcBef>
                <a:spcPts val="40"/>
              </a:spcBef>
              <a:buClr>
                <a:srgbClr val="FF0000"/>
              </a:buClr>
              <a:tabLst>
                <a:tab pos="477520" algn="l"/>
              </a:tabLst>
            </a:pPr>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a:t>
            </a:r>
            <a:r>
              <a:rPr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they may hallow and praise Thee and Thy beloved Son Jesus Christ with</a:t>
            </a:r>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the </a:t>
            </a:r>
            <a:r>
              <a:rPr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 Spirit.</a:t>
            </a:r>
          </a:p>
        </p:txBody>
      </p:sp>
    </p:spTree>
    <p:extLst>
      <p:ext uri="{BB962C8B-B14F-4D97-AF65-F5344CB8AC3E}">
        <p14:creationId xmlns:p14="http://schemas.microsoft.com/office/powerpoint/2010/main" val="1518042668"/>
      </p:ext>
    </p:extLst>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305</a:t>
            </a:fld>
            <a:endParaRPr lang="en-US" dirty="0"/>
          </a:p>
        </p:txBody>
      </p:sp>
      <p:sp>
        <p:nvSpPr>
          <p:cNvPr id="3" name="Rectangle 2"/>
          <p:cNvSpPr/>
          <p:nvPr/>
        </p:nvSpPr>
        <p:spPr>
          <a:xfrm>
            <a:off x="216418" y="152400"/>
            <a:ext cx="11759164" cy="7001917"/>
          </a:xfrm>
          <a:prstGeom prst="rect">
            <a:avLst/>
          </a:prstGeom>
        </p:spPr>
        <p:txBody>
          <a:bodyPr wrap="square">
            <a:spAutoFit/>
          </a:bodyPr>
          <a:lstStyle/>
          <a:p>
            <a:pPr defTabSz="914436">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en-US"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i="1" u="sng" dirty="0"/>
              <a:t>(ሕዝቡም </a:t>
            </a:r>
            <a:r>
              <a:rPr lang="am-ET" sz="3600" b="1" i="1" u="sng" dirty="0" smtClean="0"/>
              <a:t>እንደ</a:t>
            </a:r>
            <a:r>
              <a:rPr lang="en-US" sz="3600" b="1" i="1" u="sng" dirty="0" smtClean="0"/>
              <a:t> </a:t>
            </a:r>
            <a:r>
              <a:rPr lang="am-ET" sz="3600" b="1" i="1" u="sng" dirty="0" smtClean="0"/>
              <a:t>ካህኑ ይበ</a:t>
            </a:r>
            <a:r>
              <a:rPr lang="en-US" sz="3600" b="1" i="1" u="sng" dirty="0" smtClean="0"/>
              <a:t>ሉ፤</a:t>
            </a:r>
            <a:r>
              <a:rPr lang="am-ET" sz="3600" b="1" i="1" u="sng" dirty="0" smtClean="0"/>
              <a:t>/ </a:t>
            </a:r>
            <a:r>
              <a:rPr lang="en-US" sz="3600" b="1" i="1" u="sng" dirty="0">
                <a:solidFill>
                  <a:srgbClr val="00B0F0"/>
                </a:solidFill>
              </a:rPr>
              <a:t>People shall repeat</a:t>
            </a:r>
            <a:r>
              <a:rPr lang="am-ET" sz="3600" b="1" i="1" u="sng" dirty="0">
                <a:solidFill>
                  <a:srgbClr val="00B0F0"/>
                </a:solidFill>
              </a:rPr>
              <a:t>)</a:t>
            </a:r>
          </a:p>
          <a:p>
            <a:endParaRPr lang="en-AE" sz="9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ሀበነ ንኅበር በዘዚአከ መንፈስ </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ወፈውሰነ</a:t>
            </a:r>
            <a:r>
              <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በዝንቱ ጵርስፎራ ከመ ብከ ንሕየው ዘለ</a:t>
            </a:r>
            <a:r>
              <a:rPr lang="am-ET" sz="4000" b="1" dirty="0">
                <a:solidFill>
                  <a:prstClr val="white"/>
                </a:solidFill>
                <a:latin typeface="Nyala" panose="02000504070300020003" pitchFamily="2" charset="0"/>
                <a:ea typeface="Abyssinica SIL (Connected)" panose="02000000000000000000" pitchFamily="2" charset="0"/>
                <a:cs typeface="Abyssinica SIL (Connected)" panose="02000000000000000000" pitchFamily="2" charset="0"/>
              </a:rPr>
              <a:t>ኵ</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ሉ </a:t>
            </a:r>
            <a:r>
              <a:rPr lang="am-ET" sz="40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ዓለም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ወለዓለመ ዓለም። </a:t>
            </a:r>
            <a:endParaRPr lang="am-ET" sz="1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የአንተ በሚሆን በመንፈስ ቅዱስ አንድ እንሆን ዘንድ መሆንን ስጠን፤ በዚህም ጵርስፎራ (በሥጋው በደሙ) አድነን፤ ለዓለሙ ሁሉ በምትሆን በአንተ ለዘለዓለሙ ሕያዋን እንሆን ዘንድ።</a:t>
            </a:r>
            <a:endParaRPr lang="am-ET" sz="1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Grant us to be untied through Your Holy  Spirit and heal us by this oblation that we may live in You for ever.</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667776394"/>
      </p:ext>
    </p:extLst>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6418" y="17391"/>
            <a:ext cx="11759164" cy="7201972"/>
          </a:xfrm>
          <a:prstGeom prst="rect">
            <a:avLst/>
          </a:prstGeom>
        </p:spPr>
        <p:txBody>
          <a:bodyPr wrap="square">
            <a:spAutoFit/>
          </a:bodyPr>
          <a:lstStyle/>
          <a:p>
            <a:pPr lvl="0">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 </a:t>
            </a:r>
            <a:r>
              <a:rPr lang="am-ET" sz="3600" b="1" i="1" u="sng" dirty="0" smtClean="0">
                <a:solidFill>
                  <a:schemeClr val="bg1"/>
                </a:solidFill>
              </a:rPr>
              <a:t>(</a:t>
            </a:r>
            <a:r>
              <a:rPr lang="en-US" sz="3600" b="1" i="1" u="sng" dirty="0" smtClean="0">
                <a:solidFill>
                  <a:schemeClr val="bg1"/>
                </a:solidFill>
              </a:rPr>
              <a:t>(</a:t>
            </a:r>
            <a:r>
              <a:rPr lang="en-US" sz="3600" b="1" i="1" u="sng" dirty="0" smtClean="0"/>
              <a:t>(ሕ</a:t>
            </a:r>
            <a:r>
              <a:rPr lang="am-ET" sz="3600" b="1" i="1" u="sng" dirty="0" smtClean="0"/>
              <a:t>ዝቡም እንደ</a:t>
            </a:r>
            <a:r>
              <a:rPr lang="en-US" sz="3600" b="1" i="1" u="sng" dirty="0" smtClean="0"/>
              <a:t> </a:t>
            </a:r>
            <a:r>
              <a:rPr lang="am-ET" sz="3600" b="1" i="1" u="sng" dirty="0" smtClean="0"/>
              <a:t>ካህኑ ይበ</a:t>
            </a:r>
            <a:r>
              <a:rPr lang="en-US" sz="3600" b="1" i="1" u="sng" dirty="0" smtClean="0"/>
              <a:t>ሉ፤</a:t>
            </a:r>
            <a:r>
              <a:rPr lang="am-ET" sz="3600" b="1" i="1" u="sng" dirty="0" smtClean="0"/>
              <a:t>/ </a:t>
            </a:r>
            <a:r>
              <a:rPr lang="en-US" sz="3600" b="1" i="1" u="sng" dirty="0">
                <a:solidFill>
                  <a:srgbClr val="00B0F0"/>
                </a:solidFill>
              </a:rPr>
              <a:t>People shall repeat</a:t>
            </a:r>
            <a:r>
              <a:rPr lang="am-ET" sz="3600" b="1" i="1" u="sng" dirty="0">
                <a:solidFill>
                  <a:srgbClr val="00B0F0"/>
                </a:solidFill>
              </a:rPr>
              <a:t>)</a:t>
            </a:r>
          </a:p>
          <a:p>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ቡሩክ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ስሙ </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ለእግዚአብሔር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ወቡሩክ</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ዘይመጽእ በስመ እግዚአብሔር ወይትባረክ ስመ </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a:t>
            </a:r>
            <a:r>
              <a:rPr lang="en-US"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ሐቲሁ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ለይኩን </a:t>
            </a:r>
            <a:r>
              <a:rPr lang="am-ET" sz="44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ለይኩን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ቡሩከ ለይኩን።</a:t>
            </a:r>
            <a:endParaRPr lang="am-ET" sz="1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የእግዚአብሔር ስሙ ምስጉን ነው፤</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በእግዚአብሔር ስም የሚመጣውም ምስጉን ነው፤ የጌትነቱም ስም ይመስገን፤ ይሁን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የተመሰገነ ይሁን።</a:t>
            </a:r>
            <a:endParaRPr lang="am-ET" sz="1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Blessed be the name of the Lord</a:t>
            </a:r>
            <a:r>
              <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blessed be he that comes in the name of the Lord; and Let the name of His  Glory be blessed. So be it, so be it, so be</a:t>
            </a:r>
            <a:r>
              <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it blessed.</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1">
            <a:extLst>
              <a:ext uri="{FF2B5EF4-FFF2-40B4-BE49-F238E27FC236}">
                <a16:creationId xmlns="" xmlns:a16="http://schemas.microsoft.com/office/drawing/2014/main" id="{DE3329E6-B776-A95A-ED78-E6187500D8C2}"/>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306</a:t>
            </a:fld>
            <a:endParaRPr lang="en-US" dirty="0"/>
          </a:p>
        </p:txBody>
      </p:sp>
    </p:spTree>
    <p:extLst>
      <p:ext uri="{BB962C8B-B14F-4D97-AF65-F5344CB8AC3E}">
        <p14:creationId xmlns:p14="http://schemas.microsoft.com/office/powerpoint/2010/main" val="130126518"/>
      </p:ext>
    </p:extLst>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04A6E736-E9ED-4322-9175-987C8D0F4C2A}"/>
              </a:ext>
            </a:extLst>
          </p:cNvPr>
          <p:cNvSpPr/>
          <p:nvPr/>
        </p:nvSpPr>
        <p:spPr>
          <a:xfrm>
            <a:off x="294161" y="3118515"/>
            <a:ext cx="11348336" cy="3739485"/>
          </a:xfrm>
          <a:prstGeom prst="rect">
            <a:avLst/>
          </a:prstGeom>
        </p:spPr>
        <p:txBody>
          <a:bodyPr wrap="square">
            <a:spAutoFit/>
          </a:bodyPr>
          <a:lstStyle/>
          <a:p>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a:t>
            </a:r>
            <a:r>
              <a:rPr lang="en-US" sz="3600" b="1" u="sng" dirty="0" err="1">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eople</a:t>
            </a:r>
            <a:endParaRPr lang="en-US"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US" sz="1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ፈኑ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ጸጋ መንፈስ ቅዱስ </a:t>
            </a:r>
            <a:r>
              <a:rPr lang="am-ET"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ላዕሌነ</a:t>
            </a:r>
            <a:r>
              <a:rPr lang="en-US"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የመንፈስ ቅዱስን ጸጋ ላክልን።</a:t>
            </a:r>
            <a:endParaRPr lang="am-ET" sz="2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Send the grace of the Holy Spirit 	</a:t>
            </a:r>
            <a:r>
              <a:rPr lang="en-US" sz="36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upon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a:t>
            </a:r>
            <a:r>
              <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
        <p:nvSpPr>
          <p:cNvPr id="3" name="Slide Number Placeholder 1">
            <a:extLst>
              <a:ext uri="{FF2B5EF4-FFF2-40B4-BE49-F238E27FC236}">
                <a16:creationId xmlns="" xmlns:a16="http://schemas.microsoft.com/office/drawing/2014/main" id="{EAD03E77-5BF0-2173-6CA7-0CD2644432E4}"/>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307</a:t>
            </a:fld>
            <a:endParaRPr lang="en-US" dirty="0"/>
          </a:p>
        </p:txBody>
      </p:sp>
      <p:sp>
        <p:nvSpPr>
          <p:cNvPr id="4" name="Rectangle 3">
            <a:extLst>
              <a:ext uri="{FF2B5EF4-FFF2-40B4-BE49-F238E27FC236}">
                <a16:creationId xmlns="" xmlns:a16="http://schemas.microsoft.com/office/drawing/2014/main" id="{04A6E736-E9ED-4322-9175-987C8D0F4C2A}"/>
              </a:ext>
            </a:extLst>
          </p:cNvPr>
          <p:cNvSpPr/>
          <p:nvPr/>
        </p:nvSpPr>
        <p:spPr>
          <a:xfrm>
            <a:off x="294161" y="7019"/>
            <a:ext cx="11686576" cy="3077766"/>
          </a:xfrm>
          <a:prstGeom prst="rect">
            <a:avLst/>
          </a:prstGeom>
        </p:spPr>
        <p:txBody>
          <a:bodyPr wrap="square">
            <a:spAutoFit/>
          </a:bodyPr>
          <a:lstStyle/>
          <a:p>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ፈኑ ጸጋ መንፈስ ቅዱስ </a:t>
            </a:r>
            <a:r>
              <a:rPr lang="am-ET"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ላዕሌነ</a:t>
            </a:r>
            <a:r>
              <a:rPr lang="en-US" sz="4800" b="1"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7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የመንፈስ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ቅዱስን ጸጋ ላክልን።</a:t>
            </a:r>
            <a:endParaRPr lang="am-ET" sz="2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5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0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Send the grace of the Holy Spirit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upon us</a:t>
            </a:r>
            <a:r>
              <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590433506"/>
      </p:ext>
    </p:extLst>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26189"/>
            <a:ext cx="11468814" cy="6703630"/>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endParaRPr lang="en-AE"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191" dirty="0">
                <a:solidFill>
                  <a:srgbClr val="FFFF00"/>
                </a:solidFill>
              </a:rPr>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ተንሥኡ </a:t>
            </a:r>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ለጸሎት</a:t>
            </a:r>
            <a:r>
              <a:rPr lang="en-US"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5144"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ለጸሎት ተነሡ</a:t>
            </a:r>
            <a:r>
              <a:rPr lang="en-US"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5144"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Stand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up for prayer.</a:t>
            </a:r>
            <a:r>
              <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dirty="0">
                <a:solidFill>
                  <a:srgbClr val="FF0000"/>
                </a:solidFill>
              </a:rPr>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a:t>
            </a:r>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ተሣ</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ለነ</a:t>
            </a:r>
            <a:r>
              <a:rPr lang="en-US"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6287"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a:t>
            </a:r>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ይቅር </a:t>
            </a:r>
            <a:r>
              <a:rPr lang="am-ET" sz="5144"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በለን</a:t>
            </a:r>
            <a:r>
              <a:rPr lang="en-US" sz="5144"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572"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a:t>
            </a:r>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have mercy upon us.</a:t>
            </a:r>
            <a:endParaRPr lang="en-US"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 xmlns:a16="http://schemas.microsoft.com/office/drawing/2014/main" id="{E551069F-2AD3-58DC-5F31-FF95E37046FD}"/>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308</a:t>
            </a:fld>
            <a:endParaRPr lang="en-US" dirty="0"/>
          </a:p>
        </p:txBody>
      </p:sp>
    </p:spTree>
    <p:extLst>
      <p:ext uri="{BB962C8B-B14F-4D97-AF65-F5344CB8AC3E}">
        <p14:creationId xmlns:p14="http://schemas.microsoft.com/office/powerpoint/2010/main" val="2646680154"/>
      </p:ext>
    </p:extLst>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105808"/>
            <a:ext cx="11613988" cy="6703630"/>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am-ET" sz="1143"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dirty="0"/>
              <a:t> </a:t>
            </a:r>
            <a:r>
              <a:rPr lang="en-AE" sz="3810" dirty="0"/>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a:t>
            </a:r>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ለኩልክሙ</a:t>
            </a:r>
            <a:r>
              <a:rPr lang="en-US"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572"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ኹ</a:t>
            </a:r>
            <a:r>
              <a:rPr lang="am-ET"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ላች</a:t>
            </a:r>
            <a:r>
              <a:rPr lang="en-US"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 </a:t>
            </a:r>
            <a:r>
              <a:rPr lang="en-US" sz="5144" b="1" dirty="0" err="1"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a:t>
            </a:r>
            <a:r>
              <a:rPr lang="am-ET"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en-US"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be unto you all.</a:t>
            </a:r>
          </a:p>
          <a:p>
            <a:endParaRPr lang="en-AE"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am-ET"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 </a:t>
            </a:r>
          </a:p>
          <a:p>
            <a:r>
              <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ጋራ</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with Thy spirit.</a:t>
            </a:r>
            <a:endPar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309</a:t>
            </a:fld>
            <a:endParaRPr lang="en-US" dirty="0"/>
          </a:p>
        </p:txBody>
      </p:sp>
    </p:spTree>
    <p:extLst>
      <p:ext uri="{BB962C8B-B14F-4D97-AF65-F5344CB8AC3E}">
        <p14:creationId xmlns:p14="http://schemas.microsoft.com/office/powerpoint/2010/main" val="409188856"/>
      </p:ext>
    </p:extLst>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30891E04-0B1E-4FC5-19E2-9B78B65140A3}"/>
              </a:ext>
            </a:extLst>
          </p:cNvPr>
          <p:cNvSpPr>
            <a:spLocks noGrp="1"/>
          </p:cNvSpPr>
          <p:nvPr>
            <p:ph type="sldNum" sz="quarter" idx="12"/>
          </p:nvPr>
        </p:nvSpPr>
        <p:spPr>
          <a:xfrm>
            <a:off x="8077200" y="6248401"/>
            <a:ext cx="2057400" cy="365125"/>
          </a:xfrm>
          <a:prstGeom prst="rect">
            <a:avLst/>
          </a:prstGeom>
        </p:spPr>
        <p:txBody>
          <a:bodyPr/>
          <a:lstStyle/>
          <a:p>
            <a:fld id="{D1A93F9C-F3AE-4C08-8BCA-376713F07AA1}" type="slidenum">
              <a:rPr lang="en-US" smtClean="0"/>
              <a:pPr/>
              <a:t>310</a:t>
            </a:fld>
            <a:endParaRPr lang="en-US" dirty="0"/>
          </a:p>
        </p:txBody>
      </p:sp>
      <p:sp>
        <p:nvSpPr>
          <p:cNvPr id="3" name="TextBox 2">
            <a:extLst>
              <a:ext uri="{FF2B5EF4-FFF2-40B4-BE49-F238E27FC236}">
                <a16:creationId xmlns="" xmlns:a16="http://schemas.microsoft.com/office/drawing/2014/main" id="{2B9141B7-4C6E-8942-49B3-B756ABEFE13A}"/>
              </a:ext>
            </a:extLst>
          </p:cNvPr>
          <p:cNvSpPr txBox="1"/>
          <p:nvPr/>
        </p:nvSpPr>
        <p:spPr>
          <a:xfrm>
            <a:off x="704722" y="878321"/>
            <a:ext cx="9781308" cy="4247317"/>
          </a:xfrm>
          <a:prstGeom prst="rect">
            <a:avLst/>
          </a:prstGeom>
          <a:noFill/>
        </p:spPr>
        <p:txBody>
          <a:bodyPr wrap="square" rtlCol="0">
            <a:spAutoFit/>
          </a:bodyPr>
          <a:lstStyle/>
          <a:p>
            <a:pPr algn="ctr"/>
            <a:r>
              <a:rPr lang="am-ET" sz="6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ጸሎተ ፈትቶ</a:t>
            </a:r>
            <a:endParaRPr lang="en-US" sz="6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endParaRPr lang="am-ET" sz="36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r>
              <a:rPr lang="am-ET" sz="6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የመፈተት ጸሎት</a:t>
            </a:r>
            <a:endParaRPr lang="en-US" sz="6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endParaRPr lang="am-ET" sz="36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r>
              <a:rPr lang="en-US" sz="6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Prayer of Fraction</a:t>
            </a:r>
          </a:p>
        </p:txBody>
      </p:sp>
    </p:spTree>
    <p:extLst>
      <p:ext uri="{BB962C8B-B14F-4D97-AF65-F5344CB8AC3E}">
        <p14:creationId xmlns:p14="http://schemas.microsoft.com/office/powerpoint/2010/main" val="1903469347"/>
      </p:ext>
    </p:extLst>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5527" y="315186"/>
            <a:ext cx="11762509" cy="6963445"/>
          </a:xfrm>
          <a:prstGeom prst="rect">
            <a:avLst/>
          </a:prstGeom>
        </p:spPr>
        <p:txBody>
          <a:bodyPr wrap="square">
            <a:spAutoFit/>
          </a:bodyPr>
          <a:lstStyle/>
          <a:p>
            <a:pPr>
              <a:defRPr/>
            </a:pPr>
            <a:r>
              <a:rPr lang="am-ET" sz="4000" b="1" u="sng"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endParaRPr lang="en-AE" sz="105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r>
              <a:rPr lang="en-US" sz="44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አይቴ</a:t>
            </a:r>
            <a:r>
              <a:rPr lang="en-US"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ብሔራ</a:t>
            </a:r>
            <a:r>
              <a:rPr lang="en-US"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ለጥበብ</a:t>
            </a:r>
            <a:r>
              <a:rPr lang="en-US"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ወአይቴ</a:t>
            </a:r>
            <a:r>
              <a:rPr lang="en-US"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ማኅደራ</a:t>
            </a:r>
            <a:r>
              <a:rPr lang="en-US"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አይቴ</a:t>
            </a:r>
            <a:r>
              <a:rPr lang="en-US"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ደወላ</a:t>
            </a:r>
            <a:r>
              <a:rPr lang="en-US"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ወበአይቴ</a:t>
            </a:r>
            <a:r>
              <a:rPr lang="en-US"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ተረክበ</a:t>
            </a:r>
            <a:r>
              <a:rPr lang="en-US"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አሠረ</a:t>
            </a:r>
            <a:r>
              <a:rPr lang="en-US"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ፍኖታ</a:t>
            </a:r>
            <a:r>
              <a:rPr lang="en-US"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a:defRPr/>
            </a:pP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የጥበብ</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አገርዋ</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ወዴት</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ነው</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ማደሪያዋስ</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ወዴት</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ነው</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ቦታዋ</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ወዴት</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ነው</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የጎዳናዋስ</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ፍለጋ</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በወዴት</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ተገኘ</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a:defRPr/>
            </a:pPr>
            <a:r>
              <a:rPr lang="en-US" sz="40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Where is the country of wisdom, where is its abode, where is its province, and where can the trace of its way be found?</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1">
            <a:extLst>
              <a:ext uri="{FF2B5EF4-FFF2-40B4-BE49-F238E27FC236}">
                <a16:creationId xmlns="" xmlns:a16="http://schemas.microsoft.com/office/drawing/2014/main" id="{8ABE8C37-AEAA-C159-B2D1-2099AFC3BD15}"/>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311</a:t>
            </a:fld>
            <a:endParaRPr lang="en-US" dirty="0"/>
          </a:p>
        </p:txBody>
      </p:sp>
    </p:spTree>
    <p:extLst>
      <p:ext uri="{BB962C8B-B14F-4D97-AF65-F5344CB8AC3E}">
        <p14:creationId xmlns:p14="http://schemas.microsoft.com/office/powerpoint/2010/main" val="1438713594"/>
      </p:ext>
    </p:extLst>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sldNum" sz="quarter" idx="4294967295"/>
          </p:nvPr>
        </p:nvSpPr>
        <p:spPr>
          <a:xfrm>
            <a:off x="9982201" y="6324601"/>
            <a:ext cx="342265" cy="294311"/>
          </a:xfrm>
          <a:prstGeom prst="rect">
            <a:avLst/>
          </a:prstGeom>
        </p:spPr>
        <p:txBody>
          <a:bodyPr vert="horz" wrap="square" lIns="0" tIns="17145" rIns="0" bIns="0" rtlCol="0">
            <a:spAutoFit/>
          </a:bodyPr>
          <a:lstStyle/>
          <a:p>
            <a:pPr marL="29845">
              <a:spcBef>
                <a:spcPts val="135"/>
              </a:spcBef>
            </a:pPr>
            <a:fld id="{81D60167-4931-47E6-BA6A-407CBD079E47}" type="slidenum">
              <a:rPr spc="-55" dirty="0"/>
              <a:pPr marL="29845">
                <a:spcBef>
                  <a:spcPts val="135"/>
                </a:spcBef>
              </a:pPr>
              <a:t>312</a:t>
            </a:fld>
            <a:endParaRPr spc="-55" dirty="0"/>
          </a:p>
        </p:txBody>
      </p:sp>
      <p:sp>
        <p:nvSpPr>
          <p:cNvPr id="3" name="object 3"/>
          <p:cNvSpPr txBox="1"/>
          <p:nvPr/>
        </p:nvSpPr>
        <p:spPr>
          <a:xfrm>
            <a:off x="114301" y="183965"/>
            <a:ext cx="11914908" cy="6796732"/>
          </a:xfrm>
          <a:prstGeom prst="rect">
            <a:avLst/>
          </a:prstGeom>
        </p:spPr>
        <p:txBody>
          <a:bodyPr vert="horz" wrap="square" lIns="0" tIns="71120" rIns="0" bIns="0" rtlCol="0">
            <a:spAutoFit/>
          </a:bodyPr>
          <a:lstStyle/>
          <a:p>
            <a:pPr marR="306070">
              <a:spcBef>
                <a:spcPts val="560"/>
              </a:spcBef>
              <a:buClr>
                <a:srgbClr val="FFFF66"/>
              </a:buClr>
              <a:tabLst>
                <a:tab pos="478155" algn="l"/>
              </a:tabLst>
            </a:pP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ባሕሩን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ተሻግሮ</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በቀይ</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ወርቅ</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የገዛት</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ማነው</a:t>
            </a:r>
            <a:r>
              <a:rPr lang="en-US" sz="4000" b="1" dirty="0" smtClean="0">
                <a:solidFill>
                  <a:srgbClr val="00FF00"/>
                </a:solidFill>
                <a:latin typeface="Ebrima"/>
                <a:ea typeface="Ebrima"/>
                <a:cs typeface="Ebrima"/>
              </a:rPr>
              <a:t>?</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ከደመናትስ</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በላይ</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ወጥቶ</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ያወረዳት</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ማነው</a:t>
            </a:r>
            <a:r>
              <a:rPr lang="en-US" sz="4000" b="1" dirty="0" smtClean="0">
                <a:solidFill>
                  <a:srgbClr val="00FF00"/>
                </a:solidFill>
                <a:latin typeface="Ebrima"/>
                <a:ea typeface="Ebrima"/>
                <a:cs typeface="Ebrima"/>
              </a:rPr>
              <a:t>?</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መዋቲ</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ጎዳናዋን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አላወቃትም</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በሰውም</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የለችም</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ከሰው</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ተዘነጋች</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ከሰማይ</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አዕዋፍም</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ተሠወረች</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እርስዋን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የገዙ</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ከእግዚአብሔር</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ጋር</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ተወዳጁ</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R="306070">
              <a:spcBef>
                <a:spcPts val="560"/>
              </a:spcBef>
              <a:buClr>
                <a:srgbClr val="FFFF66"/>
              </a:buClr>
              <a:tabLst>
                <a:tab pos="478155" algn="l"/>
              </a:tabLst>
            </a:pPr>
            <a:r>
              <a:rPr lang="en-US" sz="32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Who crossed the sea and bought it for red gold; who ascended above the cloud and brought it down? Mortal man does not know its way; it is not for mortal </a:t>
            </a:r>
            <a:r>
              <a:rPr lang="en-US" sz="3200" b="1" dirty="0" err="1"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man.It</a:t>
            </a:r>
            <a:r>
              <a:rPr lang="en-US" sz="32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is forgotten by all men, and it is hidden from all the birds of heaven. Those who possess it gain friendship with God </a:t>
            </a:r>
            <a:endParaRPr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583709783"/>
      </p:ext>
    </p:extLst>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sldNum" sz="quarter" idx="4294967295"/>
          </p:nvPr>
        </p:nvSpPr>
        <p:spPr>
          <a:xfrm>
            <a:off x="7980216" y="6328227"/>
            <a:ext cx="3837710" cy="201978"/>
          </a:xfrm>
          <a:prstGeom prst="rect">
            <a:avLst/>
          </a:prstGeom>
        </p:spPr>
        <p:txBody>
          <a:bodyPr vert="horz" wrap="square" lIns="0" tIns="17145" rIns="0" bIns="0" rtlCol="0">
            <a:spAutoFit/>
          </a:bodyPr>
          <a:lstStyle/>
          <a:p>
            <a:pPr marL="29845">
              <a:spcBef>
                <a:spcPts val="135"/>
              </a:spcBef>
            </a:pPr>
            <a:fld id="{81D60167-4931-47E6-BA6A-407CBD079E47}" type="slidenum">
              <a:rPr spc="-55" dirty="0"/>
              <a:pPr marL="29845">
                <a:spcBef>
                  <a:spcPts val="135"/>
                </a:spcBef>
              </a:pPr>
              <a:t>313</a:t>
            </a:fld>
            <a:endParaRPr spc="-55" dirty="0"/>
          </a:p>
        </p:txBody>
      </p:sp>
      <p:sp>
        <p:nvSpPr>
          <p:cNvPr id="3" name="object 3"/>
          <p:cNvSpPr txBox="1"/>
          <p:nvPr/>
        </p:nvSpPr>
        <p:spPr>
          <a:xfrm>
            <a:off x="113317" y="0"/>
            <a:ext cx="11859492" cy="7104509"/>
          </a:xfrm>
          <a:prstGeom prst="rect">
            <a:avLst/>
          </a:prstGeom>
        </p:spPr>
        <p:txBody>
          <a:bodyPr vert="horz" wrap="square" lIns="0" tIns="71120" rIns="0" bIns="0" rtlCol="0">
            <a:spAutoFit/>
          </a:bodyPr>
          <a:lstStyle/>
          <a:p>
            <a:pPr marR="306070">
              <a:spcBef>
                <a:spcPts val="560"/>
              </a:spcBef>
              <a:buClr>
                <a:srgbClr val="FFFF66"/>
              </a:buClr>
              <a:tabLst>
                <a:tab pos="478155" algn="l"/>
              </a:tabLst>
            </a:pP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እርስዋን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የሚጠሉዋት</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ሞትን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ይወዳሉ</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ከፀሓይ</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ይልቅ</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ታምራለች</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ከከዋክብትም</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አኗኗር</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እርስዋ</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ቀዳማዊት</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እንደመሆንዋ</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ከብርሃን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ጋር</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ስትነጻጸር</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ትገኛለች</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በእርጅና</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ሳለች</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ታድሳለች</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በየትውልዱም</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ከጻድቃን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ሰውነት</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ጋር</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ትፋለሳለች</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R="306070">
              <a:spcBef>
                <a:spcPts val="560"/>
              </a:spcBef>
              <a:buClr>
                <a:srgbClr val="FFFF66"/>
              </a:buClr>
              <a:tabLst>
                <a:tab pos="478155" algn="l"/>
              </a:tabLst>
            </a:pPr>
            <a:r>
              <a:rPr lang="en-US" sz="36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those who hate it love </a:t>
            </a:r>
            <a:r>
              <a:rPr lang="en-US" sz="3600" b="1" dirty="0" err="1"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death.It</a:t>
            </a:r>
            <a:r>
              <a:rPr lang="en-US" sz="36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is more beautiful than the sure and all the concourse of stars. It is compared with the Light because it was in the beginning. Though it is in the old,</a:t>
            </a:r>
            <a:r>
              <a:rPr lang="en-US" sz="32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it renews all; and in every generation it enters into the souls of the righteous.</a:t>
            </a:r>
            <a:endParaRPr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544323044"/>
      </p:ext>
    </p:extLst>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sldNum" sz="quarter" idx="4294967295"/>
          </p:nvPr>
        </p:nvSpPr>
        <p:spPr>
          <a:xfrm>
            <a:off x="7980216" y="6328227"/>
            <a:ext cx="3837710" cy="201978"/>
          </a:xfrm>
          <a:prstGeom prst="rect">
            <a:avLst/>
          </a:prstGeom>
        </p:spPr>
        <p:txBody>
          <a:bodyPr vert="horz" wrap="square" lIns="0" tIns="17145" rIns="0" bIns="0" rtlCol="0">
            <a:spAutoFit/>
          </a:bodyPr>
          <a:lstStyle/>
          <a:p>
            <a:pPr marL="29845">
              <a:spcBef>
                <a:spcPts val="135"/>
              </a:spcBef>
            </a:pPr>
            <a:fld id="{81D60167-4931-47E6-BA6A-407CBD079E47}" type="slidenum">
              <a:rPr spc="-55" dirty="0"/>
              <a:pPr marL="29845">
                <a:spcBef>
                  <a:spcPts val="135"/>
                </a:spcBef>
              </a:pPr>
              <a:t>314</a:t>
            </a:fld>
            <a:endParaRPr spc="-55" dirty="0"/>
          </a:p>
        </p:txBody>
      </p:sp>
      <p:sp>
        <p:nvSpPr>
          <p:cNvPr id="3" name="object 3"/>
          <p:cNvSpPr txBox="1"/>
          <p:nvPr/>
        </p:nvSpPr>
        <p:spPr>
          <a:xfrm>
            <a:off x="113317" y="0"/>
            <a:ext cx="11859492" cy="6612066"/>
          </a:xfrm>
          <a:prstGeom prst="rect">
            <a:avLst/>
          </a:prstGeom>
        </p:spPr>
        <p:txBody>
          <a:bodyPr vert="horz" wrap="square" lIns="0" tIns="71120" rIns="0" bIns="0" rtlCol="0">
            <a:spAutoFit/>
          </a:bodyPr>
          <a:lstStyle/>
          <a:p>
            <a:pPr marR="306070">
              <a:spcBef>
                <a:spcPts val="560"/>
              </a:spcBef>
              <a:buClr>
                <a:srgbClr val="FFFF66"/>
              </a:buClr>
              <a:tabLst>
                <a:tab pos="478155" algn="l"/>
              </a:tabLst>
            </a:pP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ከከበረ</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ዕንቍ</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እርስዋ</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በልጣለች</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ክብርም</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መጠንዋ</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አይደለም</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ምክር</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ዕውቀት</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አላት</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ጽንዕ</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አእምሮም</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አላት</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ነገሥታቱ</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በእርስዋ</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ይነግሣሉ</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ኃያላንም</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በእርስዋ</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እውነትን</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ይጽፋሉ</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R="306070">
              <a:spcBef>
                <a:spcPts val="560"/>
              </a:spcBef>
              <a:buClr>
                <a:srgbClr val="FFFF66"/>
              </a:buClr>
              <a:tabLst>
                <a:tab pos="478155" algn="l"/>
              </a:tabLst>
            </a:pPr>
            <a:r>
              <a:rPr lang="en-US" sz="40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It is better than rubies; and all honored is not to be compared to </a:t>
            </a:r>
            <a:r>
              <a:rPr lang="en-US" sz="4000" b="1" dirty="0" err="1"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it.It</a:t>
            </a:r>
            <a:r>
              <a:rPr lang="en-US" sz="40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has counsel and power, strength and knowledge, by it kings reign, and the powerful decree justice. </a:t>
            </a:r>
            <a:endParaRPr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663771363"/>
      </p:ext>
    </p:extLst>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sldNum" sz="quarter" idx="4294967295"/>
          </p:nvPr>
        </p:nvSpPr>
        <p:spPr>
          <a:xfrm>
            <a:off x="7980216" y="6328227"/>
            <a:ext cx="3837710" cy="201978"/>
          </a:xfrm>
          <a:prstGeom prst="rect">
            <a:avLst/>
          </a:prstGeom>
        </p:spPr>
        <p:txBody>
          <a:bodyPr vert="horz" wrap="square" lIns="0" tIns="17145" rIns="0" bIns="0" rtlCol="0">
            <a:spAutoFit/>
          </a:bodyPr>
          <a:lstStyle/>
          <a:p>
            <a:pPr marL="29845">
              <a:spcBef>
                <a:spcPts val="135"/>
              </a:spcBef>
            </a:pPr>
            <a:fld id="{81D60167-4931-47E6-BA6A-407CBD079E47}" type="slidenum">
              <a:rPr spc="-55" dirty="0"/>
              <a:pPr marL="29845">
                <a:spcBef>
                  <a:spcPts val="135"/>
                </a:spcBef>
              </a:pPr>
              <a:t>315</a:t>
            </a:fld>
            <a:endParaRPr spc="-55" dirty="0"/>
          </a:p>
        </p:txBody>
      </p:sp>
      <p:sp>
        <p:nvSpPr>
          <p:cNvPr id="3" name="object 3"/>
          <p:cNvSpPr txBox="1"/>
          <p:nvPr/>
        </p:nvSpPr>
        <p:spPr>
          <a:xfrm>
            <a:off x="113317" y="0"/>
            <a:ext cx="11859492" cy="6242735"/>
          </a:xfrm>
          <a:prstGeom prst="rect">
            <a:avLst/>
          </a:prstGeom>
        </p:spPr>
        <p:txBody>
          <a:bodyPr vert="horz" wrap="square" lIns="0" tIns="71120" rIns="0" bIns="0" rtlCol="0">
            <a:spAutoFit/>
          </a:bodyPr>
          <a:lstStyle/>
          <a:p>
            <a:pPr marR="306070">
              <a:spcBef>
                <a:spcPts val="560"/>
              </a:spcBef>
              <a:buClr>
                <a:srgbClr val="FFFF66"/>
              </a:buClr>
              <a:tabLst>
                <a:tab pos="478155" algn="l"/>
              </a:tabLst>
            </a:pP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ደጋጎቹ</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በእርስዋ</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ይከብራሉ</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መኳንንትም</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በእርስዋ</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ምድርን</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ይይዛሉ</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የሚወዷትን</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ትወዳለች</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ሕጓን</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የሚጠቁትንም</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ትጠብቃለች</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እርስዋንም</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የሚሹ</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ባለሟልነትን</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ያገኛሉ</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R="306070">
              <a:spcBef>
                <a:spcPts val="560"/>
              </a:spcBef>
              <a:buClr>
                <a:srgbClr val="FFFF66"/>
              </a:buClr>
              <a:tabLst>
                <a:tab pos="478155" algn="l"/>
              </a:tabLst>
            </a:pPr>
            <a:r>
              <a:rPr lang="en-US" sz="44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By it the great are honored, and by it the rulers take hold of the earth. It loves them that love it, it keeps them that keep it, and those that seek it find </a:t>
            </a:r>
            <a:r>
              <a:rPr lang="en-US" sz="4400" b="1" dirty="0" err="1"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favour</a:t>
            </a:r>
            <a:r>
              <a:rPr lang="en-US" sz="44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663771363"/>
      </p:ext>
    </p:extLst>
  </p:cSld>
  <p:clrMapOvr>
    <a:masterClrMapping/>
  </p:clrMapOvr>
  <p:timing>
    <p:tnLst>
      <p:par>
        <p:cTn id="1" dur="indefinite" restart="never" nodeType="tmRoot"/>
      </p:par>
    </p:tnLst>
  </p:timing>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sldNum" sz="quarter" idx="4294967295"/>
          </p:nvPr>
        </p:nvSpPr>
        <p:spPr>
          <a:xfrm>
            <a:off x="7980216" y="6328227"/>
            <a:ext cx="3837710" cy="201978"/>
          </a:xfrm>
          <a:prstGeom prst="rect">
            <a:avLst/>
          </a:prstGeom>
        </p:spPr>
        <p:txBody>
          <a:bodyPr vert="horz" wrap="square" lIns="0" tIns="17145" rIns="0" bIns="0" rtlCol="0">
            <a:spAutoFit/>
          </a:bodyPr>
          <a:lstStyle/>
          <a:p>
            <a:pPr marL="29845">
              <a:spcBef>
                <a:spcPts val="135"/>
              </a:spcBef>
            </a:pPr>
            <a:fld id="{81D60167-4931-47E6-BA6A-407CBD079E47}" type="slidenum">
              <a:rPr spc="-55" dirty="0"/>
              <a:pPr marL="29845">
                <a:spcBef>
                  <a:spcPts val="135"/>
                </a:spcBef>
              </a:pPr>
              <a:t>316</a:t>
            </a:fld>
            <a:endParaRPr spc="-55" dirty="0"/>
          </a:p>
        </p:txBody>
      </p:sp>
      <p:sp>
        <p:nvSpPr>
          <p:cNvPr id="3" name="object 3"/>
          <p:cNvSpPr txBox="1"/>
          <p:nvPr/>
        </p:nvSpPr>
        <p:spPr>
          <a:xfrm>
            <a:off x="300251" y="0"/>
            <a:ext cx="11672558" cy="5996513"/>
          </a:xfrm>
          <a:prstGeom prst="rect">
            <a:avLst/>
          </a:prstGeom>
        </p:spPr>
        <p:txBody>
          <a:bodyPr vert="horz" wrap="square" lIns="0" tIns="71120" rIns="0" bIns="0" rtlCol="0">
            <a:spAutoFit/>
          </a:bodyPr>
          <a:lstStyle/>
          <a:p>
            <a:pPr marR="306070">
              <a:spcBef>
                <a:spcPts val="560"/>
              </a:spcBef>
              <a:buClr>
                <a:srgbClr val="FFFF66"/>
              </a:buClr>
              <a:tabLst>
                <a:tab pos="478155" algn="l"/>
              </a:tabLst>
            </a:pP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በእውነት</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መንገዶች</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ትመላለሳለች</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በእውነት</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ፍለጋም</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ትመላለሳለች</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ለሚወዷት</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ሰዎች</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ብዕልን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ትሰጣቸው</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መዝገባቸውንም</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ተድላ</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ትመላ</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የሚያውቅ</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እርሱ</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ያውቃታል</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የሚገዛ</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እርሱ</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ጎዳናዋን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አሳመረ</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R="306070">
              <a:spcBef>
                <a:spcPts val="560"/>
              </a:spcBef>
              <a:buClr>
                <a:srgbClr val="FFFF66"/>
              </a:buClr>
              <a:tabLst>
                <a:tab pos="478155" algn="l"/>
              </a:tabLst>
            </a:pPr>
            <a:r>
              <a:rPr lang="en-US" sz="36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It walks in the way of righteousness and moves about in the path of righteousness to grant them that know it riches and to fill their treasuries with rejoicing. He who knoweth all knoweth it.</a:t>
            </a:r>
            <a:endParaRPr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663771363"/>
      </p:ext>
    </p:extLst>
  </p:cSld>
  <p:clrMapOvr>
    <a:masterClrMapping/>
  </p:clrMapOvr>
  <p:timing>
    <p:tnLst>
      <p:par>
        <p:cTn id="1" dur="indefinite" restart="never" nodeType="tmRoot"/>
      </p:par>
    </p:tnLst>
  </p:timing>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sldNum" sz="quarter" idx="4294967295"/>
          </p:nvPr>
        </p:nvSpPr>
        <p:spPr>
          <a:xfrm>
            <a:off x="7980216" y="6328227"/>
            <a:ext cx="3837710" cy="201978"/>
          </a:xfrm>
          <a:prstGeom prst="rect">
            <a:avLst/>
          </a:prstGeom>
        </p:spPr>
        <p:txBody>
          <a:bodyPr vert="horz" wrap="square" lIns="0" tIns="17145" rIns="0" bIns="0" rtlCol="0">
            <a:spAutoFit/>
          </a:bodyPr>
          <a:lstStyle/>
          <a:p>
            <a:pPr marL="29845">
              <a:spcBef>
                <a:spcPts val="135"/>
              </a:spcBef>
            </a:pPr>
            <a:fld id="{81D60167-4931-47E6-BA6A-407CBD079E47}" type="slidenum">
              <a:rPr spc="-55" dirty="0"/>
              <a:pPr marL="29845">
                <a:spcBef>
                  <a:spcPts val="135"/>
                </a:spcBef>
              </a:pPr>
              <a:t>317</a:t>
            </a:fld>
            <a:endParaRPr spc="-55" dirty="0"/>
          </a:p>
        </p:txBody>
      </p:sp>
      <p:sp>
        <p:nvSpPr>
          <p:cNvPr id="3" name="object 3"/>
          <p:cNvSpPr txBox="1"/>
          <p:nvPr/>
        </p:nvSpPr>
        <p:spPr>
          <a:xfrm>
            <a:off x="113317" y="0"/>
            <a:ext cx="11859492" cy="6488956"/>
          </a:xfrm>
          <a:prstGeom prst="rect">
            <a:avLst/>
          </a:prstGeom>
        </p:spPr>
        <p:txBody>
          <a:bodyPr vert="horz" wrap="square" lIns="0" tIns="71120" rIns="0" bIns="0" rtlCol="0">
            <a:spAutoFit/>
          </a:bodyPr>
          <a:lstStyle/>
          <a:p>
            <a:pPr marR="306070">
              <a:spcBef>
                <a:spcPts val="560"/>
              </a:spcBef>
              <a:buClr>
                <a:srgbClr val="FFFF66"/>
              </a:buClr>
              <a:tabLst>
                <a:tab pos="478155" algn="l"/>
              </a:tabLst>
            </a:pP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እርሱም</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ለባለሟሉ</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ለያዕቆብ</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ለቅዱሱም</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ለእስራኤል</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ሰጠው</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ከዚህ</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በኋላ</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በምድር</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ላይ</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ታየች</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እንደ</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ሰውም</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ተመላለሰች</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እነሆ</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ቤትን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ሠራች</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ሰባት</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አዕማድንም</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አቆመች</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የእርስዋን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እርድ</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አረደች</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R="306070">
              <a:spcBef>
                <a:spcPts val="560"/>
              </a:spcBef>
              <a:buClr>
                <a:srgbClr val="FFFF66"/>
              </a:buClr>
              <a:tabLst>
                <a:tab pos="478155" algn="l"/>
              </a:tabLst>
            </a:pPr>
            <a:r>
              <a:rPr lang="en-US" sz="36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He who understandeth all beatified its way. He gave it to his servant Jacob and to his holy Israel. Afterwards it appeared on the earth and walked like man. Behold she has built  a house for herself and established seven pillars, she hath killed her beasts.</a:t>
            </a:r>
            <a:endParaRPr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663771363"/>
      </p:ext>
    </p:extLst>
  </p:cSld>
  <p:clrMapOvr>
    <a:masterClrMapping/>
  </p:clrMapOvr>
  <p:timing>
    <p:tnLst>
      <p:par>
        <p:cTn id="1" dur="indefinite" restart="never" nodeType="tmRoot"/>
      </p:par>
    </p:tnLst>
  </p:timing>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sldNum" sz="quarter" idx="4294967295"/>
          </p:nvPr>
        </p:nvSpPr>
        <p:spPr>
          <a:xfrm>
            <a:off x="7980216" y="6328227"/>
            <a:ext cx="3837710" cy="201978"/>
          </a:xfrm>
          <a:prstGeom prst="rect">
            <a:avLst/>
          </a:prstGeom>
        </p:spPr>
        <p:txBody>
          <a:bodyPr vert="horz" wrap="square" lIns="0" tIns="17145" rIns="0" bIns="0" rtlCol="0">
            <a:spAutoFit/>
          </a:bodyPr>
          <a:lstStyle/>
          <a:p>
            <a:pPr marL="29845">
              <a:spcBef>
                <a:spcPts val="135"/>
              </a:spcBef>
            </a:pPr>
            <a:fld id="{81D60167-4931-47E6-BA6A-407CBD079E47}" type="slidenum">
              <a:rPr spc="-55" dirty="0"/>
              <a:pPr marL="29845">
                <a:spcBef>
                  <a:spcPts val="135"/>
                </a:spcBef>
              </a:pPr>
              <a:t>318</a:t>
            </a:fld>
            <a:endParaRPr spc="-55" dirty="0"/>
          </a:p>
        </p:txBody>
      </p:sp>
      <p:sp>
        <p:nvSpPr>
          <p:cNvPr id="3" name="object 3"/>
          <p:cNvSpPr txBox="1"/>
          <p:nvPr/>
        </p:nvSpPr>
        <p:spPr>
          <a:xfrm>
            <a:off x="113317" y="0"/>
            <a:ext cx="11859492" cy="6119624"/>
          </a:xfrm>
          <a:prstGeom prst="rect">
            <a:avLst/>
          </a:prstGeom>
        </p:spPr>
        <p:txBody>
          <a:bodyPr vert="horz" wrap="square" lIns="0" tIns="71120" rIns="0" bIns="0" rtlCol="0">
            <a:spAutoFit/>
          </a:bodyPr>
          <a:lstStyle/>
          <a:p>
            <a:pPr marR="306070">
              <a:spcBef>
                <a:spcPts val="560"/>
              </a:spcBef>
              <a:buClr>
                <a:srgbClr val="FFFF66"/>
              </a:buClr>
              <a:tabLst>
                <a:tab pos="478155" algn="l"/>
              </a:tabLst>
            </a:pP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በማድጋዋ</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የእርስዋን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ወይን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ጨመረች</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የእርስዋንም</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ማዕድ</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አዘጋጀች</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ባሮችዋን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ላከች</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በረጅም</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ስብከት</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ሰነፍ</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የሆነ</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ሰው</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ወደ</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እኔ</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ይምጣ</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እያለች</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ዕውቀት</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ያነሳቸውንም</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ትጠራለች</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R="306070">
              <a:spcBef>
                <a:spcPts val="560"/>
              </a:spcBef>
              <a:buClr>
                <a:srgbClr val="FFFF66"/>
              </a:buClr>
              <a:tabLst>
                <a:tab pos="478155" algn="l"/>
              </a:tabLst>
            </a:pPr>
            <a:r>
              <a:rPr lang="en-US" sz="36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poured her wine in the bowl and furnished her table; she hath sent forth her servants ceaselessly proclaiming and saying; who so is simple let him. Turn in towards me; as for him that </a:t>
            </a:r>
            <a:r>
              <a:rPr lang="en-US" sz="3600" b="1" dirty="0" err="1"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wanteth</a:t>
            </a:r>
            <a:r>
              <a:rPr lang="en-US" sz="36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understanding, she said  to him. </a:t>
            </a:r>
            <a:endParaRPr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356868190"/>
      </p:ext>
    </p:extLst>
  </p:cSld>
  <p:clrMapOvr>
    <a:masterClrMapping/>
  </p:clrMapOvr>
  <p:timing>
    <p:tnLst>
      <p:par>
        <p:cTn id="1" dur="indefinite" restart="never" nodeType="tmRoot"/>
      </p:par>
    </p:tnLst>
  </p:timing>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sldNum" sz="quarter" idx="4294967295"/>
          </p:nvPr>
        </p:nvSpPr>
        <p:spPr>
          <a:xfrm>
            <a:off x="7980216" y="6328227"/>
            <a:ext cx="3837710" cy="201978"/>
          </a:xfrm>
          <a:prstGeom prst="rect">
            <a:avLst/>
          </a:prstGeom>
        </p:spPr>
        <p:txBody>
          <a:bodyPr vert="horz" wrap="square" lIns="0" tIns="17145" rIns="0" bIns="0" rtlCol="0">
            <a:spAutoFit/>
          </a:bodyPr>
          <a:lstStyle/>
          <a:p>
            <a:pPr marL="29845">
              <a:spcBef>
                <a:spcPts val="135"/>
              </a:spcBef>
            </a:pPr>
            <a:fld id="{81D60167-4931-47E6-BA6A-407CBD079E47}" type="slidenum">
              <a:rPr spc="-55" dirty="0"/>
              <a:pPr marL="29845">
                <a:spcBef>
                  <a:spcPts val="135"/>
                </a:spcBef>
              </a:pPr>
              <a:t>319</a:t>
            </a:fld>
            <a:endParaRPr spc="-55" dirty="0"/>
          </a:p>
        </p:txBody>
      </p:sp>
      <p:sp>
        <p:nvSpPr>
          <p:cNvPr id="3" name="object 3"/>
          <p:cNvSpPr txBox="1"/>
          <p:nvPr/>
        </p:nvSpPr>
        <p:spPr>
          <a:xfrm>
            <a:off x="113317" y="0"/>
            <a:ext cx="11859492" cy="7243008"/>
          </a:xfrm>
          <a:prstGeom prst="rect">
            <a:avLst/>
          </a:prstGeom>
        </p:spPr>
        <p:txBody>
          <a:bodyPr vert="horz" wrap="square" lIns="0" tIns="71120" rIns="0" bIns="0" rtlCol="0">
            <a:spAutoFit/>
          </a:bodyPr>
          <a:lstStyle/>
          <a:p>
            <a:pPr marR="306070">
              <a:spcBef>
                <a:spcPts val="560"/>
              </a:spcBef>
              <a:buClr>
                <a:srgbClr val="FFFF66"/>
              </a:buClr>
              <a:tabLst>
                <a:tab pos="478155" algn="l"/>
              </a:tabLst>
            </a:pP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ንሡ</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የእኔን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ኅብስት</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ብሉ</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የእኔን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ወይንም</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ጠጡ</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ስንፍናንም</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ትታችሁ</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ኑሩ</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እያለች</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ጥበብ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ግን መድኃኒታችን ነው፤ በሥጋው መሥዋዕትነት ያዳነን፣ በደሙም ፈሳሽነት የተወዳጀን፣ ለመንግሥቱም የመረጠን ለዘለዓለሙ</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R="306070">
              <a:spcBef>
                <a:spcPts val="560"/>
              </a:spcBef>
              <a:buClr>
                <a:srgbClr val="FFFF66"/>
              </a:buClr>
              <a:tabLst>
                <a:tab pos="478155" algn="l"/>
              </a:tabLst>
            </a:pPr>
            <a:r>
              <a:rPr lang="en-US" sz="36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Take, eat of my bread, and drink of my wine, forsake the foolish and live. But wisdom is our savior who redeemed us with the sacrifice of his body, and bought us with the sprinkling of his blood and chose us for his kingdom for ever.</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R="306070">
              <a:spcBef>
                <a:spcPts val="560"/>
              </a:spcBef>
              <a:buClr>
                <a:srgbClr val="FFFF66"/>
              </a:buClr>
              <a:tabLst>
                <a:tab pos="478155" algn="l"/>
              </a:tabLst>
            </a:pPr>
            <a:endParaRPr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663771363"/>
      </p:ext>
    </p:extLst>
  </p:cSld>
  <p:clrMapOvr>
    <a:masterClrMapping/>
  </p:clrMapOvr>
  <p:timing>
    <p:tnLst>
      <p:par>
        <p:cTn id="1" dur="indefinite" restart="never" nodeType="tmRoot"/>
      </p:par>
    </p:tnLst>
  </p:timing>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6418" y="105013"/>
            <a:ext cx="11686576" cy="6593343"/>
          </a:xfrm>
          <a:prstGeom prst="rect">
            <a:avLst/>
          </a:prstGeom>
        </p:spPr>
        <p:txBody>
          <a:bodyPr wrap="square">
            <a:spAutoFit/>
          </a:bodyPr>
          <a:lstStyle/>
          <a:p>
            <a:pPr defTabSz="914436">
              <a:defRPr/>
            </a:pPr>
            <a:r>
              <a:rPr lang="am-ET" sz="381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81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r>
              <a:rPr lang="en-US" sz="5144" b="1" dirty="0">
                <a:latin typeface="Arial" panose="020B0604020202020204" pitchFamily="34" charset="0"/>
              </a:rPr>
              <a:t> </a:t>
            </a:r>
            <a:r>
              <a:rPr lang="am-ET" sz="4572"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ጸልዩ</a:t>
            </a:r>
            <a:r>
              <a:rPr lang="en-US" sz="4572"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572"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572"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191"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You </a:t>
            </a:r>
            <a:r>
              <a:rPr lang="en-AE"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pray.</a:t>
            </a:r>
            <a:endParaRPr lang="am-ET"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2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spc="-100"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አባታችን</a:t>
            </a:r>
            <a:r>
              <a:rPr lang="en-US" sz="3600" b="1" spc="-100"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100"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ሆይ</a:t>
            </a:r>
            <a:r>
              <a:rPr lang="en-US" sz="3600" b="1" spc="-100" dirty="0" smtClean="0">
                <a:solidFill>
                  <a:srgbClr val="00FF00"/>
                </a:solidFill>
                <a:latin typeface="Ebrima"/>
                <a:ea typeface="Ebrima"/>
                <a:cs typeface="Ebrima"/>
              </a:rPr>
              <a:t>!</a:t>
            </a:r>
            <a:r>
              <a:rPr lang="en-US" sz="3600" b="1" spc="-100"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100"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በሰማያት</a:t>
            </a:r>
            <a:r>
              <a:rPr lang="en-US" sz="3600" b="1" spc="-100"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100"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የምትኖር</a:t>
            </a:r>
            <a:r>
              <a:rPr lang="en-US" sz="3600" b="1" spc="-100"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100"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ስምህ</a:t>
            </a:r>
            <a:r>
              <a:rPr lang="en-US" sz="3600" b="1" spc="-100"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100"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ይቀደስ</a:t>
            </a:r>
            <a:r>
              <a:rPr lang="en-US" sz="3600" b="1" spc="-100"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100"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መንግሥትህ</a:t>
            </a:r>
            <a:r>
              <a:rPr lang="en-US" sz="3600" b="1" spc="-100"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100"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ትምጣ</a:t>
            </a:r>
            <a:r>
              <a:rPr lang="en-US" sz="3600" b="1" spc="-100"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100"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ፈቃድህ</a:t>
            </a:r>
            <a:r>
              <a:rPr lang="en-US" sz="3600" b="1" spc="-100"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100"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በሰማይ</a:t>
            </a:r>
            <a:r>
              <a:rPr lang="en-US" sz="3600" b="1" spc="-100"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100"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እንደ</a:t>
            </a:r>
            <a:r>
              <a:rPr lang="en-US" sz="3600" b="1" spc="-100"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100"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ሆነች</a:t>
            </a:r>
            <a:r>
              <a:rPr lang="en-US" sz="3600" b="1" spc="-100"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100"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እንዲሁ</a:t>
            </a:r>
            <a:r>
              <a:rPr lang="en-US" sz="3600" b="1" spc="-100"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100"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በምድር</a:t>
            </a:r>
            <a:r>
              <a:rPr lang="en-US" sz="3600" b="1" spc="-100"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100"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ትሁን</a:t>
            </a:r>
            <a:r>
              <a:rPr lang="en-US" sz="3600" b="1" spc="-100"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100"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የዕለት</a:t>
            </a:r>
            <a:r>
              <a:rPr lang="en-US" sz="3600" b="1" spc="-100"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100"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እንጀራችንን</a:t>
            </a:r>
            <a:r>
              <a:rPr lang="en-US" sz="3600" b="1" spc="-100"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100"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ዛሬ</a:t>
            </a:r>
            <a:r>
              <a:rPr lang="en-US" sz="3600" b="1" spc="-100"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100"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ስጠን</a:t>
            </a:r>
            <a:r>
              <a:rPr lang="en-US" sz="3600" b="1" spc="-100"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36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700"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Our Father who art in heaven, hallowed  be Thy name, Thy kingdom come, Thy  will be done on earth as it is in heaven;  give us this day our daily bread,</a:t>
            </a:r>
            <a:endParaRPr lang="am-ET" sz="36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1">
            <a:extLst>
              <a:ext uri="{FF2B5EF4-FFF2-40B4-BE49-F238E27FC236}">
                <a16:creationId xmlns="" xmlns:a16="http://schemas.microsoft.com/office/drawing/2014/main" id="{4AE8D2BC-19FA-2027-FDAE-93C36C587868}"/>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320</a:t>
            </a:fld>
            <a:endParaRPr lang="en-US" dirty="0"/>
          </a:p>
        </p:txBody>
      </p:sp>
    </p:spTree>
    <p:extLst>
      <p:ext uri="{BB962C8B-B14F-4D97-AF65-F5344CB8AC3E}">
        <p14:creationId xmlns:p14="http://schemas.microsoft.com/office/powerpoint/2010/main" val="2341137349"/>
      </p:ext>
    </p:extLst>
  </p:cSld>
  <p:clrMapOvr>
    <a:masterClrMapping/>
  </p:clrMapOvr>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70563322-3176-4311-E7D5-194F16798C3F}"/>
              </a:ext>
            </a:extLst>
          </p:cNvPr>
          <p:cNvSpPr>
            <a:spLocks noGrp="1"/>
          </p:cNvSpPr>
          <p:nvPr>
            <p:ph type="sldNum" sz="quarter" idx="12"/>
          </p:nvPr>
        </p:nvSpPr>
        <p:spPr/>
        <p:txBody>
          <a:bodyPr/>
          <a:lstStyle/>
          <a:p>
            <a:fld id="{699901B4-B23A-4C08-AC45-D9E49F2C10AE}" type="slidenum">
              <a:rPr lang="en-US" smtClean="0"/>
              <a:t>321</a:t>
            </a:fld>
            <a:endParaRPr lang="en-US" dirty="0"/>
          </a:p>
        </p:txBody>
      </p:sp>
      <p:sp>
        <p:nvSpPr>
          <p:cNvPr id="4" name="TextBox 3">
            <a:extLst>
              <a:ext uri="{FF2B5EF4-FFF2-40B4-BE49-F238E27FC236}">
                <a16:creationId xmlns="" xmlns:a16="http://schemas.microsoft.com/office/drawing/2014/main" id="{44B6AF54-5DC4-66A5-884E-11539C8B869E}"/>
              </a:ext>
            </a:extLst>
          </p:cNvPr>
          <p:cNvSpPr txBox="1"/>
          <p:nvPr/>
        </p:nvSpPr>
        <p:spPr>
          <a:xfrm>
            <a:off x="143831" y="17391"/>
            <a:ext cx="11831751" cy="5570756"/>
          </a:xfrm>
          <a:prstGeom prst="rect">
            <a:avLst/>
          </a:prstGeom>
          <a:noFill/>
        </p:spPr>
        <p:txBody>
          <a:bodyPr wrap="square">
            <a:spAutoFit/>
          </a:bodyPr>
          <a:lstStyle/>
          <a:p>
            <a:r>
              <a:rPr lang="en-US" sz="4400" b="1" spc="-100"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እኛ</a:t>
            </a:r>
            <a:r>
              <a:rPr lang="en-US" sz="4400" b="1" spc="-100"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የበደሉንን</a:t>
            </a:r>
            <a:r>
              <a:rPr lang="en-US"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ይቅር</a:t>
            </a:r>
            <a:r>
              <a:rPr lang="en-US"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እንደምንል</a:t>
            </a:r>
            <a:r>
              <a:rPr lang="en-US"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በደላችንን</a:t>
            </a:r>
            <a:r>
              <a:rPr lang="en-US"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ይቅር</a:t>
            </a:r>
            <a:r>
              <a:rPr lang="en-US"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በለን</a:t>
            </a:r>
            <a:r>
              <a:rPr lang="en-US"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a:t>
            </a:r>
            <a:r>
              <a:rPr lang="en-US"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ወደፈተና</a:t>
            </a:r>
            <a:r>
              <a:rPr lang="en-US"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አታግባን</a:t>
            </a:r>
            <a:r>
              <a:rPr lang="en-US"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ከክፉ</a:t>
            </a:r>
            <a:r>
              <a:rPr lang="en-US"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a:t>
            </a:r>
            <a:r>
              <a:rPr lang="en-US"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አድነን</a:t>
            </a:r>
            <a:r>
              <a:rPr lang="en-US"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እንጂ</a:t>
            </a:r>
            <a:r>
              <a:rPr lang="en-US"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መንግሥት</a:t>
            </a:r>
            <a:r>
              <a:rPr lang="en-US"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ያንተ</a:t>
            </a:r>
            <a:r>
              <a:rPr lang="en-US"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ናትና</a:t>
            </a:r>
            <a:r>
              <a:rPr lang="en-US"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ኃይል </a:t>
            </a:r>
            <a:r>
              <a:rPr lang="am-ET"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ወስብሐት ለዓለመ </a:t>
            </a:r>
            <a:r>
              <a:rPr lang="am-ET" sz="4400"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ዓለም።</a:t>
            </a:r>
            <a:endParaRPr lang="en-US" sz="4400"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spc="-100"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a:t>
            </a:r>
            <a:r>
              <a:rPr lang="en-US" sz="36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forgive us our trespasses as we forgive them</a:t>
            </a:r>
            <a:r>
              <a:rPr lang="am-ET" sz="36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that trespass against us and lead us not into temptation but deliver us and rescue us from all evil; for Thine is the kingdom, the power and the glory for ever and ever.</a:t>
            </a:r>
          </a:p>
        </p:txBody>
      </p:sp>
    </p:spTree>
    <p:extLst>
      <p:ext uri="{BB962C8B-B14F-4D97-AF65-F5344CB8AC3E}">
        <p14:creationId xmlns:p14="http://schemas.microsoft.com/office/powerpoint/2010/main" val="1575969858"/>
      </p:ext>
    </p:extLst>
  </p:cSld>
  <p:clrMapOvr>
    <a:masterClrMapping/>
  </p:clrMapOvr>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 xmlns:a16="http://schemas.microsoft.com/office/drawing/2014/main" id="{3F707D70-7BF3-5514-25E1-A669767DB6C3}"/>
              </a:ext>
            </a:extLst>
          </p:cNvPr>
          <p:cNvSpPr txBox="1"/>
          <p:nvPr/>
        </p:nvSpPr>
        <p:spPr>
          <a:xfrm>
            <a:off x="145126" y="245485"/>
            <a:ext cx="11919284" cy="6801862"/>
          </a:xfrm>
          <a:prstGeom prst="rect">
            <a:avLst/>
          </a:prstGeom>
          <a:noFill/>
        </p:spPr>
        <p:txBody>
          <a:bodyPr wrap="square">
            <a:spAutoFit/>
          </a:bodyPr>
          <a:lstStyle/>
          <a:p>
            <a:pPr defTabSz="914400">
              <a:defRPr/>
            </a:pPr>
            <a:r>
              <a:rPr lang="am-ET" sz="48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endParaRPr lang="en-AE" sz="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80975"/>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በከመ ምሕረትከ አምላክነ ወአኮ በከመ </a:t>
            </a:r>
            <a:r>
              <a:rPr lang="am-ET" sz="5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አበሳነ</a:t>
            </a:r>
            <a:r>
              <a:rPr lang="en-US" sz="5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፫ ጊዜ</a:t>
            </a:r>
            <a:r>
              <a:rPr lang="en-AE"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80975"/>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አምላካችን </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ሆይ</a:t>
            </a:r>
            <a:r>
              <a:rPr lang="am-ET" sz="4800" b="1" dirty="0" smtClean="0">
                <a:solidFill>
                  <a:srgbClr val="00FF00"/>
                </a:solidFill>
                <a:latin typeface="Ebrima"/>
                <a:ea typeface="Ebrima"/>
                <a:cs typeface="Ebrima"/>
              </a:rPr>
              <a:t>!</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እንደ</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ቸርነት</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ህ</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ነው እንጂ እንደ</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በደላችን </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አይ</a:t>
            </a:r>
            <a:r>
              <a:rPr lang="en-US" sz="48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ደለም</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።(፫ </a:t>
            </a:r>
            <a:r>
              <a:rPr lang="en-US" sz="48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ጊዜ</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80975"/>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According to your mercy, our God, and not according to our sins</a:t>
            </a:r>
            <a:r>
              <a:rPr lang="en-US" sz="44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(to be repeated </a:t>
            </a:r>
            <a:r>
              <a:rPr lang="en-AE" sz="44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thrice</a:t>
            </a:r>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44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6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80975"/>
            <a:r>
              <a:rPr lang="en-US" sz="44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297991092"/>
      </p:ext>
    </p:extLst>
  </p:cSld>
  <p:clrMapOvr>
    <a:masterClrMapping/>
  </p:clrMapOvr>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3965" y="359787"/>
            <a:ext cx="11859490" cy="6832640"/>
          </a:xfrm>
          <a:prstGeom prst="rect">
            <a:avLst/>
          </a:prstGeom>
        </p:spPr>
        <p:txBody>
          <a:bodyPr wrap="square">
            <a:spAutoFit/>
          </a:bodyPr>
          <a:lstStyle/>
          <a:p>
            <a:pPr>
              <a:defRPr/>
            </a:pPr>
            <a:r>
              <a:rPr lang="am-ET" sz="400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ካህናት ከመቅደስ በኅብረት)</a:t>
            </a:r>
            <a:endParaRPr lang="am-ET"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endParaRPr lang="am-ET" sz="1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92075" lvl="1"/>
            <a:r>
              <a:rPr lang="am-ET"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ሠራዊተ መላእክቲሁ ለመድኃኔ ዓለም ዬ ዬ ዬ ይቀውሙ ቅድሜሁ ለመድኃኔ </a:t>
            </a:r>
            <a:r>
              <a:rPr lang="am-ET" sz="4800"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ዓለም</a:t>
            </a:r>
            <a:r>
              <a:rPr lang="en-US" sz="4800"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92075"/>
            <a:endParaRPr lang="en-AE" sz="12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92075" lvl="1"/>
            <a:r>
              <a:rPr lang="am-ET"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የመድኃኔ ዓለም አገልጋዮች የሚሆኑ የመላእክት ሠራዊት </a:t>
            </a:r>
            <a:r>
              <a:rPr lang="am-ET" sz="4400" b="1" spc="-100"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ወዮ</a:t>
            </a:r>
            <a:r>
              <a:rPr lang="en-US" sz="4400" b="1" spc="-100"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spc="-100"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ወዮ</a:t>
            </a:r>
            <a:r>
              <a:rPr lang="en-US" sz="4400" b="1" spc="-100"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spc="-100"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spc="-100"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ወዮ</a:t>
            </a:r>
            <a:r>
              <a:rPr lang="en-US"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እያሉ</a:t>
            </a:r>
            <a:r>
              <a:rPr lang="am-ET" sz="4400" b="1" spc="-100"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በመድኃኔ ዓለም ፊት </a:t>
            </a:r>
            <a:r>
              <a:rPr lang="am-ET" sz="4400" b="1" spc="-100"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ይቆማሉ</a:t>
            </a:r>
            <a:r>
              <a:rPr lang="en-US" sz="4400" b="1" spc="-100"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92075" lvl="1"/>
            <a:endParaRPr lang="en-AE" sz="1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92075" lvl="1"/>
            <a:r>
              <a:rPr lang="en-US" sz="40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angelic hosts of the Savior of the world, stand before the Savior of the world.</a:t>
            </a:r>
          </a:p>
        </p:txBody>
      </p:sp>
      <p:sp>
        <p:nvSpPr>
          <p:cNvPr id="3" name="Slide Number Placeholder 1">
            <a:extLst>
              <a:ext uri="{FF2B5EF4-FFF2-40B4-BE49-F238E27FC236}">
                <a16:creationId xmlns="" xmlns:a16="http://schemas.microsoft.com/office/drawing/2014/main" id="{440E4A51-A25D-6E5A-6C55-C10DDBA99FE4}"/>
              </a:ext>
            </a:extLst>
          </p:cNvPr>
          <p:cNvSpPr>
            <a:spLocks noGrp="1"/>
          </p:cNvSpPr>
          <p:nvPr>
            <p:ph type="sldNum" sz="quarter" idx="4294967295"/>
          </p:nvPr>
        </p:nvSpPr>
        <p:spPr>
          <a:xfrm>
            <a:off x="8305800" y="6340476"/>
            <a:ext cx="2057400" cy="365125"/>
          </a:xfrm>
          <a:prstGeom prst="rect">
            <a:avLst/>
          </a:prstGeom>
        </p:spPr>
        <p:txBody>
          <a:bodyPr/>
          <a:lstStyle/>
          <a:p>
            <a:fld id="{699901B4-B23A-4C08-AC45-D9E49F2C10AE}" type="slidenum">
              <a:rPr lang="en-US" smtClean="0"/>
              <a:t>323</a:t>
            </a:fld>
            <a:endParaRPr lang="en-US" dirty="0"/>
          </a:p>
        </p:txBody>
      </p:sp>
    </p:spTree>
    <p:extLst>
      <p:ext uri="{BB962C8B-B14F-4D97-AF65-F5344CB8AC3E}">
        <p14:creationId xmlns:p14="http://schemas.microsoft.com/office/powerpoint/2010/main" val="2760875571"/>
      </p:ext>
    </p:extLst>
  </p:cSld>
  <p:clrMapOvr>
    <a:masterClrMapping/>
  </p:clrMapOvr>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7818" y="96980"/>
            <a:ext cx="11845637" cy="6694140"/>
          </a:xfrm>
          <a:prstGeom prst="rect">
            <a:avLst/>
          </a:prstGeom>
        </p:spPr>
        <p:txBody>
          <a:bodyPr wrap="square">
            <a:spAutoFit/>
          </a:bodyPr>
          <a:lstStyle/>
          <a:p>
            <a:pPr>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endParaRPr lang="en-AE" sz="11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0" lvl="1"/>
            <a:r>
              <a:rPr lang="am-ET"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ወይኬልልዎ ለመድኃኔ ዓለም ዬ ዬ ዬ </a:t>
            </a:r>
          </a:p>
          <a:p>
            <a:pPr marL="0" lvl="1"/>
            <a:r>
              <a:rPr lang="am-ET"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ሥጋሁ ወደሙ ለመድኃኔ </a:t>
            </a:r>
            <a:r>
              <a:rPr lang="am-ET" sz="4800"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ዓለም</a:t>
            </a:r>
            <a:r>
              <a:rPr lang="en-US" sz="4800"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0" lvl="1"/>
            <a:endParaRPr lang="am-ET" sz="700"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0" lvl="1"/>
            <a:r>
              <a:rPr lang="am-ET"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መድኃኔ ዓለምን ያመሰግኑታል፤</a:t>
            </a:r>
            <a:r>
              <a:rPr lang="am-ET" sz="36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spc="-100"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ወዮ</a:t>
            </a:r>
            <a:r>
              <a:rPr lang="en-US" sz="4800" b="1" spc="-100"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spc="-100"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spc="-100"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ወዮ</a:t>
            </a:r>
            <a:r>
              <a:rPr lang="en-US" sz="4800" b="1" spc="-100"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spc="-100"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ወዮ</a:t>
            </a:r>
            <a:r>
              <a:rPr lang="en-US" sz="4800" b="1" spc="-100"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spc="-100"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የመድኃኔ ዓለም ሥጋውና ደሙ</a:t>
            </a:r>
            <a:r>
              <a:rPr lang="en-US"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ይህ </a:t>
            </a:r>
            <a:r>
              <a:rPr lang="am-ET" sz="4800" b="1" spc="-100"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ነው</a:t>
            </a:r>
            <a:r>
              <a:rPr lang="en-US" sz="4800" b="1" spc="-100"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0" lvl="1"/>
            <a:endParaRPr lang="am-ET" sz="105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0" lvl="1"/>
            <a:r>
              <a:rPr lang="en-US" sz="36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they encircle the Savior of the world ye </a:t>
            </a:r>
            <a:r>
              <a:rPr lang="en-US" sz="3600" b="1" spc="-100"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ye</a:t>
            </a:r>
            <a:r>
              <a:rPr lang="en-US" sz="36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100"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ye</a:t>
            </a:r>
            <a:r>
              <a:rPr lang="en-US" sz="36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even this body and blood of the Savior of the world.</a:t>
            </a:r>
            <a:endParaRPr lang="am-ET" sz="36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1">
            <a:extLst>
              <a:ext uri="{FF2B5EF4-FFF2-40B4-BE49-F238E27FC236}">
                <a16:creationId xmlns="" xmlns:a16="http://schemas.microsoft.com/office/drawing/2014/main" id="{1A61C049-EC6E-159E-A8DE-CEB85E446229}"/>
              </a:ext>
            </a:extLst>
          </p:cNvPr>
          <p:cNvSpPr>
            <a:spLocks noGrp="1"/>
          </p:cNvSpPr>
          <p:nvPr>
            <p:ph type="sldNum" sz="quarter" idx="4294967295"/>
          </p:nvPr>
        </p:nvSpPr>
        <p:spPr>
          <a:xfrm>
            <a:off x="8305800" y="6340475"/>
            <a:ext cx="2057400" cy="215444"/>
          </a:xfrm>
          <a:prstGeom prst="rect">
            <a:avLst/>
          </a:prstGeom>
        </p:spPr>
        <p:txBody>
          <a:bodyPr/>
          <a:lstStyle/>
          <a:p>
            <a:pPr algn="r"/>
            <a:fld id="{699901B4-B23A-4C08-AC45-D9E49F2C10AE}" type="slidenum">
              <a:rPr lang="en-US" smtClean="0"/>
              <a:pPr algn="r"/>
              <a:t>324</a:t>
            </a:fld>
            <a:endParaRPr lang="en-US" dirty="0"/>
          </a:p>
        </p:txBody>
      </p:sp>
    </p:spTree>
    <p:extLst>
      <p:ext uri="{BB962C8B-B14F-4D97-AF65-F5344CB8AC3E}">
        <p14:creationId xmlns:p14="http://schemas.microsoft.com/office/powerpoint/2010/main" val="289399964"/>
      </p:ext>
    </p:extLst>
  </p:cSld>
  <p:clrMapOvr>
    <a:masterClrMapping/>
  </p:clrMapOvr>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294967295"/>
          </p:nvPr>
        </p:nvSpPr>
        <p:spPr>
          <a:xfrm>
            <a:off x="7981950" y="6248401"/>
            <a:ext cx="2057400" cy="365125"/>
          </a:xfrm>
          <a:prstGeom prst="rect">
            <a:avLst/>
          </a:prstGeom>
        </p:spPr>
        <p:txBody>
          <a:bodyPr/>
          <a:lstStyle/>
          <a:p>
            <a:fld id="{D1A93F9C-F3AE-4C08-8BCA-376713F07AA1}" type="slidenum">
              <a:rPr lang="en-US" smtClean="0"/>
              <a:pPr/>
              <a:t>325</a:t>
            </a:fld>
            <a:endParaRPr lang="en-US"/>
          </a:p>
        </p:txBody>
      </p:sp>
      <p:sp>
        <p:nvSpPr>
          <p:cNvPr id="3" name="Rectangle 2"/>
          <p:cNvSpPr/>
          <p:nvPr/>
        </p:nvSpPr>
        <p:spPr>
          <a:xfrm>
            <a:off x="166255" y="210206"/>
            <a:ext cx="11887200" cy="6617196"/>
          </a:xfrm>
          <a:prstGeom prst="rect">
            <a:avLst/>
          </a:prstGeom>
        </p:spPr>
        <p:txBody>
          <a:bodyPr wrap="square">
            <a:spAutoFit/>
          </a:bodyPr>
          <a:lstStyle/>
          <a:p>
            <a:r>
              <a:rPr lang="am-ET" sz="4000" b="1" u="sng"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a:t>
            </a:r>
            <a:r>
              <a:rPr lang="en-US"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ኅ</a:t>
            </a:r>
            <a:r>
              <a:rPr lang="am-ET" sz="4000" b="1" u="sng" dirty="0" smtClean="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ብረት/</a:t>
            </a:r>
            <a:r>
              <a:rPr lang="en-US"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Congregation</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12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ወንብጻሕ ቅድመ ገጹ ለመድኃኔ ዓለም ዬ ዬ ዬ በአሚነ ዚአሁ </a:t>
            </a:r>
            <a:r>
              <a:rPr lang="en-US" sz="4400" b="1" spc="-100"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ለክርስቶስ</a:t>
            </a:r>
            <a:r>
              <a:rPr lang="en-US" sz="4400"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ንገኒ</a:t>
            </a:r>
            <a:r>
              <a:rPr lang="am-ET" sz="4400"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1400"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ወደ</a:t>
            </a:r>
            <a:r>
              <a:rPr lang="am-ET" sz="32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መድኃኔ</a:t>
            </a:r>
            <a:r>
              <a:rPr lang="am-ET" sz="32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ዓለም</a:t>
            </a:r>
            <a:r>
              <a:rPr lang="am-ET" sz="32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ፊት</a:t>
            </a:r>
            <a:r>
              <a:rPr lang="am-ET" sz="32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spc="-100"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እንቅረብ</a:t>
            </a:r>
            <a:r>
              <a:rPr lang="en-US" sz="4400" b="1" spc="-100"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2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ወዮ</a:t>
            </a:r>
            <a:r>
              <a:rPr lang="en-US"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2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ወዮ</a:t>
            </a:r>
            <a:r>
              <a:rPr lang="en-US"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ወዮ</a:t>
            </a:r>
            <a:r>
              <a:rPr lang="en-US"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2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እርሱን በማመን </a:t>
            </a:r>
            <a:r>
              <a:rPr lang="en-US" sz="4400" b="1" spc="-100"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ለክርስቶስ</a:t>
            </a:r>
            <a:r>
              <a:rPr lang="en-US" sz="4400" b="1" spc="-100"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እንገዛለን</a:t>
            </a:r>
            <a:r>
              <a:rPr lang="am-ET" sz="4400" b="1" spc="-100"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1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US" sz="40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Let us draw near the face of the  Savior of the world. In the faith which is of Him we believe in the birth of </a:t>
            </a:r>
            <a:r>
              <a:rPr lang="en-US" sz="4000" b="1" spc="-100"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Christ.</a:t>
            </a:r>
            <a:endParaRPr lang="en-US" sz="40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971650153"/>
      </p:ext>
    </p:extLst>
  </p:cSld>
  <p:clrMapOvr>
    <a:masterClrMapping/>
  </p:clrMapOvr>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94DE335F-E840-4BCC-BE18-0DD9FDBCF40B}"/>
              </a:ext>
            </a:extLst>
          </p:cNvPr>
          <p:cNvSpPr/>
          <p:nvPr/>
        </p:nvSpPr>
        <p:spPr>
          <a:xfrm>
            <a:off x="216418" y="1"/>
            <a:ext cx="10488224" cy="6780189"/>
          </a:xfrm>
          <a:prstGeom prst="rect">
            <a:avLst/>
          </a:prstGeom>
        </p:spPr>
        <p:txBody>
          <a:bodyPr wrap="square">
            <a:spAutoFit/>
          </a:bodyPr>
          <a:lstStyle/>
          <a:p>
            <a:pPr defTabSz="914436">
              <a:defRPr/>
            </a:pPr>
            <a:r>
              <a:rPr lang="am-ET" sz="4191"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ንፍቅ ዲያቆን</a:t>
            </a:r>
            <a:r>
              <a:rPr lang="en-AE" sz="4191"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Ass’t Deacon</a:t>
            </a:r>
            <a:endParaRPr lang="am-ET"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en-AE" sz="1524"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noProof="1">
                <a:solidFill>
                  <a:srgbClr val="00B050"/>
                </a:solidFill>
              </a:rPr>
              <a:t>  </a:t>
            </a:r>
            <a:r>
              <a:rPr lang="am-ET" sz="4800" b="1" spc="-100" noProof="1">
                <a:latin typeface="Abyssinica SIL (Connected)" panose="02000000000000000000" pitchFamily="2" charset="0"/>
                <a:ea typeface="Abyssinica SIL (Connected)" panose="02000000000000000000" pitchFamily="2" charset="0"/>
                <a:cs typeface="Abyssinica SIL (Connected)" panose="02000000000000000000" pitchFamily="2" charset="0"/>
              </a:rPr>
              <a:t>አርኅዉ</a:t>
            </a:r>
            <a:r>
              <a:rPr lang="en-US"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spc="-100" noProof="1">
                <a:latin typeface="Abyssinica SIL (Connected)" panose="02000000000000000000" pitchFamily="2" charset="0"/>
                <a:ea typeface="Abyssinica SIL (Connected)" panose="02000000000000000000" pitchFamily="2" charset="0"/>
                <a:cs typeface="Abyssinica SIL (Connected)" panose="02000000000000000000" pitchFamily="2" charset="0"/>
              </a:rPr>
              <a:t>ኆኃተ</a:t>
            </a:r>
            <a:r>
              <a:rPr lang="en-US"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spc="-100"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መኳንንት</a:t>
            </a:r>
            <a:r>
              <a:rPr lang="en-US"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4800"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spc="-100"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መኳንንት</a:t>
            </a:r>
            <a:r>
              <a:rPr lang="en-US" sz="4800" b="1" spc="-100"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ደጆችን ክፈቱ</a:t>
            </a:r>
            <a:r>
              <a:rPr lang="am-ET"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r>
              <a:rPr lang="en-US" sz="4800" b="1" spc="-100"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spc="-100"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You </a:t>
            </a:r>
            <a:r>
              <a:rPr lang="en-US" sz="48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princes, open the gates.</a:t>
            </a:r>
            <a:endParaRPr lang="en-US" sz="12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US" sz="5400" dirty="0">
                <a:solidFill>
                  <a:srgbClr val="FFFF00"/>
                </a:solidFill>
              </a:rPr>
              <a:t> </a:t>
            </a: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am-ET"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en-AE" sz="1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እለ</a:t>
            </a:r>
            <a:r>
              <a:rPr lang="en-US" sz="4400"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ትቀውሙ </a:t>
            </a:r>
            <a:r>
              <a:rPr lang="en-US" sz="44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አትሕቱ</a:t>
            </a:r>
            <a:r>
              <a:rPr lang="en-US"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ርእሰክሙ</a:t>
            </a:r>
            <a:r>
              <a:rPr lang="en-US"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100"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የቆማችሁ</a:t>
            </a:r>
            <a:r>
              <a:rPr lang="en-US" sz="4000" b="1" spc="-100"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100"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ሰዎች</a:t>
            </a:r>
            <a:r>
              <a:rPr lang="en-US" sz="40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100"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ራሳችሁን</a:t>
            </a:r>
            <a:r>
              <a:rPr lang="en-US" sz="40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ዝቅ</a:t>
            </a:r>
            <a:r>
              <a:rPr lang="en-US" sz="40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100"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ዝቅ</a:t>
            </a:r>
            <a:r>
              <a:rPr lang="en-US" sz="40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100"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አድርጉ</a:t>
            </a:r>
            <a:r>
              <a:rPr lang="am-ET" sz="4000" b="1" spc="-100"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4000" b="1" spc="-100"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000" b="1" spc="-100"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You</a:t>
            </a:r>
            <a:r>
              <a:rPr lang="en-US" sz="40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who are standing, bow your heads.</a:t>
            </a:r>
          </a:p>
        </p:txBody>
      </p:sp>
      <p:sp>
        <p:nvSpPr>
          <p:cNvPr id="2" name="Slide Number Placeholder 1">
            <a:extLst>
              <a:ext uri="{FF2B5EF4-FFF2-40B4-BE49-F238E27FC236}">
                <a16:creationId xmlns="" xmlns:a16="http://schemas.microsoft.com/office/drawing/2014/main" id="{043689CD-E58F-ACB8-C2A7-EBE8F272C015}"/>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326</a:t>
            </a:fld>
            <a:endParaRPr lang="en-US" dirty="0"/>
          </a:p>
        </p:txBody>
      </p:sp>
    </p:spTree>
    <p:extLst>
      <p:ext uri="{BB962C8B-B14F-4D97-AF65-F5344CB8AC3E}">
        <p14:creationId xmlns:p14="http://schemas.microsoft.com/office/powerpoint/2010/main" val="3358819344"/>
      </p:ext>
    </p:extLst>
  </p:cSld>
  <p:clrMapOvr>
    <a:masterClrMapping/>
  </p:clrMapOvr>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418" y="160266"/>
            <a:ext cx="11759164" cy="6814045"/>
          </a:xfrm>
          <a:prstGeom prst="rect">
            <a:avLst/>
          </a:prstGeom>
          <a:noFill/>
        </p:spPr>
        <p:txBody>
          <a:bodyPr wrap="square" rtlCol="0">
            <a:spAutoFit/>
          </a:bodyPr>
          <a:lstStyle/>
          <a:p>
            <a:pPr defTabSz="914436">
              <a:defRPr/>
            </a:pPr>
            <a:r>
              <a:rPr lang="en-US" sz="4191"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191"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191"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am-ET" sz="4572"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am-ET" sz="572"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ስግዱ </a:t>
            </a:r>
            <a:r>
              <a:rPr lang="am-ET"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ለእግዚአብሔር </a:t>
            </a:r>
            <a:r>
              <a:rPr lang="am-ET" sz="4800"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በፍር</a:t>
            </a:r>
            <a:r>
              <a:rPr lang="en-US"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800"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ት</a:t>
            </a:r>
            <a:r>
              <a:rPr lang="am-ET"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spc="-100"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በፍር</a:t>
            </a:r>
            <a:r>
              <a:rPr lang="en-US"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800" b="1" spc="-100"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 </a:t>
            </a:r>
            <a:r>
              <a:rPr lang="am-ET"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ሁናችሁ ለእግዚአብሔር ስገዱ። </a:t>
            </a:r>
          </a:p>
          <a:p>
            <a:r>
              <a:rPr lang="am-ET" sz="4800" b="1" spc="-100"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Worship </a:t>
            </a:r>
            <a:r>
              <a:rPr lang="en-US" sz="44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Lord with fear.</a:t>
            </a:r>
          </a:p>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am-ET" sz="1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ቅድሜከ እግዚኦ ንሰግድ </a:t>
            </a:r>
            <a:r>
              <a:rPr lang="am-ET" sz="4800"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ወንሴብሐከ</a:t>
            </a:r>
            <a:r>
              <a:rPr lang="en-US" sz="4800"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spc="-100"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a:t>
            </a:r>
            <a:r>
              <a:rPr lang="en-US" sz="4400" b="1" spc="-100"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በፊትህ</a:t>
            </a:r>
            <a:r>
              <a:rPr lang="en-US" sz="4400" b="1" spc="-100"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spc="-100"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እንሰግዳለን</a:t>
            </a:r>
            <a:r>
              <a:rPr lang="en-US" sz="4400" b="1" spc="-100"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እናመሰግናለን</a:t>
            </a:r>
            <a:r>
              <a:rPr lang="en-US" sz="4400" b="1" spc="-100"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spc="-100"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Before You, Lord, we worship, 	and we do glorify</a:t>
            </a:r>
            <a:r>
              <a:rPr lang="en-US" sz="4572"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
        <p:nvSpPr>
          <p:cNvPr id="3" name="Slide Number Placeholder 1">
            <a:extLst>
              <a:ext uri="{FF2B5EF4-FFF2-40B4-BE49-F238E27FC236}">
                <a16:creationId xmlns="" xmlns:a16="http://schemas.microsoft.com/office/drawing/2014/main" id="{551B9347-E82E-A519-9A8F-AA2AA3ABEB6D}"/>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327</a:t>
            </a:fld>
            <a:endParaRPr lang="en-US" dirty="0"/>
          </a:p>
        </p:txBody>
      </p:sp>
    </p:spTree>
    <p:extLst>
      <p:ext uri="{BB962C8B-B14F-4D97-AF65-F5344CB8AC3E}">
        <p14:creationId xmlns:p14="http://schemas.microsoft.com/office/powerpoint/2010/main" val="4250208276"/>
      </p:ext>
    </p:extLst>
  </p:cSld>
  <p:clrMapOvr>
    <a:masterClrMapping/>
  </p:clrMapOvr>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A7D00877-6BB4-41CF-9EB7-69C8FCF563E6}"/>
              </a:ext>
            </a:extLst>
          </p:cNvPr>
          <p:cNvSpPr/>
          <p:nvPr/>
        </p:nvSpPr>
        <p:spPr>
          <a:xfrm>
            <a:off x="193964" y="46877"/>
            <a:ext cx="11845636" cy="6878806"/>
          </a:xfrm>
          <a:prstGeom prst="rect">
            <a:avLst/>
          </a:prstGeom>
        </p:spPr>
        <p:txBody>
          <a:bodyPr wrap="square">
            <a:spAutoFit/>
          </a:bodyPr>
          <a:lstStyle/>
          <a:p>
            <a:r>
              <a:rPr lang="en-US" sz="4400" b="1" u="sng"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ጸሎተ ንስ</a:t>
            </a:r>
            <a:r>
              <a:rPr lang="am-ET" sz="4400" b="1" u="sng"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ሓ/</a:t>
            </a:r>
            <a:r>
              <a:rPr lang="en-US"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Prayer of Penitence</a:t>
            </a:r>
            <a:endParaRPr lang="am-ET"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1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እግዚእ እግዚኦ እግዚአብሔር አብ አኃዜ </a:t>
            </a:r>
            <a:r>
              <a:rPr lang="am-ET" sz="4000" b="1" spc="-100" dirty="0">
                <a:latin typeface="Nyala" panose="02000504070300020003" pitchFamily="2" charset="0"/>
                <a:ea typeface="Abyssinica SIL (Connected)" panose="02000000000000000000" pitchFamily="2" charset="0"/>
                <a:cs typeface="Abyssinica SIL (Connected)" panose="02000000000000000000" pitchFamily="2" charset="0"/>
              </a:rPr>
              <a:t>ኵ</a:t>
            </a:r>
            <a:r>
              <a:rPr lang="am-ET"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ሉ </a:t>
            </a:r>
            <a:r>
              <a:rPr lang="am-ET" sz="4000"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ዓለም </a:t>
            </a:r>
            <a:r>
              <a:rPr lang="am-ET"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አንተ ውእቱ ዘትፌውስ </a:t>
            </a:r>
            <a:r>
              <a:rPr lang="am-ET" sz="4000" b="1" spc="-100" dirty="0">
                <a:latin typeface="Nyala" panose="02000504070300020003" pitchFamily="2" charset="0"/>
                <a:ea typeface="Abyssinica SIL (Connected)" panose="02000000000000000000" pitchFamily="2" charset="0"/>
                <a:cs typeface="Abyssinica SIL (Connected)" panose="02000000000000000000" pitchFamily="2" charset="0"/>
              </a:rPr>
              <a:t>ቍ</a:t>
            </a:r>
            <a:r>
              <a:rPr lang="am-ET"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ስለ ነፍስነ ወሥጋነ </a:t>
            </a:r>
            <a:r>
              <a:rPr lang="am-ET" sz="4000"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ወመንፈስነ</a:t>
            </a:r>
            <a:endParaRPr lang="am-ET"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US" sz="2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ዓለሙን ሁሉ የያዝህ ጌታችን እግዚአብሔር </a:t>
            </a:r>
            <a:r>
              <a:rPr lang="am-ET" sz="3600" b="1" spc="-100"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አብ </a:t>
            </a:r>
            <a:r>
              <a:rPr lang="am-ET" sz="36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የነፍሳችንንና </a:t>
            </a:r>
            <a:r>
              <a:rPr lang="am-ET" sz="3600" b="1" spc="-100"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የሥጋችንን</a:t>
            </a:r>
            <a:r>
              <a:rPr lang="en-US" sz="3600" b="1" spc="-100"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spc="-100"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የደመ ነፍሳችንንም ቁስል የምታድን አንተ ነህ።</a:t>
            </a:r>
          </a:p>
          <a:p>
            <a:endParaRPr lang="am-ET" sz="100"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Lord God, the Father Almighty, it is You that heal the wounds of our soul and our  body and our spirit.</a:t>
            </a:r>
          </a:p>
        </p:txBody>
      </p:sp>
      <p:sp>
        <p:nvSpPr>
          <p:cNvPr id="3" name="Slide Number Placeholder 1">
            <a:extLst>
              <a:ext uri="{FF2B5EF4-FFF2-40B4-BE49-F238E27FC236}">
                <a16:creationId xmlns="" xmlns:a16="http://schemas.microsoft.com/office/drawing/2014/main" id="{21911EF7-B6D1-D18D-3C57-3F6C9F658BE7}"/>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328</a:t>
            </a:fld>
            <a:endParaRPr lang="en-US" dirty="0"/>
          </a:p>
        </p:txBody>
      </p:sp>
    </p:spTree>
    <p:extLst>
      <p:ext uri="{BB962C8B-B14F-4D97-AF65-F5344CB8AC3E}">
        <p14:creationId xmlns:p14="http://schemas.microsoft.com/office/powerpoint/2010/main" val="3637292821"/>
      </p:ext>
    </p:extLst>
  </p:cSld>
  <p:clrMapOvr>
    <a:masterClrMapping/>
  </p:clrMapOvr>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0B9FC967-D658-977B-8CF2-08FF67980B9E}"/>
              </a:ext>
            </a:extLst>
          </p:cNvPr>
          <p:cNvSpPr>
            <a:spLocks noGrp="1"/>
          </p:cNvSpPr>
          <p:nvPr>
            <p:ph type="sldNum" sz="quarter" idx="12"/>
          </p:nvPr>
        </p:nvSpPr>
        <p:spPr/>
        <p:txBody>
          <a:bodyPr/>
          <a:lstStyle/>
          <a:p>
            <a:fld id="{699901B4-B23A-4C08-AC45-D9E49F2C10AE}" type="slidenum">
              <a:rPr lang="en-US" smtClean="0"/>
              <a:t>329</a:t>
            </a:fld>
            <a:endParaRPr lang="en-US" dirty="0"/>
          </a:p>
        </p:txBody>
      </p:sp>
      <p:sp>
        <p:nvSpPr>
          <p:cNvPr id="4" name="TextBox 3">
            <a:extLst>
              <a:ext uri="{FF2B5EF4-FFF2-40B4-BE49-F238E27FC236}">
                <a16:creationId xmlns="" xmlns:a16="http://schemas.microsoft.com/office/drawing/2014/main" id="{73F824DB-FDC3-F315-BCB9-E50302ED5C25}"/>
              </a:ext>
            </a:extLst>
          </p:cNvPr>
          <p:cNvSpPr txBox="1"/>
          <p:nvPr/>
        </p:nvSpPr>
        <p:spPr>
          <a:xfrm>
            <a:off x="138545" y="98528"/>
            <a:ext cx="11942619" cy="6905993"/>
          </a:xfrm>
          <a:prstGeom prst="rect">
            <a:avLst/>
          </a:prstGeom>
          <a:noFill/>
        </p:spPr>
        <p:txBody>
          <a:bodyPr wrap="square">
            <a:spAutoFit/>
          </a:bodyPr>
          <a:lstStyle/>
          <a:p>
            <a:pPr marR="5080">
              <a:lnSpc>
                <a:spcPct val="90000"/>
              </a:lnSpc>
              <a:spcBef>
                <a:spcPts val="819"/>
              </a:spcBef>
            </a:pPr>
            <a:r>
              <a:rPr lang="am-ET" sz="32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እስመ አንተ ትቤ በአፈ ዋሕድ ወልድከ እግዚእነ ወአምላክነ ወመድኃኒነ ኢየሱስ ክርስቶስ ዘይቤሎ ለአቡነ ጴጥሮስ አንተ </a:t>
            </a:r>
            <a:r>
              <a:rPr lang="am-ET" sz="3200" b="1" spc="-100" dirty="0">
                <a:latin typeface="Nyala" panose="02000504070300020003" pitchFamily="2" charset="0"/>
                <a:ea typeface="Abyssinica SIL (Connected)" panose="02000000000000000000" pitchFamily="2" charset="0"/>
                <a:cs typeface="Abyssinica SIL (Connected)" panose="02000000000000000000" pitchFamily="2" charset="0"/>
              </a:rPr>
              <a:t>ኰኵ</a:t>
            </a:r>
            <a:r>
              <a:rPr lang="am-ET" sz="32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ሕ </a:t>
            </a:r>
            <a:r>
              <a:rPr lang="en-US" sz="3200" b="1" spc="-100"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ወዲበ</a:t>
            </a:r>
            <a:r>
              <a:rPr lang="en-US" sz="3200"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spc="-100"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ዛቲ</a:t>
            </a:r>
            <a:r>
              <a:rPr lang="en-US" sz="3200"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00" dirty="0" smtClean="0">
                <a:latin typeface="Nyala" panose="02000504070300020003" pitchFamily="2" charset="0"/>
                <a:ea typeface="Abyssinica SIL (Connected)" panose="02000000000000000000" pitchFamily="2" charset="0"/>
                <a:cs typeface="Abyssinica SIL (Connected)" panose="02000000000000000000" pitchFamily="2" charset="0"/>
              </a:rPr>
              <a:t>ኰኵ</a:t>
            </a:r>
            <a:r>
              <a:rPr lang="am-ET" sz="3200"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ሕ አሐን</a:t>
            </a:r>
            <a:r>
              <a:rPr lang="en-US" sz="32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ጻ</a:t>
            </a:r>
            <a:r>
              <a:rPr lang="am-ET" sz="3200"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ለቤተ ክርስቲያንየ </a:t>
            </a:r>
            <a:r>
              <a:rPr lang="am-ET" sz="3200"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ቅድስት </a:t>
            </a:r>
            <a:r>
              <a:rPr lang="am-ET" sz="32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ወኢይክልዋ አናቅጸ ሲኦል አማስኖታ </a:t>
            </a:r>
            <a:r>
              <a:rPr lang="am-ET" sz="3200"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ወአንቀልቅሎታ </a:t>
            </a:r>
            <a:endParaRPr lang="en-US" sz="32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R="5080">
              <a:lnSpc>
                <a:spcPct val="90000"/>
              </a:lnSpc>
              <a:spcBef>
                <a:spcPts val="819"/>
              </a:spcBef>
            </a:pPr>
            <a:endParaRPr lang="am-ET" sz="100"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R="5080">
              <a:lnSpc>
                <a:spcPct val="90000"/>
              </a:lnSpc>
              <a:spcBef>
                <a:spcPts val="819"/>
              </a:spcBef>
            </a:pPr>
            <a:r>
              <a:rPr lang="en-US" sz="3200" b="1" spc="-100"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በአ</a:t>
            </a:r>
            <a:r>
              <a:rPr lang="am-ET" sz="3200" b="1" spc="-100"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ንድ </a:t>
            </a:r>
            <a:r>
              <a:rPr lang="am-ET" sz="32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ልጅህ በጌታችን በአምላካችንና በመድኃኒታችን በኢየሱስ ክርስቶስ አፍ ተናግረሃልና፤ ለአባታችን ለጴጥሮስ እንዲህ ብሎ የተናገረውን አንተ መሠረት </a:t>
            </a:r>
            <a:r>
              <a:rPr lang="am-ET" sz="3200" b="1" spc="-100"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ነህ</a:t>
            </a:r>
            <a:r>
              <a:rPr lang="en-US" sz="32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spc="-100"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በዚህችም መሠረት ላይ ክብርት ቤተ ክርስቲያኔን እሠራታለሁ፤ የሲኦልም ደጆች </a:t>
            </a:r>
            <a:r>
              <a:rPr lang="am-ET" sz="3200" b="1" spc="-100"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ሊያጠፏት</a:t>
            </a:r>
            <a:r>
              <a:rPr lang="en-US" sz="32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a:t>
            </a:r>
            <a:r>
              <a:rPr lang="am-ET" sz="3200" b="1" spc="-100"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ሊያነዋውጧት አይችሉም። </a:t>
            </a:r>
            <a:endParaRPr lang="am-ET" sz="3200" b="1" kern="5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a:lnSpc>
                <a:spcPct val="80000"/>
              </a:lnSpc>
              <a:spcBef>
                <a:spcPts val="819"/>
              </a:spcBef>
            </a:pPr>
            <a:endParaRPr lang="en-US" sz="3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a:lnSpc>
                <a:spcPct val="80000"/>
              </a:lnSpc>
              <a:spcBef>
                <a:spcPts val="819"/>
              </a:spcBef>
            </a:pP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Thou hast said, with the mouth of Thy only-begotten Son, our Lord and our God and our Savior Jesus Christ, that which He said to our father Peter, Thou art a rock and upon this rock I will build my holy church, and the gates of hell shall not prevail against it, and unto thee</a:t>
            </a:r>
            <a:r>
              <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975051961"/>
      </p:ext>
    </p:extLst>
  </p:cSld>
  <p:clrMapOvr>
    <a:masterClrMapping/>
  </p:clrMapOvr>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A54C7BC0-2C4A-805A-92E1-F282EE923DF3}"/>
              </a:ext>
            </a:extLst>
          </p:cNvPr>
          <p:cNvSpPr>
            <a:spLocks noGrp="1"/>
          </p:cNvSpPr>
          <p:nvPr>
            <p:ph type="sldNum" sz="quarter" idx="12"/>
          </p:nvPr>
        </p:nvSpPr>
        <p:spPr/>
        <p:txBody>
          <a:bodyPr/>
          <a:lstStyle/>
          <a:p>
            <a:fld id="{699901B4-B23A-4C08-AC45-D9E49F2C10AE}" type="slidenum">
              <a:rPr lang="en-US" smtClean="0"/>
              <a:t>330</a:t>
            </a:fld>
            <a:endParaRPr lang="en-US" dirty="0"/>
          </a:p>
        </p:txBody>
      </p:sp>
      <p:sp>
        <p:nvSpPr>
          <p:cNvPr id="6" name="TextBox 5">
            <a:extLst>
              <a:ext uri="{FF2B5EF4-FFF2-40B4-BE49-F238E27FC236}">
                <a16:creationId xmlns="" xmlns:a16="http://schemas.microsoft.com/office/drawing/2014/main" id="{38BD4425-359F-FFF8-35C1-B741A3AD8611}"/>
              </a:ext>
            </a:extLst>
          </p:cNvPr>
          <p:cNvSpPr txBox="1"/>
          <p:nvPr/>
        </p:nvSpPr>
        <p:spPr>
          <a:xfrm>
            <a:off x="180109" y="189978"/>
            <a:ext cx="11845636" cy="6818277"/>
          </a:xfrm>
          <a:prstGeom prst="rect">
            <a:avLst/>
          </a:prstGeom>
          <a:noFill/>
        </p:spPr>
        <p:txBody>
          <a:bodyPr wrap="square">
            <a:spAutoFit/>
          </a:bodyPr>
          <a:lstStyle/>
          <a:p>
            <a:pPr marL="12700" marR="5080" defTabSz="914400">
              <a:lnSpc>
                <a:spcPct val="80000"/>
              </a:lnSpc>
              <a:spcBef>
                <a:spcPts val="819"/>
              </a:spcBef>
              <a:defRPr/>
            </a:pP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ወለከ እሁበከ መራኁተ ዘመንግሥተ ሰማያት ዘአሠርከ በምድር ይኩን እሡረ </a:t>
            </a:r>
            <a:r>
              <a:rPr lang="am-ET"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በሰማያት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ወዘፈታሕከ በምድር ይኩን ፍቱሐ በሰማያት፣</a:t>
            </a:r>
            <a:endPar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endParaRPr lang="en-US" sz="3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ለአ</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ንተም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የመንግሥተ ሰማያትን መክፈቻ  እሰጥሃለሁ፤ በምድር ያሠርኸው በሰማይ የታሠረ ይሆን </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በምድርም የፈታኸው በሰማይ የተፈታ ይሆን </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endParaRPr lang="am-ET" sz="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a:lnSpc>
                <a:spcPct val="80000"/>
              </a:lnSpc>
              <a:spcBef>
                <a:spcPts val="819"/>
              </a:spcBef>
              <a:defRPr/>
            </a:pP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unto you I give the keys of the Kingdom of heaven; what you have bound on earth shall be bound in heaven, and what you loosed on earth shall be loosed in heaven.</a:t>
            </a:r>
          </a:p>
        </p:txBody>
      </p:sp>
    </p:spTree>
    <p:extLst>
      <p:ext uri="{BB962C8B-B14F-4D97-AF65-F5344CB8AC3E}">
        <p14:creationId xmlns:p14="http://schemas.microsoft.com/office/powerpoint/2010/main" val="1374269537"/>
      </p:ext>
    </p:extLst>
  </p:cSld>
  <p:clrMapOvr>
    <a:masterClrMapping/>
  </p:clrMapOvr>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A54C7BC0-2C4A-805A-92E1-F282EE923DF3}"/>
              </a:ext>
            </a:extLst>
          </p:cNvPr>
          <p:cNvSpPr>
            <a:spLocks noGrp="1"/>
          </p:cNvSpPr>
          <p:nvPr>
            <p:ph type="sldNum" sz="quarter" idx="12"/>
          </p:nvPr>
        </p:nvSpPr>
        <p:spPr/>
        <p:txBody>
          <a:bodyPr/>
          <a:lstStyle/>
          <a:p>
            <a:fld id="{699901B4-B23A-4C08-AC45-D9E49F2C10AE}" type="slidenum">
              <a:rPr lang="en-US" smtClean="0"/>
              <a:t>331</a:t>
            </a:fld>
            <a:endParaRPr lang="en-US" dirty="0"/>
          </a:p>
        </p:txBody>
      </p:sp>
      <p:sp>
        <p:nvSpPr>
          <p:cNvPr id="6" name="TextBox 5">
            <a:extLst>
              <a:ext uri="{FF2B5EF4-FFF2-40B4-BE49-F238E27FC236}">
                <a16:creationId xmlns="" xmlns:a16="http://schemas.microsoft.com/office/drawing/2014/main" id="{38BD4425-359F-FFF8-35C1-B741A3AD8611}"/>
              </a:ext>
            </a:extLst>
          </p:cNvPr>
          <p:cNvSpPr txBox="1"/>
          <p:nvPr/>
        </p:nvSpPr>
        <p:spPr>
          <a:xfrm>
            <a:off x="193963" y="52489"/>
            <a:ext cx="11859491" cy="6927025"/>
          </a:xfrm>
          <a:prstGeom prst="rect">
            <a:avLst/>
          </a:prstGeom>
          <a:noFill/>
        </p:spPr>
        <p:txBody>
          <a:bodyPr wrap="square">
            <a:spAutoFit/>
          </a:bodyPr>
          <a:lstStyle/>
          <a:p>
            <a:pPr marL="12700" marR="5080" defTabSz="914400">
              <a:lnSpc>
                <a:spcPct val="80000"/>
              </a:lnSpc>
              <a:spcBef>
                <a:spcPts val="819"/>
              </a:spcBef>
              <a:defRPr/>
            </a:pPr>
            <a:r>
              <a:rPr lang="am-ET"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ወይኩኑ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ፍቱሐነ ወግዑዛነ ኵሎሙ አግብርቲከ ወአእማቲከ በበአስማቲሆሙ በአፉሁ ለመንፈስ </a:t>
            </a:r>
            <a:r>
              <a:rPr lang="am-ET"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ቅዱስ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ወበአፈ </a:t>
            </a:r>
            <a:r>
              <a:rPr lang="am-ET"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ዚ</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ኣ</a:t>
            </a:r>
            <a:r>
              <a:rPr lang="en-US" sz="36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የ</a:t>
            </a:r>
            <a:r>
              <a:rPr lang="am-ET"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ኒ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አነ ገበርከ ... ኃጥእ ወአባሲ እመሂ በአእምሮ አው በኢያእምሮ </a:t>
            </a:r>
            <a:r>
              <a:rPr lang="am-ET"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ገብሩ</a:t>
            </a:r>
            <a:endPar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endParaRPr lang="en-US" sz="105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ወንዶቹም ሴቶቹም አገልጋዮችህ ሁሉ በየስማቸው የተፈቱ ነጻም የወጡ ይሁኑ፤ በመንፈስ ቅዱስ ቃል ኃጥእ በደለኛ በምሆን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a:t>
            </a:r>
            <a:r>
              <a:rPr lang="en-US"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ኔም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በአገልጋይህ ... ቃል በማወቅ ወይም ባለማወቅ ቢሠሩ፣</a:t>
            </a:r>
            <a:endParaRPr lang="am-ET" sz="1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Let all Your servants and Your handmaids, according to their several names,</a:t>
            </a:r>
            <a:r>
              <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be absolved and set free out of the mouth of the Holy Spirit, and out of the mouth of me also, Your sinful and guilty servant</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 .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whether they have wrought wittingly or unwittingly. </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848019458"/>
      </p:ext>
    </p:extLst>
  </p:cSld>
  <p:clrMapOvr>
    <a:masterClrMapping/>
  </p:clrMapOvr>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A54C7BC0-2C4A-805A-92E1-F282EE923DF3}"/>
              </a:ext>
            </a:extLst>
          </p:cNvPr>
          <p:cNvSpPr>
            <a:spLocks noGrp="1"/>
          </p:cNvSpPr>
          <p:nvPr>
            <p:ph type="sldNum" sz="quarter" idx="12"/>
          </p:nvPr>
        </p:nvSpPr>
        <p:spPr/>
        <p:txBody>
          <a:bodyPr/>
          <a:lstStyle/>
          <a:p>
            <a:fld id="{699901B4-B23A-4C08-AC45-D9E49F2C10AE}" type="slidenum">
              <a:rPr lang="en-US" smtClean="0"/>
              <a:t>332</a:t>
            </a:fld>
            <a:endParaRPr lang="en-US" dirty="0"/>
          </a:p>
        </p:txBody>
      </p:sp>
      <p:sp>
        <p:nvSpPr>
          <p:cNvPr id="6" name="TextBox 5">
            <a:extLst>
              <a:ext uri="{FF2B5EF4-FFF2-40B4-BE49-F238E27FC236}">
                <a16:creationId xmlns="" xmlns:a16="http://schemas.microsoft.com/office/drawing/2014/main" id="{38BD4425-359F-FFF8-35C1-B741A3AD8611}"/>
              </a:ext>
            </a:extLst>
          </p:cNvPr>
          <p:cNvSpPr txBox="1"/>
          <p:nvPr/>
        </p:nvSpPr>
        <p:spPr>
          <a:xfrm>
            <a:off x="193964" y="75513"/>
            <a:ext cx="11817927" cy="6900351"/>
          </a:xfrm>
          <a:prstGeom prst="rect">
            <a:avLst/>
          </a:prstGeom>
          <a:noFill/>
        </p:spPr>
        <p:txBody>
          <a:bodyPr wrap="square">
            <a:spAutoFit/>
          </a:bodyPr>
          <a:lstStyle/>
          <a:p>
            <a:pPr marL="12700" marR="5080" defTabSz="914400">
              <a:lnSpc>
                <a:spcPct val="80000"/>
              </a:lnSpc>
              <a:spcBef>
                <a:spcPts val="819"/>
              </a:spcBef>
              <a:defRPr/>
            </a:pP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ዕቀቦሙ እግዚኦ </a:t>
            </a:r>
            <a:r>
              <a:rPr lang="am-ET"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ወተማ</a:t>
            </a:r>
            <a:r>
              <a:rPr lang="en-US"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ሕ</a:t>
            </a:r>
            <a:r>
              <a:rPr lang="am-ET"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ፀኖሙ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ለእሉ አግብርቲከ አበውየ ወአኃውየ ወአኃትየ </a:t>
            </a:r>
            <a:r>
              <a:rPr lang="am-ET"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ወዓዲ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ለትሕትና </a:t>
            </a:r>
            <a:r>
              <a:rPr lang="am-ET"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ዚ</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ኣ</a:t>
            </a:r>
            <a:r>
              <a:rPr lang="am-ET"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የኒ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አነ ገበርከ ኃጥእ ወአባሲ </a:t>
            </a:r>
            <a:r>
              <a:rPr lang="am-ET"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ፍትሐኒ</a:t>
            </a:r>
            <a:endPar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እሊህን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አገልጋዮችህን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አባቶቼንና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ወንድሞቼን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እኅቶቼንም አጽንተህ</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ጠብቃቸው</a:t>
            </a:r>
            <a:endPar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ዳግመኛም ኃጥእ በደለኛ የምሆን እኔንም ወራዳነቴን አይተህ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ፍታኝ፤</a:t>
            </a:r>
            <a:endPar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endParaRPr lang="am-ET" sz="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Keep them, Lord, and defend them, Your servants, my fathers, brothers and sisters. And also, loose me, Your humble and sinful servant.</a:t>
            </a:r>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02153487"/>
      </p:ext>
    </p:extLst>
  </p:cSld>
  <p:clrMapOvr>
    <a:masterClrMapping/>
  </p:clrMapOvr>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A54C7BC0-2C4A-805A-92E1-F282EE923DF3}"/>
              </a:ext>
            </a:extLst>
          </p:cNvPr>
          <p:cNvSpPr>
            <a:spLocks noGrp="1"/>
          </p:cNvSpPr>
          <p:nvPr>
            <p:ph type="sldNum" sz="quarter" idx="12"/>
          </p:nvPr>
        </p:nvSpPr>
        <p:spPr/>
        <p:txBody>
          <a:bodyPr/>
          <a:lstStyle/>
          <a:p>
            <a:fld id="{699901B4-B23A-4C08-AC45-D9E49F2C10AE}" type="slidenum">
              <a:rPr lang="en-US" smtClean="0"/>
              <a:t>333</a:t>
            </a:fld>
            <a:endParaRPr lang="en-US" dirty="0"/>
          </a:p>
        </p:txBody>
      </p:sp>
      <p:sp>
        <p:nvSpPr>
          <p:cNvPr id="6" name="TextBox 5">
            <a:extLst>
              <a:ext uri="{FF2B5EF4-FFF2-40B4-BE49-F238E27FC236}">
                <a16:creationId xmlns="" xmlns:a16="http://schemas.microsoft.com/office/drawing/2014/main" id="{38BD4425-359F-FFF8-35C1-B741A3AD8611}"/>
              </a:ext>
            </a:extLst>
          </p:cNvPr>
          <p:cNvSpPr txBox="1"/>
          <p:nvPr/>
        </p:nvSpPr>
        <p:spPr>
          <a:xfrm>
            <a:off x="152399" y="56774"/>
            <a:ext cx="11873345" cy="6918817"/>
          </a:xfrm>
          <a:prstGeom prst="rect">
            <a:avLst/>
          </a:prstGeom>
          <a:noFill/>
        </p:spPr>
        <p:txBody>
          <a:bodyPr wrap="square">
            <a:spAutoFit/>
          </a:bodyPr>
          <a:lstStyle/>
          <a:p>
            <a:pPr marL="12700" marR="5080" defTabSz="914400">
              <a:lnSpc>
                <a:spcPct val="80000"/>
              </a:lnSpc>
              <a:spcBef>
                <a:spcPts val="819"/>
              </a:spcBef>
              <a:defRPr/>
            </a:pP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ወይኩኑ ፍቱሐነ ወግዑዛነ እምአፈ ሥሉስ ቅዱስ አብ ወወልድ ወመንፈስ </a:t>
            </a:r>
            <a:r>
              <a:rPr lang="am-ET"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ቅዱስ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ወእምአፈ </a:t>
            </a:r>
            <a:r>
              <a:rPr lang="am-ET"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ዚ</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ኣ</a:t>
            </a:r>
            <a:r>
              <a:rPr lang="am-ET"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የኒ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አነ ገብርከ ኃጥእ ወአባሲ፤</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endParaRPr lang="en-US" sz="5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ልዩ ሦስት በሚሆኑ በአብና በወልድ በመንፈስ </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ቃል </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የተፈቱ</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ነጻም የወጡ ይሁኑ፤ ኃጥእ</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በደለኛ</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በምሆን</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ኔም</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በአገልጋይህ</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ቃል</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12700" marR="5080" defTabSz="914400">
              <a:lnSpc>
                <a:spcPct val="80000"/>
              </a:lnSpc>
              <a:spcBef>
                <a:spcPts val="819"/>
              </a:spcBef>
              <a:defRPr/>
            </a:pPr>
            <a:endParaRPr lang="am-ET" sz="105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absolve them and set them free; out of the mouth of the Holy Trinity, the Father and the Son and the Holy Spirit, and out of the mouth of me Your sinful and unrighteous servant.</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451887137"/>
      </p:ext>
    </p:extLst>
  </p:cSld>
  <p:clrMapOvr>
    <a:masterClrMapping/>
  </p:clrMapOvr>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A54C7BC0-2C4A-805A-92E1-F282EE923DF3}"/>
              </a:ext>
            </a:extLst>
          </p:cNvPr>
          <p:cNvSpPr>
            <a:spLocks noGrp="1"/>
          </p:cNvSpPr>
          <p:nvPr>
            <p:ph type="sldNum" sz="quarter" idx="12"/>
          </p:nvPr>
        </p:nvSpPr>
        <p:spPr/>
        <p:txBody>
          <a:bodyPr/>
          <a:lstStyle/>
          <a:p>
            <a:fld id="{699901B4-B23A-4C08-AC45-D9E49F2C10AE}" type="slidenum">
              <a:rPr lang="en-US" smtClean="0"/>
              <a:t>334</a:t>
            </a:fld>
            <a:endParaRPr lang="en-US" dirty="0"/>
          </a:p>
        </p:txBody>
      </p:sp>
      <p:sp>
        <p:nvSpPr>
          <p:cNvPr id="6" name="TextBox 5">
            <a:extLst>
              <a:ext uri="{FF2B5EF4-FFF2-40B4-BE49-F238E27FC236}">
                <a16:creationId xmlns="" xmlns:a16="http://schemas.microsoft.com/office/drawing/2014/main" id="{38BD4425-359F-FFF8-35C1-B741A3AD8611}"/>
              </a:ext>
            </a:extLst>
          </p:cNvPr>
          <p:cNvSpPr txBox="1"/>
          <p:nvPr/>
        </p:nvSpPr>
        <p:spPr>
          <a:xfrm>
            <a:off x="138545" y="249385"/>
            <a:ext cx="11928763" cy="6535122"/>
          </a:xfrm>
          <a:prstGeom prst="rect">
            <a:avLst/>
          </a:prstGeom>
          <a:noFill/>
        </p:spPr>
        <p:txBody>
          <a:bodyPr wrap="square">
            <a:spAutoFit/>
          </a:bodyPr>
          <a:lstStyle/>
          <a:p>
            <a:pPr marL="12700" marR="5080" defTabSz="914400">
              <a:lnSpc>
                <a:spcPct val="80000"/>
              </a:lnSpc>
              <a:spcBef>
                <a:spcPts val="819"/>
              </a:spcBef>
              <a:defRPr/>
            </a:pP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ኦ መሐሪ ወመስተሣህል ወመፍቀሬ ሰብእ እግዚአብሔር አምላክነ </a:t>
            </a:r>
            <a:r>
              <a:rPr lang="am-ET"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ዘታ</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a:t>
            </a:r>
            <a:r>
              <a:rPr lang="am-ET"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ትት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ኃጢአተ ዓለም ተወከፍ </a:t>
            </a:r>
            <a:r>
              <a:rPr lang="am-ET"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ንስ</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ሓ</a:t>
            </a:r>
            <a:r>
              <a:rPr lang="am-ET"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ሆሙ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ለአግብርቲከ </a:t>
            </a:r>
            <a:r>
              <a:rPr lang="am-ET"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ወለአእማቲከ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ወአሥርቅ ላዕሌሆሙ ብርሃነ ሕይወት ዘለዓለም ወይሥረይ ሎሙ እግዚኦ </a:t>
            </a:r>
            <a:r>
              <a:rPr lang="am-ET"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ሎ</a:t>
            </a:r>
            <a:r>
              <a:rPr lang="am-ET"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ኃጢአቶሙ እስመ ኄር አንተ ወመፍቀሬ </a:t>
            </a:r>
            <a:r>
              <a:rPr lang="am-ET"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ሰብእ </a:t>
            </a:r>
            <a:endPar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ሓ</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ሪ</a:t>
            </a:r>
            <a:r>
              <a:rPr lang="en-US"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ይቅር </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ባይ</a:t>
            </a:r>
            <a:r>
              <a:rPr lang="en-US"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ሰውንም የምትወድ አምላካችን እግዚአብሔር </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ሆይ</a:t>
            </a:r>
            <a:r>
              <a:rPr lang="am-ET" sz="3200" b="1" dirty="0" smtClean="0">
                <a:solidFill>
                  <a:srgbClr val="00FF00"/>
                </a:solidFill>
                <a:latin typeface="Ebrima"/>
                <a:ea typeface="Ebrima"/>
                <a:cs typeface="Ebrima"/>
              </a:rPr>
              <a:t>!</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የዓለሙን ኃጢአት የምታርቅ፣ የወንዶቹንና የሴቶቹን አገልጋዮችህን ንስሓቸውን ተቀበል፤ የዘለዓለም ደኅንነት የሚሆን ብርሃንንም ግለጽላቸው፤ አቤቱ ኃጥአታቸውንም ሁሉ ይቅር </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በላቸው</a:t>
            </a:r>
            <a:r>
              <a:rPr lang="am-ET" sz="3200" b="1" dirty="0" smtClean="0">
                <a:solidFill>
                  <a:srgbClr val="00FF00"/>
                </a:solidFill>
                <a:latin typeface="Ebrima"/>
                <a:ea typeface="Ebrima"/>
                <a:cs typeface="Ebrima"/>
              </a:rPr>
              <a:t>!</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ቸር ሰውንም የምትወድ አንተ ነህና፤</a:t>
            </a:r>
          </a:p>
          <a:p>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pitiful, merciful and lover of man, Lord our God, that takes away the sin of the world, accept the penitence of Your servants and handmaids, and shine upon them with the light of everlasting life, and forgive them, Lord, all their sins; for You are good and the lover of man.</a:t>
            </a:r>
            <a:endParaRPr lang="am-ET"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331415221"/>
      </p:ext>
    </p:extLst>
  </p:cSld>
  <p:clrMapOvr>
    <a:masterClrMapping/>
  </p:clrMapOvr>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A54C7BC0-2C4A-805A-92E1-F282EE923DF3}"/>
              </a:ext>
            </a:extLst>
          </p:cNvPr>
          <p:cNvSpPr>
            <a:spLocks noGrp="1"/>
          </p:cNvSpPr>
          <p:nvPr>
            <p:ph type="sldNum" sz="quarter" idx="12"/>
          </p:nvPr>
        </p:nvSpPr>
        <p:spPr/>
        <p:txBody>
          <a:bodyPr/>
          <a:lstStyle/>
          <a:p>
            <a:fld id="{699901B4-B23A-4C08-AC45-D9E49F2C10AE}" type="slidenum">
              <a:rPr lang="en-US" smtClean="0"/>
              <a:t>335</a:t>
            </a:fld>
            <a:endParaRPr lang="en-US" dirty="0"/>
          </a:p>
        </p:txBody>
      </p:sp>
      <p:sp>
        <p:nvSpPr>
          <p:cNvPr id="6" name="TextBox 5">
            <a:extLst>
              <a:ext uri="{FF2B5EF4-FFF2-40B4-BE49-F238E27FC236}">
                <a16:creationId xmlns="" xmlns:a16="http://schemas.microsoft.com/office/drawing/2014/main" id="{38BD4425-359F-FFF8-35C1-B741A3AD8611}"/>
              </a:ext>
            </a:extLst>
          </p:cNvPr>
          <p:cNvSpPr txBox="1"/>
          <p:nvPr/>
        </p:nvSpPr>
        <p:spPr>
          <a:xfrm>
            <a:off x="270448" y="223286"/>
            <a:ext cx="11769151" cy="6596678"/>
          </a:xfrm>
          <a:prstGeom prst="rect">
            <a:avLst/>
          </a:prstGeom>
          <a:noFill/>
        </p:spPr>
        <p:txBody>
          <a:bodyPr wrap="square">
            <a:spAutoFit/>
          </a:bodyPr>
          <a:lstStyle/>
          <a:p>
            <a:pPr marL="12700" marR="5080" defTabSz="914400">
              <a:lnSpc>
                <a:spcPct val="80000"/>
              </a:lnSpc>
              <a:spcBef>
                <a:spcPts val="819"/>
              </a:spcBef>
              <a:defRPr/>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ኦ እግዚአብሔር አምላክነ ወመሥተሣህል ርኁቀ መዓት ወብዙኃ ምሕረት ወጻድቅ ሥረይ ሊተ </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ኃጥአትየ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ወለኵሎሙ አግብርቲከ ወአእማቲከ አድኅኖሙ እምኵሉ አበሳ </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ወመርገም</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ይቅር ባይ አምላካችን እግዚአብሔር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ሆይ</a:t>
            </a:r>
            <a:r>
              <a:rPr lang="am-ET" sz="4000" b="1" dirty="0" smtClean="0">
                <a:solidFill>
                  <a:srgbClr val="00FF00"/>
                </a:solidFill>
                <a:latin typeface="Ebrima"/>
                <a:ea typeface="Ebrima"/>
                <a:cs typeface="Ebrima"/>
              </a:rPr>
              <a:t>!</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መዓትህ የራቀ ምሕረትህም የበዛ፣ እውነተኛም የምትሆን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ኔን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ኃጢአቴን አስተሥርይልኝ፤ ወንዶችንና ሴቶችንም ባሮችህን ሁሉ ከበደልም ከመርገምም ሁሉ አድናቸው፤</a:t>
            </a:r>
            <a:endParaRPr lang="am-ET" sz="2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Lord our God, merciful, slow to anger, plenteous in mercy and righteous, forgive me my sins. And deliver all Your servants and handmaids from all transgression and curse.</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931141881"/>
      </p:ext>
    </p:extLst>
  </p:cSld>
  <p:clrMapOvr>
    <a:masterClrMapping/>
  </p:clrMapOvr>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A54C7BC0-2C4A-805A-92E1-F282EE923DF3}"/>
              </a:ext>
            </a:extLst>
          </p:cNvPr>
          <p:cNvSpPr>
            <a:spLocks noGrp="1"/>
          </p:cNvSpPr>
          <p:nvPr>
            <p:ph type="sldNum" sz="quarter" idx="12"/>
          </p:nvPr>
        </p:nvSpPr>
        <p:spPr/>
        <p:txBody>
          <a:bodyPr/>
          <a:lstStyle/>
          <a:p>
            <a:fld id="{699901B4-B23A-4C08-AC45-D9E49F2C10AE}" type="slidenum">
              <a:rPr lang="en-US" smtClean="0"/>
              <a:t>336</a:t>
            </a:fld>
            <a:endParaRPr lang="en-US" dirty="0"/>
          </a:p>
        </p:txBody>
      </p:sp>
      <p:sp>
        <p:nvSpPr>
          <p:cNvPr id="6" name="TextBox 5">
            <a:extLst>
              <a:ext uri="{FF2B5EF4-FFF2-40B4-BE49-F238E27FC236}">
                <a16:creationId xmlns="" xmlns:a16="http://schemas.microsoft.com/office/drawing/2014/main" id="{38BD4425-359F-FFF8-35C1-B741A3AD8611}"/>
              </a:ext>
            </a:extLst>
          </p:cNvPr>
          <p:cNvSpPr txBox="1"/>
          <p:nvPr/>
        </p:nvSpPr>
        <p:spPr>
          <a:xfrm>
            <a:off x="124692" y="221673"/>
            <a:ext cx="11914909" cy="6851106"/>
          </a:xfrm>
          <a:prstGeom prst="rect">
            <a:avLst/>
          </a:prstGeom>
          <a:noFill/>
        </p:spPr>
        <p:txBody>
          <a:bodyPr wrap="square">
            <a:spAutoFit/>
          </a:bodyPr>
          <a:lstStyle/>
          <a:p>
            <a:pPr marL="12700" marR="5080" defTabSz="914400">
              <a:lnSpc>
                <a:spcPct val="80000"/>
              </a:lnSpc>
              <a:spcBef>
                <a:spcPts val="819"/>
              </a:spcBef>
              <a:defRPr/>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ለእመ አበስነ ለከ እግዚኦ እመሂ </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በቃልነ ወእ</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መ</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ሂ በምግባርነ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ወእመሂ </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በ</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ኅ</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ሊናነ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ኅድግ ወሥረይ ወአናሕሲ </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ወተሣ</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ል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እስመ ኄር አንተ ወመፍቀሬ ሰብእ እግዚአብሔር </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አምላክነ</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በቃላችንም ቢሆን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በሥራችንም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ቢሆን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በአሳባችንም ቢሆን አቤቱ አንተን ብንበድል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ተውልን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አስተሥርይልን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አቃልልን፣ ይቅርም በለን፤ አምላካችን እግዚአብሔር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ሆይ</a:t>
            </a:r>
            <a:r>
              <a:rPr lang="am-ET" sz="4000" b="1" dirty="0" smtClean="0">
                <a:solidFill>
                  <a:srgbClr val="00FF00"/>
                </a:solidFill>
                <a:latin typeface="Ebrima"/>
                <a:ea typeface="Ebrima"/>
                <a:cs typeface="Ebrima"/>
              </a:rPr>
              <a:t>!</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አንተ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ቸር ሰውን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ወዳጅ ነህና፤</a:t>
            </a:r>
            <a:endPar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endParaRPr lang="am-ET" sz="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If we have transgressed against You, Lord, whether in our word,  deed, or thought, release, remit, pardon and have mercy, for You are good and the lover of man, Lord our God.</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945536389"/>
      </p:ext>
    </p:extLst>
  </p:cSld>
  <p:clrMapOvr>
    <a:masterClrMapping/>
  </p:clrMapOvr>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A54C7BC0-2C4A-805A-92E1-F282EE923DF3}"/>
              </a:ext>
            </a:extLst>
          </p:cNvPr>
          <p:cNvSpPr>
            <a:spLocks noGrp="1"/>
          </p:cNvSpPr>
          <p:nvPr>
            <p:ph type="sldNum" sz="quarter" idx="12"/>
          </p:nvPr>
        </p:nvSpPr>
        <p:spPr/>
        <p:txBody>
          <a:bodyPr/>
          <a:lstStyle/>
          <a:p>
            <a:fld id="{699901B4-B23A-4C08-AC45-D9E49F2C10AE}" type="slidenum">
              <a:rPr lang="en-US" smtClean="0"/>
              <a:t>337</a:t>
            </a:fld>
            <a:endParaRPr lang="en-US" dirty="0"/>
          </a:p>
        </p:txBody>
      </p:sp>
      <p:sp>
        <p:nvSpPr>
          <p:cNvPr id="6" name="TextBox 5">
            <a:extLst>
              <a:ext uri="{FF2B5EF4-FFF2-40B4-BE49-F238E27FC236}">
                <a16:creationId xmlns="" xmlns:a16="http://schemas.microsoft.com/office/drawing/2014/main" id="{38BD4425-359F-FFF8-35C1-B741A3AD8611}"/>
              </a:ext>
            </a:extLst>
          </p:cNvPr>
          <p:cNvSpPr txBox="1"/>
          <p:nvPr/>
        </p:nvSpPr>
        <p:spPr>
          <a:xfrm>
            <a:off x="152400" y="548874"/>
            <a:ext cx="11928764" cy="6161687"/>
          </a:xfrm>
          <a:prstGeom prst="rect">
            <a:avLst/>
          </a:prstGeom>
          <a:noFill/>
        </p:spPr>
        <p:txBody>
          <a:bodyPr wrap="square">
            <a:spAutoFit/>
          </a:bodyPr>
          <a:lstStyle/>
          <a:p>
            <a:pPr marL="12700" marR="5080" defTabSz="914400">
              <a:lnSpc>
                <a:spcPct val="80000"/>
              </a:lnSpc>
              <a:spcBef>
                <a:spcPts val="819"/>
              </a:spcBef>
              <a:defRPr/>
            </a:pP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ኦ እግዚኦ ረስየነ ፍቱሓነ ወግዑዛነ ወለኵሎሙ ሕዝብከ ፍትሖሙ ወሊተኒ ለኃጥእ ገብርከ </a:t>
            </a:r>
            <a:r>
              <a:rPr lang="am-ET"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ፍትሓኒ</a:t>
            </a:r>
            <a:endPar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endParaRPr lang="en-US" sz="3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የተፈታን</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ነጻም የወጣን </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አድርገን፤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ወገኖችህንም ሁሉ ፍታቸው፤ ኃጥእ የምሆን እኔንም አገልጋይህን ፍታኝ፤ </a:t>
            </a:r>
          </a:p>
          <a:p>
            <a:pPr marL="12700" marR="5080" defTabSz="914400">
              <a:lnSpc>
                <a:spcPct val="80000"/>
              </a:lnSpc>
              <a:spcBef>
                <a:spcPts val="819"/>
              </a:spcBef>
              <a:defRPr/>
            </a:pPr>
            <a:endParaRPr lang="am-ET" sz="1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Lord, absolve us and set us free, and absolve all </a:t>
            </a:r>
            <a:r>
              <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a:t>
            </a:r>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our people, and absolve me Your sinful servant.</a:t>
            </a:r>
            <a:endParaRPr lang="en-US" sz="44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594170963"/>
      </p:ext>
    </p:extLst>
  </p:cSld>
  <p:clrMapOvr>
    <a:masterClrMapping/>
  </p:clrMapOvr>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A54C7BC0-2C4A-805A-92E1-F282EE923DF3}"/>
              </a:ext>
            </a:extLst>
          </p:cNvPr>
          <p:cNvSpPr>
            <a:spLocks noGrp="1"/>
          </p:cNvSpPr>
          <p:nvPr>
            <p:ph type="sldNum" sz="quarter" idx="12"/>
          </p:nvPr>
        </p:nvSpPr>
        <p:spPr/>
        <p:txBody>
          <a:bodyPr/>
          <a:lstStyle/>
          <a:p>
            <a:fld id="{699901B4-B23A-4C08-AC45-D9E49F2C10AE}" type="slidenum">
              <a:rPr lang="en-US" smtClean="0">
                <a:latin typeface="Abyssinica SIL (Connected)" panose="02000000000000000000" pitchFamily="2" charset="0"/>
                <a:ea typeface="Abyssinica SIL (Connected)" panose="02000000000000000000" pitchFamily="2" charset="0"/>
                <a:cs typeface="Abyssinica SIL (Connected)" panose="02000000000000000000" pitchFamily="2" charset="0"/>
              </a:rPr>
              <a:t>338</a:t>
            </a:fld>
            <a:endParaRPr lang="en-US"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TextBox 5">
            <a:extLst>
              <a:ext uri="{FF2B5EF4-FFF2-40B4-BE49-F238E27FC236}">
                <a16:creationId xmlns="" xmlns:a16="http://schemas.microsoft.com/office/drawing/2014/main" id="{38BD4425-359F-FFF8-35C1-B741A3AD8611}"/>
              </a:ext>
            </a:extLst>
          </p:cNvPr>
          <p:cNvSpPr txBox="1"/>
          <p:nvPr/>
        </p:nvSpPr>
        <p:spPr>
          <a:xfrm>
            <a:off x="152401" y="190927"/>
            <a:ext cx="11859490" cy="6572056"/>
          </a:xfrm>
          <a:prstGeom prst="rect">
            <a:avLst/>
          </a:prstGeom>
          <a:noFill/>
        </p:spPr>
        <p:txBody>
          <a:bodyPr wrap="square">
            <a:spAutoFit/>
          </a:bodyPr>
          <a:lstStyle/>
          <a:p>
            <a:pPr marL="12700" marR="5080" defTabSz="914400">
              <a:lnSpc>
                <a:spcPct val="80000"/>
              </a:lnSpc>
              <a:spcBef>
                <a:spcPts val="819"/>
              </a:spcBef>
              <a:defRPr/>
            </a:pP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ተዘክሮ እግዚኦ ለአብ ክቡር </a:t>
            </a:r>
            <a:r>
              <a:rPr lang="en-US" sz="36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ርእሰ</a:t>
            </a:r>
            <a:r>
              <a:rPr lang="en-US"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ሊቀ ጳጳ</a:t>
            </a:r>
            <a:r>
              <a:rPr lang="en-US" sz="36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ሳቲ</a:t>
            </a:r>
            <a:r>
              <a:rPr lang="am-ET"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ነ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አባ... ወብፁዕ </a:t>
            </a:r>
            <a:r>
              <a:rPr lang="am-ET"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ጳጳስ</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a:t>
            </a:r>
            <a:r>
              <a:rPr lang="am-ET"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አባ... አምላክነ ዐቂበ ዕቀቦሙ ለነ ዓመታተ ብዙኃ ወመዋዕለ ነዊኀ በጽድቅ </a:t>
            </a:r>
            <a:r>
              <a:rPr lang="am-ET"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ወበሰላም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ተዘከራ እግዚኦ ለሀገሪትነ ኢትዮጵያ ወዕቀባ በጽድቅ ወበሰላም አግርር ፀራ ወጸላዕታ </a:t>
            </a:r>
            <a:r>
              <a:rPr lang="am-ET"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ፍጡነ</a:t>
            </a:r>
            <a:endPar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ክቡር የሚሆን የጳጳሳቱን አለቃ አባ... አስበው፤ ብፁዕ የሚሆን አባ... አስበው፤ አምላካችን ሆይ ለብዙ ዘመናት ለረጅም ወራት በእውነትና በሰላም መጠበቅን ጠብቅልን፤ አቤቱ </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ሀገራችንን ኢትዮጵያን</a:t>
            </a:r>
            <a:r>
              <a:rPr lang="en-US"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አስባት</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የሚጣሏትን ጠላቶቿን ፈጥነህ አስገዛላት፤ </a:t>
            </a:r>
          </a:p>
          <a:p>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Remember, Lord, the honorable father, our Patriarch Abba… and the blessed Archbishop</a:t>
            </a:r>
            <a:r>
              <a:rPr lang="en-US" sz="2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Abba…</a:t>
            </a:r>
            <a:r>
              <a:rPr lang="en-US" sz="2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Our</a:t>
            </a:r>
            <a:r>
              <a:rPr lang="en-US" sz="2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God,</a:t>
            </a:r>
            <a:r>
              <a:rPr lang="en-US" sz="2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keep</a:t>
            </a:r>
            <a:r>
              <a:rPr lang="en-US" sz="2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them</a:t>
            </a:r>
            <a:r>
              <a:rPr lang="en-US" sz="2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a:t>
            </a:r>
            <a:r>
              <a:rPr lang="en-US" sz="2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 for many years and length of days in righteousness and peace. Remember, O Lord, our country Ethiopia. Subdue her adversaries and her enemies under her feet speedily.</a:t>
            </a:r>
            <a:endParaRPr lang="en-US" sz="28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160157583"/>
      </p:ext>
    </p:extLst>
  </p:cSld>
  <p:clrMapOvr>
    <a:masterClrMapping/>
  </p:clrMapOvr>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A54C7BC0-2C4A-805A-92E1-F282EE923DF3}"/>
              </a:ext>
            </a:extLst>
          </p:cNvPr>
          <p:cNvSpPr>
            <a:spLocks noGrp="1"/>
          </p:cNvSpPr>
          <p:nvPr>
            <p:ph type="sldNum" sz="quarter" idx="12"/>
          </p:nvPr>
        </p:nvSpPr>
        <p:spPr/>
        <p:txBody>
          <a:bodyPr/>
          <a:lstStyle/>
          <a:p>
            <a:fld id="{699901B4-B23A-4C08-AC45-D9E49F2C10AE}" type="slidenum">
              <a:rPr lang="en-US" smtClean="0"/>
              <a:t>339</a:t>
            </a:fld>
            <a:endParaRPr lang="en-US" dirty="0"/>
          </a:p>
        </p:txBody>
      </p:sp>
      <p:sp>
        <p:nvSpPr>
          <p:cNvPr id="6" name="TextBox 5">
            <a:extLst>
              <a:ext uri="{FF2B5EF4-FFF2-40B4-BE49-F238E27FC236}">
                <a16:creationId xmlns="" xmlns:a16="http://schemas.microsoft.com/office/drawing/2014/main" id="{38BD4425-359F-FFF8-35C1-B741A3AD8611}"/>
              </a:ext>
            </a:extLst>
          </p:cNvPr>
          <p:cNvSpPr txBox="1"/>
          <p:nvPr/>
        </p:nvSpPr>
        <p:spPr>
          <a:xfrm>
            <a:off x="152401" y="225032"/>
            <a:ext cx="11859490" cy="6473567"/>
          </a:xfrm>
          <a:prstGeom prst="rect">
            <a:avLst/>
          </a:prstGeom>
          <a:noFill/>
        </p:spPr>
        <p:txBody>
          <a:bodyPr wrap="square">
            <a:spAutoFit/>
          </a:bodyPr>
          <a:lstStyle/>
          <a:p>
            <a:pPr marL="12700" marR="5080" defTabSz="914400">
              <a:lnSpc>
                <a:spcPct val="80000"/>
              </a:lnSpc>
              <a:spcBef>
                <a:spcPts val="819"/>
              </a:spcBef>
              <a:defRPr/>
            </a:pP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ተዘከር እግዚኦ ሊቃነ ጳጳሳት ጳጳሳተ ኤጲስ ቆጶሳት ቀሳውስተ ወዲያቆናተ አናጕንስጢሳውያነ ወመዘምራነ ደናግለ ወመንኰሳተ ዕቤራተ ወዕጓለ ማውታ ዕደ ወአንስተ አዕሩገ </a:t>
            </a:r>
            <a:r>
              <a:rPr lang="am-ET" sz="32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ወሕፃናተ </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ወኵሎሙ ሕዝበ ክርስቲያን እለ ሀለዉ ወቆሙ ውስተ ዛቲ ቤተ ክርስቲያን ቅድስት አጽንዖሙ በሃይማኖተ </a:t>
            </a:r>
            <a:r>
              <a:rPr lang="am-ET" sz="32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a:t>
            </a:r>
            <a:endParaRPr lang="en-US"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የጳጳሳቱን</a:t>
            </a:r>
            <a:r>
              <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2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አለቆች</a:t>
            </a:r>
            <a:r>
              <a:rPr lang="en-US" sz="2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2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ጳጳሳቱንና</a:t>
            </a:r>
            <a:r>
              <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ኤጲስ</a:t>
            </a:r>
            <a:r>
              <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ቆጶሳቱን፣</a:t>
            </a:r>
            <a:r>
              <a:rPr lang="am-ET" sz="2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ቀሳውስቱንና ዲያቆናቱን፣ አንባቢዎችንና መዘምራኑን፣ ደናግሉንና መነኮሳቱን፣ ባልቴቶቹንና አባት እናት የሞቱባቸውን፣ ወንዶቹንና </a:t>
            </a:r>
            <a:r>
              <a:rPr lang="en-US" sz="28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ሴቶቹን</a:t>
            </a:r>
            <a:r>
              <a:rPr lang="en-US" sz="2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2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ሽማግሌዎቹንና </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ልጆቹን፣ ክብርት በምትሆን በዚህች </a:t>
            </a:r>
            <a:r>
              <a:rPr lang="am-ET" sz="2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ቤ</a:t>
            </a:r>
            <a:r>
              <a:rPr lang="en-US"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a:t>
            </a:r>
            <a:r>
              <a:rPr lang="am-ET" sz="2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ክርስቲያን ያሉትን፣ የቆሙትንም የክርስቲያን ወገኖች ሁሉ ክርስቶስን በማመን አጽናቸው፤ </a:t>
            </a:r>
          </a:p>
          <a:p>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Remember, Lord, the patriarchs, archbishops, bishops, priests and deacons, anagonstis and singers, virgins and monks, widows and orphans, men and women, aged and children; </a:t>
            </a:r>
            <a:endParaRPr lang="am-ET"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all Christian people that are standing in this holy church; strengthen them in the faith of Christ.</a:t>
            </a:r>
            <a:endParaRPr lang="am-ET"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49658718"/>
      </p:ext>
    </p:extLst>
  </p:cSld>
  <p:clrMapOvr>
    <a:masterClrMapping/>
  </p:clrMapOvr>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A54C7BC0-2C4A-805A-92E1-F282EE923DF3}"/>
              </a:ext>
            </a:extLst>
          </p:cNvPr>
          <p:cNvSpPr>
            <a:spLocks noGrp="1"/>
          </p:cNvSpPr>
          <p:nvPr>
            <p:ph type="sldNum" sz="quarter" idx="12"/>
          </p:nvPr>
        </p:nvSpPr>
        <p:spPr/>
        <p:txBody>
          <a:bodyPr/>
          <a:lstStyle/>
          <a:p>
            <a:fld id="{699901B4-B23A-4C08-AC45-D9E49F2C10AE}" type="slidenum">
              <a:rPr lang="en-US" smtClean="0"/>
              <a:t>340</a:t>
            </a:fld>
            <a:endParaRPr lang="en-US" dirty="0"/>
          </a:p>
        </p:txBody>
      </p:sp>
      <p:sp>
        <p:nvSpPr>
          <p:cNvPr id="6" name="TextBox 5">
            <a:extLst>
              <a:ext uri="{FF2B5EF4-FFF2-40B4-BE49-F238E27FC236}">
                <a16:creationId xmlns="" xmlns:a16="http://schemas.microsoft.com/office/drawing/2014/main" id="{38BD4425-359F-FFF8-35C1-B741A3AD8611}"/>
              </a:ext>
            </a:extLst>
          </p:cNvPr>
          <p:cNvSpPr txBox="1"/>
          <p:nvPr/>
        </p:nvSpPr>
        <p:spPr>
          <a:xfrm>
            <a:off x="152401" y="197513"/>
            <a:ext cx="11873344" cy="6477671"/>
          </a:xfrm>
          <a:prstGeom prst="rect">
            <a:avLst/>
          </a:prstGeom>
          <a:noFill/>
        </p:spPr>
        <p:txBody>
          <a:bodyPr wrap="square">
            <a:spAutoFit/>
          </a:bodyPr>
          <a:lstStyle/>
          <a:p>
            <a:pPr marL="12700" marR="5080" defTabSz="914400">
              <a:lnSpc>
                <a:spcPct val="80000"/>
              </a:lnSpc>
              <a:spcBef>
                <a:spcPts val="819"/>
              </a:spcBef>
              <a:defRPr/>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ተዘከሮሙ እግዚኦ ለኵሎሙ አበዊነ ወአኃዊነ ወአኃቲነ እለ ኖሙ ወአዕረፉ በርትዕት ሃይማኖት ወደምር ነፍሳቲሆሙ ውስተ ሕፅነ አብርሃም ይስሐቅ </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ወያዕቆብ</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በቀናች ሃይማኖት ሁነው የሞቱትንና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ያረፉትን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አባቶቻችንንና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ወንድሞቻችንን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እኅቶቻችንንም ሁሉ አስባቸው፤ ነፍሶቻቸውንም በአብርሃምና በይስሐቅ በያዕቆብም አጠገብ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አኑር፤ </a:t>
            </a:r>
            <a:endPar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endParaRPr lang="am-ET" sz="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Remember, Lord, all our fathers, brothers and sisters that are asleep and resting in the Orthodox faith, and lay their souls in the bosom of  Abraham, Isaac and Jacob.</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994865893"/>
      </p:ext>
    </p:extLst>
  </p:cSld>
  <p:clrMapOvr>
    <a:masterClrMapping/>
  </p:clrMapOvr>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A54C7BC0-2C4A-805A-92E1-F282EE923DF3}"/>
              </a:ext>
            </a:extLst>
          </p:cNvPr>
          <p:cNvSpPr>
            <a:spLocks noGrp="1"/>
          </p:cNvSpPr>
          <p:nvPr>
            <p:ph type="sldNum" sz="quarter" idx="12"/>
          </p:nvPr>
        </p:nvSpPr>
        <p:spPr/>
        <p:txBody>
          <a:bodyPr/>
          <a:lstStyle/>
          <a:p>
            <a:fld id="{699901B4-B23A-4C08-AC45-D9E49F2C10AE}" type="slidenum">
              <a:rPr lang="en-US" smtClean="0"/>
              <a:t>341</a:t>
            </a:fld>
            <a:endParaRPr lang="en-US" dirty="0"/>
          </a:p>
        </p:txBody>
      </p:sp>
      <p:sp>
        <p:nvSpPr>
          <p:cNvPr id="6" name="TextBox 5">
            <a:extLst>
              <a:ext uri="{FF2B5EF4-FFF2-40B4-BE49-F238E27FC236}">
                <a16:creationId xmlns="" xmlns:a16="http://schemas.microsoft.com/office/drawing/2014/main" id="{38BD4425-359F-FFF8-35C1-B741A3AD8611}"/>
              </a:ext>
            </a:extLst>
          </p:cNvPr>
          <p:cNvSpPr txBox="1"/>
          <p:nvPr/>
        </p:nvSpPr>
        <p:spPr>
          <a:xfrm>
            <a:off x="96982" y="225250"/>
            <a:ext cx="11887200" cy="6949595"/>
          </a:xfrm>
          <a:prstGeom prst="rect">
            <a:avLst/>
          </a:prstGeom>
          <a:noFill/>
        </p:spPr>
        <p:txBody>
          <a:bodyPr wrap="square">
            <a:spAutoFit/>
          </a:bodyPr>
          <a:lstStyle/>
          <a:p>
            <a:pPr marL="12700" marR="5080" defTabSz="914400">
              <a:lnSpc>
                <a:spcPct val="80000"/>
              </a:lnSpc>
              <a:spcBef>
                <a:spcPts val="819"/>
              </a:spcBef>
              <a:defRPr/>
            </a:pP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ወለነኒ አድኅነነ እምኵሉ አበሳ ወመርገም ወእምኵሉ ጌጋይ ወእምኵሉ ክሕደት ወእምኵሉ መሐላ በሐሰት ወእምኵሉ ግዘት ወእምተደምሮ በዕልወት ወርኵስ ምስለ ዓላውያን </a:t>
            </a:r>
            <a:r>
              <a:rPr lang="am-ET"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ወአረማውያን</a:t>
            </a:r>
            <a:endPar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endParaRPr lang="en-US" sz="2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እኛንም ከኃጢአት ሁሉ፣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ከመርገምም</a:t>
            </a:r>
            <a:r>
              <a:rPr lang="en-US"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ከበደልም ሁሉ፣ ከክህደትም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a:t>
            </a:r>
            <a:r>
              <a:rPr lang="en-US"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በሐሰት ከመማል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a:t>
            </a:r>
            <a:r>
              <a:rPr lang="en-US"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ከመገ</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ትም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 አድነን፤ በክህደትና በርኩሰት ከዓላውያንና ከአረማውያን ጋራ አንድ ከመሆን አድነን፤ </a:t>
            </a:r>
            <a:endPar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as for us, deliver us from every transgression and curse and from all wickedness and from all rebellion and from all false swearing and from all anathemas and from all perjury and from mingling with heretics and gentiles in error and defilement.</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57615647"/>
      </p:ext>
    </p:extLst>
  </p:cSld>
  <p:clrMapOvr>
    <a:masterClrMapping/>
  </p:clrMapOvr>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A54C7BC0-2C4A-805A-92E1-F282EE923DF3}"/>
              </a:ext>
            </a:extLst>
          </p:cNvPr>
          <p:cNvSpPr>
            <a:spLocks noGrp="1"/>
          </p:cNvSpPr>
          <p:nvPr>
            <p:ph type="sldNum" sz="quarter" idx="12"/>
          </p:nvPr>
        </p:nvSpPr>
        <p:spPr/>
        <p:txBody>
          <a:bodyPr/>
          <a:lstStyle/>
          <a:p>
            <a:fld id="{699901B4-B23A-4C08-AC45-D9E49F2C10AE}" type="slidenum">
              <a:rPr lang="en-US" smtClean="0"/>
              <a:t>342</a:t>
            </a:fld>
            <a:endParaRPr lang="en-US" dirty="0"/>
          </a:p>
        </p:txBody>
      </p:sp>
      <p:sp>
        <p:nvSpPr>
          <p:cNvPr id="6" name="TextBox 5">
            <a:extLst>
              <a:ext uri="{FF2B5EF4-FFF2-40B4-BE49-F238E27FC236}">
                <a16:creationId xmlns="" xmlns:a16="http://schemas.microsoft.com/office/drawing/2014/main" id="{38BD4425-359F-FFF8-35C1-B741A3AD8611}"/>
              </a:ext>
            </a:extLst>
          </p:cNvPr>
          <p:cNvSpPr txBox="1"/>
          <p:nvPr/>
        </p:nvSpPr>
        <p:spPr>
          <a:xfrm>
            <a:off x="110837" y="203549"/>
            <a:ext cx="11914908" cy="6871625"/>
          </a:xfrm>
          <a:prstGeom prst="rect">
            <a:avLst/>
          </a:prstGeom>
          <a:noFill/>
        </p:spPr>
        <p:txBody>
          <a:bodyPr wrap="square">
            <a:spAutoFit/>
          </a:bodyPr>
          <a:lstStyle/>
          <a:p>
            <a:pPr marL="12700" marR="5080" defTabSz="914400">
              <a:lnSpc>
                <a:spcPct val="80000"/>
              </a:lnSpc>
              <a:spcBef>
                <a:spcPts val="819"/>
              </a:spcBef>
              <a:defRPr/>
            </a:pP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ጸግወነ እግዚኦ ጥበበ ወኃይለ ልበ ወልቡና </a:t>
            </a:r>
            <a:r>
              <a:rPr lang="am-ET"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ወአእምሮ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ከመ ንርሐቅ ወንጕየይ እንከ እስከ ለዝሉፉ እምኵሉ ምግባራቲሁ ለሰይጣን </a:t>
            </a:r>
            <a:r>
              <a:rPr lang="am-ET"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ዘያሜክር</a:t>
            </a:r>
            <a:endPar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endParaRPr lang="en-US" sz="2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ጥበብንና </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ኃይልን</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ልብንና </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ልቡናን</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ዕውቀትንም ስጠን፤ እንግዲህ ከሚፈታተነን ከሰይጣን ሥራ ሁሉ እስከ ዘለዓለሙ እንርቅ እንሸሽም ዘንድ፤ </a:t>
            </a:r>
            <a:endParaRPr lang="am-ET" sz="3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Grant us, Lord, wisdom, and power, and reason, and  understanding and knowledge, that we may depart and flee for evermore from all works of Satan, the tempter.</a:t>
            </a:r>
            <a:endParaRPr lang="en-US" sz="36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851417513"/>
      </p:ext>
    </p:extLst>
  </p:cSld>
  <p:clrMapOvr>
    <a:masterClrMapping/>
  </p:clrMapOvr>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6B244DF4-BF1B-860E-614D-C7D163A2F43B}"/>
              </a:ext>
            </a:extLst>
          </p:cNvPr>
          <p:cNvSpPr>
            <a:spLocks noGrp="1"/>
          </p:cNvSpPr>
          <p:nvPr>
            <p:ph type="sldNum" sz="quarter" idx="12"/>
          </p:nvPr>
        </p:nvSpPr>
        <p:spPr/>
        <p:txBody>
          <a:bodyPr/>
          <a:lstStyle/>
          <a:p>
            <a:fld id="{699901B4-B23A-4C08-AC45-D9E49F2C10AE}" type="slidenum">
              <a:rPr lang="en-US" smtClean="0"/>
              <a:t>343</a:t>
            </a:fld>
            <a:endParaRPr lang="en-US" dirty="0"/>
          </a:p>
        </p:txBody>
      </p:sp>
      <p:sp>
        <p:nvSpPr>
          <p:cNvPr id="4" name="TextBox 3">
            <a:extLst>
              <a:ext uri="{FF2B5EF4-FFF2-40B4-BE49-F238E27FC236}">
                <a16:creationId xmlns="" xmlns:a16="http://schemas.microsoft.com/office/drawing/2014/main" id="{57C845D5-5889-5012-8841-C1B8B96BEF2A}"/>
              </a:ext>
            </a:extLst>
          </p:cNvPr>
          <p:cNvSpPr txBox="1"/>
          <p:nvPr/>
        </p:nvSpPr>
        <p:spPr>
          <a:xfrm>
            <a:off x="124691" y="52758"/>
            <a:ext cx="11859491" cy="6994735"/>
          </a:xfrm>
          <a:prstGeom prst="rect">
            <a:avLst/>
          </a:prstGeom>
          <a:noFill/>
        </p:spPr>
        <p:txBody>
          <a:bodyPr wrap="square">
            <a:spAutoFit/>
          </a:bodyPr>
          <a:lstStyle/>
          <a:p>
            <a:pPr marL="12700" marR="5080">
              <a:lnSpc>
                <a:spcPct val="80000"/>
              </a:lnSpc>
              <a:spcBef>
                <a:spcPts val="819"/>
              </a:spcBef>
              <a:defRPr/>
            </a:pP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ሀበነ እግዚኦ ንግበር ፈቃደከ ወሥምረተከ በኵሉ </a:t>
            </a:r>
            <a:r>
              <a:rPr lang="am-ET"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ጊዜ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ወጸሐፍ አስማቲነ ውስተ መጽሐፈ ሕይወት በመንግሥተ ሰማያት ምስለ ኵሎሙ ቅዱሳን ወሰማዕት በኢየሱስ ክርስቶስ </a:t>
            </a:r>
            <a:r>
              <a:rPr lang="am-ET"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እግዚእነ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ዘቦቱ ለከ ምስሌሁ ወምስለ ቅዱስ መንፈስ ስብሐት ወእኂዝ ይእዜኒ ወዘልፈኒ ወለዓለመ ዓለም አሜን </a:t>
            </a:r>
            <a:r>
              <a:rPr lang="en-US"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a:lnSpc>
                <a:spcPct val="80000"/>
              </a:lnSpc>
              <a:spcBef>
                <a:spcPts val="819"/>
              </a:spcBef>
              <a:defRPr/>
            </a:pP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ሁልጊዜ ፈቃድህን ውድህንም እንሠራ ዘንድ </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ስጠን</a:t>
            </a:r>
            <a:r>
              <a:rPr lang="en-US"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ስማችንንም በመንግሥተ ሰማያት በሕይወት መጽሐፍ ከቅዱሳንና ከሰማዕታት ሁሉ ጋራ ጻፍ፤ በጌታችን በኢየሱስ </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a:t>
            </a:r>
            <a:r>
              <a:rPr lang="en-US"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a:t>
            </a:r>
            <a:r>
              <a:rPr lang="en-US"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ርሱ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ያለ </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ክብር</a:t>
            </a:r>
            <a:r>
              <a:rPr lang="en-US"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ጽንዕ ለአንተ ይገባል፤ </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a:t>
            </a:r>
            <a:r>
              <a:rPr lang="en-US"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ርሱ ጋራ</a:t>
            </a:r>
            <a:r>
              <a:rPr lang="en-US"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 ቅዱስም </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ጋራ</a:t>
            </a:r>
            <a:r>
              <a:rPr lang="en-US"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ዛሬም ዘወትርም ለዘላለሙ </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endParaRPr lang="en-US" sz="3200" b="1" spc="-100"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a:lnSpc>
                <a:spcPct val="80000"/>
              </a:lnSpc>
              <a:spcBef>
                <a:spcPts val="819"/>
              </a:spcBef>
              <a:defRPr/>
            </a:pPr>
            <a:r>
              <a:rPr lang="en-US" sz="2800" b="1" spc="-100"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Grant </a:t>
            </a:r>
            <a:r>
              <a:rPr lang="en-US" sz="28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 Lord, to do Your will and Your good pleasure at all times, and write our names in the  book of life in the kingdom of heaven with all  saints and martyrs, through Jesus Christ our Lord,  through whom to You with Him and with the  Holy Spirit be glory and dominion, both now and  ever and world without end. Amen</a:t>
            </a:r>
          </a:p>
        </p:txBody>
      </p:sp>
    </p:spTree>
    <p:extLst>
      <p:ext uri="{BB962C8B-B14F-4D97-AF65-F5344CB8AC3E}">
        <p14:creationId xmlns:p14="http://schemas.microsoft.com/office/powerpoint/2010/main" val="1104524362"/>
      </p:ext>
    </p:extLst>
  </p:cSld>
  <p:clrMapOvr>
    <a:masterClrMapping/>
  </p:clrMapOvr>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9CD493CB-0E0F-4A69-A612-6DBB81E1031D}"/>
              </a:ext>
            </a:extLst>
          </p:cNvPr>
          <p:cNvSpPr/>
          <p:nvPr/>
        </p:nvSpPr>
        <p:spPr>
          <a:xfrm>
            <a:off x="252712" y="89978"/>
            <a:ext cx="11686576" cy="6293133"/>
          </a:xfrm>
          <a:prstGeom prst="rect">
            <a:avLst/>
          </a:prstGeom>
        </p:spPr>
        <p:txBody>
          <a:bodyPr wrap="square">
            <a:spAutoFit/>
          </a:bodyPr>
          <a:lstStyle/>
          <a:p>
            <a:pPr defTabSz="914436">
              <a:defRPr/>
            </a:pPr>
            <a:r>
              <a:rPr lang="am-ET" sz="4572"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572"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572"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am-ET" sz="4572"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572"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572"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ነጽር</a:t>
            </a:r>
            <a:r>
              <a:rPr lang="en-US" sz="5144"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5144"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spc="-100"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ተመልከት</a:t>
            </a:r>
            <a:r>
              <a:rPr lang="en-US" sz="5144"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spc="-15" dirty="0">
                <a:solidFill>
                  <a:srgbClr val="FFFF00"/>
                </a:solidFill>
                <a:latin typeface="Calibri"/>
                <a:cs typeface="Calibri"/>
              </a:rPr>
              <a:t>        </a:t>
            </a:r>
            <a:r>
              <a:rPr lang="en-US" sz="5144"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Give heed.</a:t>
            </a:r>
          </a:p>
          <a:p>
            <a:endParaRPr lang="am-ET" sz="2667" b="1" spc="-100"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572"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572"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572"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4572"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am-ET" sz="1905"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144" b="1" spc="-100" dirty="0" smtClean="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ቅድሳት ለቅዱሳን</a:t>
            </a:r>
            <a:r>
              <a:rPr lang="en-US" sz="5144"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857"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spc="-100"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144"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 things for the </a:t>
            </a:r>
            <a:r>
              <a:rPr lang="en-US" sz="5144" b="1" spc="-100"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a:t>
            </a:r>
            <a:endParaRPr lang="en-US" sz="5144"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1">
            <a:extLst>
              <a:ext uri="{FF2B5EF4-FFF2-40B4-BE49-F238E27FC236}">
                <a16:creationId xmlns="" xmlns:a16="http://schemas.microsoft.com/office/drawing/2014/main" id="{C108728A-EE1B-8CBC-4DCC-58B14F566611}"/>
              </a:ext>
            </a:extLst>
          </p:cNvPr>
          <p:cNvSpPr>
            <a:spLocks noGrp="1"/>
          </p:cNvSpPr>
          <p:nvPr>
            <p:ph type="sldNum" sz="quarter" idx="12"/>
          </p:nvPr>
        </p:nvSpPr>
        <p:spPr>
          <a:xfrm>
            <a:off x="8305800" y="6340476"/>
            <a:ext cx="2057400" cy="365125"/>
          </a:xfrm>
        </p:spPr>
        <p:txBody>
          <a:bodyPr/>
          <a:lstStyle/>
          <a:p>
            <a:fld id="{699901B4-B23A-4C08-AC45-D9E49F2C10AE}" type="slidenum">
              <a:rPr lang="en-US" sz="1400"/>
              <a:t>344</a:t>
            </a:fld>
            <a:endParaRPr lang="en-US" sz="1400" dirty="0"/>
          </a:p>
        </p:txBody>
      </p:sp>
    </p:spTree>
    <p:extLst>
      <p:ext uri="{BB962C8B-B14F-4D97-AF65-F5344CB8AC3E}">
        <p14:creationId xmlns:p14="http://schemas.microsoft.com/office/powerpoint/2010/main" val="3903316178"/>
      </p:ext>
    </p:extLst>
  </p:cSld>
  <p:clrMapOvr>
    <a:masterClrMapping/>
  </p:clrMapOvr>
  <p:timing>
    <p:tnLst>
      <p:par>
        <p:cTn id="1" dur="indefinite" restart="never" nodeType="tmRoot"/>
      </p:par>
    </p:tnLst>
  </p:timing>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DED9B0A8-B1C7-469D-8D3D-87E42E97D924}"/>
              </a:ext>
            </a:extLst>
          </p:cNvPr>
          <p:cNvSpPr/>
          <p:nvPr/>
        </p:nvSpPr>
        <p:spPr>
          <a:xfrm>
            <a:off x="1059332" y="248541"/>
            <a:ext cx="7537129" cy="5032147"/>
          </a:xfrm>
          <a:prstGeom prst="rect">
            <a:avLst/>
          </a:prstGeom>
        </p:spPr>
        <p:txBody>
          <a:bodyPr wrap="square">
            <a:spAutoFit/>
          </a:bodyPr>
          <a:lstStyle/>
          <a:p>
            <a:pPr defTabSz="914436">
              <a:defRPr/>
            </a:pPr>
            <a:r>
              <a:rPr lang="am-ET" sz="6600" dirty="0">
                <a:solidFill>
                  <a:srgbClr val="FF0000"/>
                </a:solidFill>
              </a:rPr>
              <a:t> </a:t>
            </a: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am-ET" sz="1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US" sz="4000"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አሐዱ </a:t>
            </a:r>
            <a:r>
              <a:rPr lang="am-ET"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አብ ቅዱስ</a:t>
            </a:r>
          </a:p>
          <a:p>
            <a:r>
              <a:rPr lang="en-US" sz="4000"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አሐዱ </a:t>
            </a:r>
            <a:r>
              <a:rPr lang="am-ET"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ወልድ ቅዱስ </a:t>
            </a:r>
          </a:p>
          <a:p>
            <a:r>
              <a:rPr lang="en-US" sz="4000"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አሐዱ </a:t>
            </a:r>
            <a:r>
              <a:rPr lang="am-ET"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ውእቱ መንፈስ ቅዱስ</a:t>
            </a:r>
            <a:r>
              <a:rPr lang="am-ET" sz="4000"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am-ET" sz="300"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አብ አንድ ነው፤ </a:t>
            </a:r>
          </a:p>
          <a:p>
            <a:r>
              <a:rPr lang="en-US"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ወልድ አንድ ነው፤</a:t>
            </a:r>
          </a:p>
          <a:p>
            <a:r>
              <a:rPr lang="en-US"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መንፈስ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ቅዱስም አንድ ነው</a:t>
            </a:r>
          </a:p>
        </p:txBody>
      </p:sp>
      <p:sp>
        <p:nvSpPr>
          <p:cNvPr id="3" name="Slide Number Placeholder 1">
            <a:extLst>
              <a:ext uri="{FF2B5EF4-FFF2-40B4-BE49-F238E27FC236}">
                <a16:creationId xmlns="" xmlns:a16="http://schemas.microsoft.com/office/drawing/2014/main" id="{BA4189C6-186E-AECA-5B41-9A0F6E7998CA}"/>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345</a:t>
            </a:fld>
            <a:endParaRPr lang="en-US" dirty="0"/>
          </a:p>
        </p:txBody>
      </p:sp>
      <p:sp>
        <p:nvSpPr>
          <p:cNvPr id="4" name="TextBox 3">
            <a:extLst>
              <a:ext uri="{FF2B5EF4-FFF2-40B4-BE49-F238E27FC236}">
                <a16:creationId xmlns="" xmlns:a16="http://schemas.microsoft.com/office/drawing/2014/main" id="{5817E056-7FC2-49EE-BAB3-7B1DA99748DE}"/>
              </a:ext>
            </a:extLst>
          </p:cNvPr>
          <p:cNvSpPr txBox="1"/>
          <p:nvPr/>
        </p:nvSpPr>
        <p:spPr>
          <a:xfrm flipH="1">
            <a:off x="1942852" y="4795896"/>
            <a:ext cx="5770088" cy="2062103"/>
          </a:xfrm>
          <a:prstGeom prst="rect">
            <a:avLst/>
          </a:prstGeom>
          <a:noFill/>
        </p:spPr>
        <p:txBody>
          <a:bodyPr wrap="square" rtlCol="0">
            <a:spAutoFit/>
          </a:bodyPr>
          <a:lstStyle/>
          <a:p>
            <a:r>
              <a:rPr lang="en-US" sz="3200" b="1" spc="-100"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One </a:t>
            </a:r>
            <a:r>
              <a:rPr lang="en-US" sz="32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is the Holy </a:t>
            </a:r>
            <a:r>
              <a:rPr lang="en-US" sz="3200" b="1" spc="-100"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spc="-100" dirty="0" err="1"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Father,One</a:t>
            </a:r>
            <a:r>
              <a:rPr lang="en-US" sz="3200" b="1" spc="-100"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is the Holy </a:t>
            </a:r>
            <a:r>
              <a:rPr lang="en-US" sz="3200" b="1" spc="-100"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spc="-100" dirty="0" err="1"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Son,One</a:t>
            </a:r>
            <a:r>
              <a:rPr lang="en-US" sz="3200" b="1" spc="-100"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is the Holy Spirit.</a:t>
            </a:r>
            <a:endParaRPr lang="en-AE" sz="3200" dirty="0"/>
          </a:p>
        </p:txBody>
      </p:sp>
    </p:spTree>
    <p:extLst>
      <p:ext uri="{BB962C8B-B14F-4D97-AF65-F5344CB8AC3E}">
        <p14:creationId xmlns:p14="http://schemas.microsoft.com/office/powerpoint/2010/main" val="2522325512"/>
      </p:ext>
    </p:extLst>
  </p:cSld>
  <p:clrMapOvr>
    <a:masterClrMapping/>
  </p:clrMapOvr>
  <p:timing>
    <p:tnLst>
      <p:par>
        <p:cTn id="1" dur="indefinite" restart="never" nodeType="tmRoot"/>
      </p:par>
    </p:tnLst>
  </p:timing>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CFBDB3DD-F26F-498D-85CF-78214878C48B}"/>
              </a:ext>
            </a:extLst>
          </p:cNvPr>
          <p:cNvSpPr/>
          <p:nvPr/>
        </p:nvSpPr>
        <p:spPr>
          <a:xfrm>
            <a:off x="216418" y="123957"/>
            <a:ext cx="11613989" cy="6648102"/>
          </a:xfrm>
          <a:prstGeom prst="rect">
            <a:avLst/>
          </a:prstGeom>
        </p:spPr>
        <p:txBody>
          <a:bodyPr wrap="square">
            <a:spAutoFit/>
          </a:bodyPr>
          <a:lstStyle/>
          <a:p>
            <a:pPr defTabSz="914436">
              <a:defRPr/>
            </a:pPr>
            <a:r>
              <a:rPr lang="am-ET" sz="6601" b="1" dirty="0">
                <a:solidFill>
                  <a:srgbClr val="7030A0"/>
                </a:solidFill>
              </a:rPr>
              <a:t> </a:t>
            </a: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ምስለ</a:t>
            </a:r>
            <a:r>
              <a:rPr lang="en-US"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spc="-100" dirty="0" smtClean="0">
                <a:latin typeface="Nyala" panose="02000504070300020003" pitchFamily="2" charset="0"/>
                <a:ea typeface="Abyssinica SIL (Connected)" panose="02000000000000000000" pitchFamily="2" charset="0"/>
                <a:cs typeface="Abyssinica SIL (Connected)" panose="02000000000000000000" pitchFamily="2" charset="0"/>
              </a:rPr>
              <a:t>ኵ</a:t>
            </a:r>
            <a:r>
              <a:rPr lang="am-ET" sz="4400"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ልክሙ</a:t>
            </a:r>
            <a:r>
              <a:rPr lang="en-US" sz="4400"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700"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ኹ</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ላችሁ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ጋር </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spc="-100"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Lord be with you </a:t>
            </a:r>
            <a:r>
              <a:rPr lang="en-US" sz="4400" b="1" spc="-100"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all.</a:t>
            </a:r>
            <a:endParaRPr lang="en-US" sz="44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US" sz="1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100" b="1" spc="-100"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5400" dirty="0">
                <a:solidFill>
                  <a:srgbClr val="FF0000"/>
                </a:solidFill>
                <a:latin typeface="Nyala" panose="02000504070300020003" pitchFamily="2" charset="0"/>
              </a:rPr>
              <a:t> </a:t>
            </a: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6000" dirty="0"/>
              <a:t>   </a:t>
            </a:r>
            <a:r>
              <a:rPr lang="en-US" sz="6000" dirty="0" smtClean="0"/>
              <a:t>   </a:t>
            </a:r>
            <a:r>
              <a:rPr lang="am-ET" sz="4400"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a:t>
            </a:r>
            <a:r>
              <a:rPr lang="en-US" sz="4400"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srgbClr val="FFFF00"/>
                </a:solidFill>
                <a:latin typeface="Calibri"/>
                <a:cs typeface="Calibri"/>
              </a:rPr>
              <a:t>    </a:t>
            </a:r>
            <a:r>
              <a:rPr lang="en-US" sz="44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with Your </a:t>
            </a:r>
            <a:r>
              <a:rPr lang="en-US" sz="4400" b="1" spc="-100"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spirit.</a:t>
            </a:r>
            <a:endParaRPr lang="en-US" sz="44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1">
            <a:extLst>
              <a:ext uri="{FF2B5EF4-FFF2-40B4-BE49-F238E27FC236}">
                <a16:creationId xmlns="" xmlns:a16="http://schemas.microsoft.com/office/drawing/2014/main" id="{8B9AD8B3-673C-F9DB-2E5A-24ABF522756C}"/>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346</a:t>
            </a:fld>
            <a:endParaRPr lang="en-US" dirty="0"/>
          </a:p>
        </p:txBody>
      </p:sp>
    </p:spTree>
    <p:extLst>
      <p:ext uri="{BB962C8B-B14F-4D97-AF65-F5344CB8AC3E}">
        <p14:creationId xmlns:p14="http://schemas.microsoft.com/office/powerpoint/2010/main" val="132512595"/>
      </p:ext>
    </p:extLst>
  </p:cSld>
  <p:clrMapOvr>
    <a:masterClrMapping/>
  </p:clrMapOvr>
  <p:timing>
    <p:tnLst>
      <p:par>
        <p:cTn id="1" dur="indefinite" restart="never" nodeType="tmRoot"/>
      </p:par>
    </p:tnLst>
  </p:timing>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ቅድስት አርሴማ ደጓ እናቴ - የክርስቶስ ስቅለት በመጋቢት 27 በመጋቤ ሐዲስ ሮዳስ ታደሰ ነገረ ክርስቶስ ክፍል አንድ  ከሚለው 622 ገጽ ካለው መጽሐፌ በጥቂቱ የተወሰደ የነገሥታት ንጉሥ የሕይወት ራስ ኢየሱስ ክርስቶስን ጭፍሮች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346" y="168720"/>
            <a:ext cx="3546015" cy="6338100"/>
          </a:xfrm>
          <a:prstGeom prst="rect">
            <a:avLst/>
          </a:prstGeom>
          <a:noFill/>
          <a:effectLst>
            <a:softEdge rad="444500"/>
          </a:effectLst>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 xmlns:a16="http://schemas.microsoft.com/office/drawing/2014/main" id="{5BE99255-D565-4B00-89E7-2323244DE09C}"/>
              </a:ext>
            </a:extLst>
          </p:cNvPr>
          <p:cNvSpPr/>
          <p:nvPr/>
        </p:nvSpPr>
        <p:spPr>
          <a:xfrm>
            <a:off x="3739330" y="1620001"/>
            <a:ext cx="7598999" cy="4044056"/>
          </a:xfrm>
          <a:prstGeom prst="rect">
            <a:avLst/>
          </a:prstGeom>
        </p:spPr>
        <p:txBody>
          <a:bodyPr wrap="square">
            <a:spAutoFit/>
          </a:bodyPr>
          <a:lstStyle/>
          <a:p>
            <a:pPr>
              <a:lnSpc>
                <a:spcPct val="107000"/>
              </a:lnSpc>
            </a:pPr>
            <a:r>
              <a:rPr lang="am-ET"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a:t>
            </a:r>
            <a:r>
              <a:rPr lang="am-ET" sz="4800"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መሐረነ</a:t>
            </a:r>
            <a:r>
              <a:rPr lang="en-US" sz="4800"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a:t>
            </a:r>
            <a:r>
              <a:rPr lang="en-US" sz="4800"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ክርስቶስ </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ሆይ</a:t>
            </a:r>
            <a:r>
              <a:rPr lang="am-ET" sz="4800" b="1" dirty="0" smtClean="0">
                <a:solidFill>
                  <a:srgbClr val="00FF00"/>
                </a:solidFill>
                <a:latin typeface="Ebrima"/>
                <a:ea typeface="Ebrima"/>
                <a:cs typeface="Ebrima"/>
              </a:rPr>
              <a:t>!</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ማረን</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en-US" sz="48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a:t>
            </a:r>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a:t>
            </a:r>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Christ</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have </a:t>
            </a:r>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compassion</a:t>
            </a:r>
            <a:r>
              <a:rPr lang="en-US" sz="48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upon u</a:t>
            </a:r>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a:t>
            </a:r>
            <a:endPar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TextBox 5">
            <a:extLst>
              <a:ext uri="{FF2B5EF4-FFF2-40B4-BE49-F238E27FC236}">
                <a16:creationId xmlns="" xmlns:a16="http://schemas.microsoft.com/office/drawing/2014/main" id="{4F9705F8-6828-0311-1A54-2E3823A803A1}"/>
              </a:ext>
            </a:extLst>
          </p:cNvPr>
          <p:cNvSpPr txBox="1"/>
          <p:nvPr/>
        </p:nvSpPr>
        <p:spPr>
          <a:xfrm>
            <a:off x="4365724" y="-1"/>
            <a:ext cx="6346209" cy="1323439"/>
          </a:xfrm>
          <a:prstGeom prst="rect">
            <a:avLst/>
          </a:prstGeom>
          <a:noFill/>
        </p:spPr>
        <p:txBody>
          <a:bodyPr wrap="square">
            <a:spAutoFit/>
          </a:bodyPr>
          <a:lstStyle/>
          <a:p>
            <a:pPr defTabSz="914436">
              <a:defRPr/>
            </a:pP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ካህኑና </a:t>
            </a:r>
            <a:r>
              <a:rPr lang="am-ET" sz="400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a:t>
            </a:r>
            <a:r>
              <a:rPr lang="en-US" sz="400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ቡ/Priest and People</a:t>
            </a:r>
            <a:r>
              <a:rPr lang="en-AE" sz="4000"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1">
            <a:extLst>
              <a:ext uri="{FF2B5EF4-FFF2-40B4-BE49-F238E27FC236}">
                <a16:creationId xmlns="" xmlns:a16="http://schemas.microsoft.com/office/drawing/2014/main" id="{B3AED021-1B19-ADAA-7B4A-EC71DBB6A8A1}"/>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347</a:t>
            </a:fld>
            <a:endParaRPr lang="en-US" dirty="0"/>
          </a:p>
        </p:txBody>
      </p:sp>
    </p:spTree>
    <p:extLst>
      <p:ext uri="{BB962C8B-B14F-4D97-AF65-F5344CB8AC3E}">
        <p14:creationId xmlns:p14="http://schemas.microsoft.com/office/powerpoint/2010/main" val="2898209016"/>
      </p:ext>
    </p:extLst>
  </p:cSld>
  <p:clrMapOvr>
    <a:masterClrMapping/>
  </p:clrMapOvr>
  <p:timing>
    <p:tnLst>
      <p:par>
        <p:cTn id="1" dur="indefinite" restart="never" nodeType="tmRoot"/>
      </p:par>
    </p:tnLst>
  </p:timing>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703556A3-6BFB-4FB5-98C6-0A2ECDBB9855}"/>
              </a:ext>
            </a:extLst>
          </p:cNvPr>
          <p:cNvSpPr/>
          <p:nvPr/>
        </p:nvSpPr>
        <p:spPr>
          <a:xfrm>
            <a:off x="216419" y="670677"/>
            <a:ext cx="11613988" cy="6249531"/>
          </a:xfrm>
          <a:prstGeom prst="rect">
            <a:avLst/>
          </a:prstGeom>
        </p:spPr>
        <p:txBody>
          <a:bodyPr wrap="square">
            <a:spAutoFit/>
          </a:bodyPr>
          <a:lstStyle/>
          <a:p>
            <a:pPr defTabSz="914436">
              <a:defRPr/>
            </a:pPr>
            <a:r>
              <a:rPr lang="am-ET" sz="5716"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5716"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5716"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en-AE" sz="5716" b="1" u="sng"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defRPr/>
            </a:pPr>
            <a:r>
              <a:rPr lang="am-ET" sz="5716"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እለ ውስተ ንስሓ ሀሎክሙ አትሕቱ </a:t>
            </a:r>
            <a:r>
              <a:rPr lang="am-ET" sz="5716"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ርእሰክሙ</a:t>
            </a:r>
            <a:r>
              <a:rPr lang="en-US" sz="5716"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716"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5716"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በን</a:t>
            </a:r>
            <a:r>
              <a:rPr lang="en-US" sz="5716"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ስሓ</a:t>
            </a:r>
            <a:r>
              <a:rPr lang="am-ET" sz="5716"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716"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ውስጥ ያላችሁ ራሳችሁን ዝቅ ዝቅ </a:t>
            </a:r>
            <a:r>
              <a:rPr lang="am-ET" sz="5716"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አድርጉ</a:t>
            </a:r>
            <a:r>
              <a:rPr lang="en-US" sz="5716"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716"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5716" b="1" spc="-100"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US" sz="5716"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You, that are penitent, bow your heads.</a:t>
            </a:r>
          </a:p>
        </p:txBody>
      </p:sp>
      <p:sp>
        <p:nvSpPr>
          <p:cNvPr id="3" name="Slide Number Placeholder 1">
            <a:extLst>
              <a:ext uri="{FF2B5EF4-FFF2-40B4-BE49-F238E27FC236}">
                <a16:creationId xmlns="" xmlns:a16="http://schemas.microsoft.com/office/drawing/2014/main" id="{82504FC5-70F1-231C-D405-F0441CB95B80}"/>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348</a:t>
            </a:fld>
            <a:endParaRPr lang="en-US" dirty="0"/>
          </a:p>
        </p:txBody>
      </p:sp>
    </p:spTree>
    <p:extLst>
      <p:ext uri="{BB962C8B-B14F-4D97-AF65-F5344CB8AC3E}">
        <p14:creationId xmlns:p14="http://schemas.microsoft.com/office/powerpoint/2010/main" val="3641408347"/>
      </p:ext>
    </p:extLst>
  </p:cSld>
  <p:clrMapOvr>
    <a:masterClrMapping/>
  </p:clrMapOvr>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08CECF89-2B2C-7B92-01E9-E60A18D66BD0}"/>
              </a:ext>
            </a:extLst>
          </p:cNvPr>
          <p:cNvSpPr>
            <a:spLocks noGrp="1"/>
          </p:cNvSpPr>
          <p:nvPr>
            <p:ph type="sldNum" sz="quarter" idx="12"/>
          </p:nvPr>
        </p:nvSpPr>
        <p:spPr/>
        <p:txBody>
          <a:bodyPr/>
          <a:lstStyle/>
          <a:p>
            <a:fld id="{699901B4-B23A-4C08-AC45-D9E49F2C10AE}" type="slidenum">
              <a:rPr lang="en-US" smtClean="0"/>
              <a:t>349</a:t>
            </a:fld>
            <a:endParaRPr lang="en-US" dirty="0"/>
          </a:p>
        </p:txBody>
      </p:sp>
      <p:sp>
        <p:nvSpPr>
          <p:cNvPr id="4" name="TextBox 3">
            <a:extLst>
              <a:ext uri="{FF2B5EF4-FFF2-40B4-BE49-F238E27FC236}">
                <a16:creationId xmlns="" xmlns:a16="http://schemas.microsoft.com/office/drawing/2014/main" id="{0B710867-D9D3-E1E6-AF91-D402EC7B312A}"/>
              </a:ext>
            </a:extLst>
          </p:cNvPr>
          <p:cNvSpPr txBox="1"/>
          <p:nvPr/>
        </p:nvSpPr>
        <p:spPr>
          <a:xfrm>
            <a:off x="289006" y="95329"/>
            <a:ext cx="11613989" cy="6432530"/>
          </a:xfrm>
          <a:prstGeom prst="rect">
            <a:avLst/>
          </a:prstGeom>
          <a:noFill/>
        </p:spPr>
        <p:txBody>
          <a:bodyPr wrap="square">
            <a:spAutoFit/>
          </a:bodyPr>
          <a:lstStyle/>
          <a:p>
            <a:pPr defTabSz="914436">
              <a:defRPr/>
            </a:pPr>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36">
              <a:defRPr/>
            </a:pPr>
            <a:endParaRPr lang="am-ET" sz="5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en-US" sz="11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አምላካችን እግዚአብሔር </a:t>
            </a:r>
            <a:r>
              <a:rPr lang="am-ET" sz="4000"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ሆይ</a:t>
            </a:r>
            <a:r>
              <a:rPr lang="am-ET" sz="4000" b="1" spc="-100" dirty="0" smtClean="0">
                <a:latin typeface="Ebrima"/>
                <a:ea typeface="Ebrima"/>
                <a:cs typeface="Ebrima"/>
              </a:rPr>
              <a:t>!</a:t>
            </a:r>
            <a:r>
              <a:rPr lang="am-ET" sz="4000"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በንስ</a:t>
            </a:r>
            <a:r>
              <a:rPr lang="en-US"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ሓ</a:t>
            </a:r>
            <a:r>
              <a:rPr lang="am-ET" sz="4000"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ውስጥ ወዳሉት ወገኖች </a:t>
            </a:r>
            <a:r>
              <a:rPr lang="am-ET" sz="4000"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ተመልከት</a:t>
            </a:r>
            <a:r>
              <a:rPr lang="en-US"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እንደ ይቅርታህም ብዛት ይቅር </a:t>
            </a:r>
            <a:r>
              <a:rPr lang="am-ET" sz="4000"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በላቸው</a:t>
            </a:r>
            <a:r>
              <a:rPr lang="en-US"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እንደ ቸርነትህም ብዛት በደላቸውን አጥፋላቸው፤ ከክፉ ነገርም ሁሉ </a:t>
            </a:r>
            <a:r>
              <a:rPr lang="am-ET" sz="4000"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ጠብቃቸው</a:t>
            </a:r>
            <a:r>
              <a:rPr lang="en-US"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ሰውራቸውም።</a:t>
            </a:r>
          </a:p>
          <a:p>
            <a:pPr>
              <a:defRPr/>
            </a:pPr>
            <a:r>
              <a:rPr lang="en-US" sz="3200" b="1" spc="-100"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a:t>
            </a:r>
            <a:r>
              <a:rPr lang="en-US" sz="32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our God, look upon Your people that are  penitent, and according to Your great mercy have mercy upon them, and according to the  multitude of Your compassion blot out their iniquity, cover them and keep them from all evil.</a:t>
            </a:r>
            <a:r>
              <a:rPr lang="am-ET" sz="32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36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164701701"/>
      </p:ext>
    </p:extLst>
  </p:cSld>
  <p:clrMapOvr>
    <a:masterClrMapping/>
  </p:clrMapOvr>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80077634-1B6E-E696-35BA-B6F78C6260F0}"/>
              </a:ext>
            </a:extLst>
          </p:cNvPr>
          <p:cNvSpPr>
            <a:spLocks noGrp="1"/>
          </p:cNvSpPr>
          <p:nvPr>
            <p:ph type="sldNum" sz="quarter" idx="12"/>
          </p:nvPr>
        </p:nvSpPr>
        <p:spPr/>
        <p:txBody>
          <a:bodyPr/>
          <a:lstStyle/>
          <a:p>
            <a:fld id="{699901B4-B23A-4C08-AC45-D9E49F2C10AE}" type="slidenum">
              <a:rPr lang="en-US" smtClean="0"/>
              <a:t>350</a:t>
            </a:fld>
            <a:endParaRPr lang="en-US" dirty="0"/>
          </a:p>
        </p:txBody>
      </p:sp>
      <p:sp>
        <p:nvSpPr>
          <p:cNvPr id="4" name="TextBox 3">
            <a:extLst>
              <a:ext uri="{FF2B5EF4-FFF2-40B4-BE49-F238E27FC236}">
                <a16:creationId xmlns="" xmlns:a16="http://schemas.microsoft.com/office/drawing/2014/main" id="{789D7842-F73F-AA29-2E08-F9A1923AFAC8}"/>
              </a:ext>
            </a:extLst>
          </p:cNvPr>
          <p:cNvSpPr txBox="1"/>
          <p:nvPr/>
        </p:nvSpPr>
        <p:spPr>
          <a:xfrm>
            <a:off x="216418" y="129011"/>
            <a:ext cx="11613989" cy="6855723"/>
          </a:xfrm>
          <a:prstGeom prst="rect">
            <a:avLst/>
          </a:prstGeom>
          <a:noFill/>
        </p:spPr>
        <p:txBody>
          <a:bodyPr wrap="square">
            <a:spAutoFit/>
          </a:bodyPr>
          <a:lstStyle/>
          <a:p>
            <a:pPr marL="12700" marR="5080">
              <a:spcBef>
                <a:spcPts val="875"/>
              </a:spcBef>
            </a:pPr>
            <a:r>
              <a:rPr lang="am-ET"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የቀደመ ሥራቸውን ይቅር ብለህ በሰላም ነፍሳቸውን አድን፤ ከቅድስት ቤተ ክርስትያንህ አንድ አድርጋቸው፤ ተቀዳሚ ተከታይ በሌለው በአንድ ልጅህ በጌታችንና በአምላካችን  በመድኃኒታችንም በኢየሱስ ክርስቶስ በይቅርታውና በምሕረቱ ከቅድስት ቤተ ክርስትያንህ ጨምራቸው። </a:t>
            </a:r>
            <a:endParaRPr lang="am-ET" sz="6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a:lnSpc>
                <a:spcPct val="80000"/>
              </a:lnSpc>
              <a:spcBef>
                <a:spcPts val="875"/>
              </a:spcBef>
            </a:pP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redeem their souls in peace, forgive their former works. Join them with Your holy church; through the  grace and compassion of Your only-begotten Son our Lord and our God and our Saviour Jesus Christ, </a:t>
            </a:r>
            <a:endPar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80203902"/>
      </p:ext>
    </p:extLst>
  </p:cSld>
  <p:clrMapOvr>
    <a:masterClrMapping/>
  </p:clrMapOvr>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80077634-1B6E-E696-35BA-B6F78C6260F0}"/>
              </a:ext>
            </a:extLst>
          </p:cNvPr>
          <p:cNvSpPr>
            <a:spLocks noGrp="1"/>
          </p:cNvSpPr>
          <p:nvPr>
            <p:ph type="sldNum" sz="quarter" idx="12"/>
          </p:nvPr>
        </p:nvSpPr>
        <p:spPr/>
        <p:txBody>
          <a:bodyPr/>
          <a:lstStyle/>
          <a:p>
            <a:fld id="{699901B4-B23A-4C08-AC45-D9E49F2C10AE}" type="slidenum">
              <a:rPr lang="en-US" smtClean="0"/>
              <a:t>351</a:t>
            </a:fld>
            <a:endParaRPr lang="en-US" dirty="0"/>
          </a:p>
        </p:txBody>
      </p:sp>
      <p:sp>
        <p:nvSpPr>
          <p:cNvPr id="4" name="TextBox 3">
            <a:extLst>
              <a:ext uri="{FF2B5EF4-FFF2-40B4-BE49-F238E27FC236}">
                <a16:creationId xmlns="" xmlns:a16="http://schemas.microsoft.com/office/drawing/2014/main" id="{789D7842-F73F-AA29-2E08-F9A1923AFAC8}"/>
              </a:ext>
            </a:extLst>
          </p:cNvPr>
          <p:cNvSpPr txBox="1"/>
          <p:nvPr/>
        </p:nvSpPr>
        <p:spPr>
          <a:xfrm>
            <a:off x="289006" y="525503"/>
            <a:ext cx="11686576" cy="6560257"/>
          </a:xfrm>
          <a:prstGeom prst="rect">
            <a:avLst/>
          </a:prstGeom>
          <a:noFill/>
        </p:spPr>
        <p:txBody>
          <a:bodyPr wrap="square">
            <a:spAutoFit/>
          </a:bodyPr>
          <a:lstStyle/>
          <a:p>
            <a:pPr marL="12700" marR="5080">
              <a:lnSpc>
                <a:spcPct val="80000"/>
              </a:lnSpc>
              <a:spcBef>
                <a:spcPts val="875"/>
              </a:spcBef>
            </a:pPr>
            <a:r>
              <a:rPr lang="am-ET" sz="5400"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በ</a:t>
            </a:r>
            <a:r>
              <a:rPr lang="en-US" sz="5400"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5400"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ርሱ </a:t>
            </a:r>
            <a:r>
              <a:rPr lang="am-ET" sz="5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ያለ </a:t>
            </a:r>
            <a:r>
              <a:rPr lang="am-ET" sz="5400"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ክብር</a:t>
            </a:r>
            <a:r>
              <a:rPr lang="en-US" sz="5400"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400"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ጽንዕ ለአንተ ይገባል፤ </a:t>
            </a:r>
            <a:r>
              <a:rPr lang="am-ET" sz="5400"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ከ</a:t>
            </a:r>
            <a:r>
              <a:rPr lang="en-US" sz="5400"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5400"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ርሱ </a:t>
            </a:r>
            <a:r>
              <a:rPr lang="am-ET" sz="5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ጋራ ከመንፈስ ቅዱስም </a:t>
            </a:r>
            <a:r>
              <a:rPr lang="am-ET" sz="5400"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ጋራ</a:t>
            </a:r>
            <a:r>
              <a:rPr lang="en-US" sz="5400"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400" b="1" spc="-100"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ዛሬም ዘወትርም ለዘላለሙ አሜን።</a:t>
            </a:r>
          </a:p>
          <a:p>
            <a:pPr marL="12700" marR="5080">
              <a:spcBef>
                <a:spcPts val="875"/>
              </a:spcBef>
            </a:pPr>
            <a:r>
              <a:rPr lang="en-US" sz="48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through  </a:t>
            </a:r>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whom to You with Him and with the Holy Spirit be  glory and dominion, both now and ever and world  without end. Amen.</a:t>
            </a:r>
            <a:endParaRPr lang="am-ET" sz="6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792826258"/>
      </p:ext>
    </p:extLst>
  </p:cSld>
  <p:clrMapOvr>
    <a:masterClrMapping/>
  </p:clrMapOvr>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26189"/>
            <a:ext cx="11468814" cy="6703630"/>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endParaRPr lang="en-AE"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191" dirty="0">
                <a:solidFill>
                  <a:srgbClr val="FFFF00"/>
                </a:solidFill>
              </a:rPr>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ተንሥኡ </a:t>
            </a:r>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ለጸሎት</a:t>
            </a:r>
            <a:r>
              <a:rPr lang="en-US"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ለጸሎት ተነሡ</a:t>
            </a:r>
            <a:r>
              <a:rPr lang="en-US"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5144"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Stand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up for prayer.</a:t>
            </a:r>
            <a:r>
              <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dirty="0">
                <a:solidFill>
                  <a:srgbClr val="FF0000"/>
                </a:solidFill>
              </a:rPr>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a:t>
            </a:r>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ተሣ</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ለነ</a:t>
            </a:r>
            <a:r>
              <a:rPr lang="en-US"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6287"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a:t>
            </a:r>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ይቅር </a:t>
            </a:r>
            <a:r>
              <a:rPr lang="am-ET" sz="5144"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በለን</a:t>
            </a:r>
            <a:r>
              <a:rPr lang="en-US" sz="5144"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572"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a:t>
            </a:r>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have mercy upon us.</a:t>
            </a:r>
            <a:endParaRPr lang="en-US"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 xmlns:a16="http://schemas.microsoft.com/office/drawing/2014/main" id="{E551069F-2AD3-58DC-5F31-FF95E37046FD}"/>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352</a:t>
            </a:fld>
            <a:endParaRPr lang="en-US" dirty="0"/>
          </a:p>
        </p:txBody>
      </p:sp>
    </p:spTree>
    <p:extLst>
      <p:ext uri="{BB962C8B-B14F-4D97-AF65-F5344CB8AC3E}">
        <p14:creationId xmlns:p14="http://schemas.microsoft.com/office/powerpoint/2010/main" val="2346852439"/>
      </p:ext>
    </p:extLst>
  </p:cSld>
  <p:clrMapOvr>
    <a:masterClrMapping/>
  </p:clrMapOvr>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105808"/>
            <a:ext cx="11613988" cy="6703630"/>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am-ET" sz="1143"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dirty="0"/>
              <a:t> </a:t>
            </a:r>
            <a:r>
              <a:rPr lang="en-AE" sz="3810" dirty="0"/>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a:t>
            </a:r>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ለ</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ልክሙ</a:t>
            </a:r>
            <a:r>
              <a:rPr lang="en-US"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572"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ኹ</a:t>
            </a:r>
            <a:r>
              <a:rPr lang="am-ET"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ላች</a:t>
            </a:r>
            <a:r>
              <a:rPr lang="en-US"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 </a:t>
            </a:r>
            <a:r>
              <a:rPr lang="en-US" sz="5144" b="1" dirty="0" err="1"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r>
              <a:rPr lang="en-US"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be unto you all.</a:t>
            </a:r>
          </a:p>
          <a:p>
            <a:endParaRPr lang="en-AE"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am-ET"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a:t>
            </a:r>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መንፈስከ</a:t>
            </a:r>
            <a:r>
              <a:rPr lang="en-US"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572"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r>
              <a:rPr lang="en-US" sz="5144" b="1" dirty="0" smtClean="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with Thy spirit.</a:t>
            </a:r>
            <a:endPar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353</a:t>
            </a:fld>
            <a:endParaRPr lang="en-US" dirty="0"/>
          </a:p>
        </p:txBody>
      </p:sp>
    </p:spTree>
    <p:extLst>
      <p:ext uri="{BB962C8B-B14F-4D97-AF65-F5344CB8AC3E}">
        <p14:creationId xmlns:p14="http://schemas.microsoft.com/office/powerpoint/2010/main" val="286191367"/>
      </p:ext>
    </p:extLst>
  </p:cSld>
  <p:clrMapOvr>
    <a:masterClrMapping/>
  </p:clrMapOvr>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1.bp.blogspot.com/-fUCoo96LkI0/UAEuse6rlJI/AAAAAAAABeo/xM3x5o3H76I/s1600/%E1%88%A5%E1%88%89%E1%88%B5+%E1%89%85%E1%8B%B1%E1%88%B5_page1_image2.png"/>
          <p:cNvPicPr>
            <a:picLocks noChangeAspect="1" noChangeArrowheads="1"/>
          </p:cNvPicPr>
          <p:nvPr/>
        </p:nvPicPr>
        <p:blipFill rotWithShape="1">
          <a:blip r:embed="rId2">
            <a:extLst>
              <a:ext uri="{28A0092B-C50C-407E-A947-70E740481C1C}">
                <a14:useLocalDpi xmlns:a14="http://schemas.microsoft.com/office/drawing/2010/main" val="0"/>
              </a:ext>
            </a:extLst>
          </a:blip>
          <a:srcRect l="816" t="1202" r="2414" b="3402"/>
          <a:stretch/>
        </p:blipFill>
        <p:spPr bwMode="auto">
          <a:xfrm>
            <a:off x="20992" y="1"/>
            <a:ext cx="601959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No photo description availab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090" y="332510"/>
            <a:ext cx="5527965" cy="617912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4" descr="https://1.bp.blogspot.com/-fUCoo96LkI0/UAEuse6rlJI/AAAAAAAABeo/xM3x5o3H76I/s1600/%E1%88%A5%E1%88%89%E1%88%B5+%E1%89%85%E1%8B%B1%E1%88%B5_page1_image2.png"/>
          <p:cNvPicPr>
            <a:picLocks noChangeAspect="1" noChangeArrowheads="1"/>
          </p:cNvPicPr>
          <p:nvPr/>
        </p:nvPicPr>
        <p:blipFill rotWithShape="1">
          <a:blip r:embed="rId2">
            <a:extLst>
              <a:ext uri="{28A0092B-C50C-407E-A947-70E740481C1C}">
                <a14:useLocalDpi xmlns:a14="http://schemas.microsoft.com/office/drawing/2010/main" val="0"/>
              </a:ext>
            </a:extLst>
          </a:blip>
          <a:srcRect l="816" t="1202" r="2414" b="3402"/>
          <a:stretch/>
        </p:blipFill>
        <p:spPr bwMode="auto">
          <a:xfrm>
            <a:off x="6040583" y="-6927"/>
            <a:ext cx="6151418"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96680" y="471055"/>
            <a:ext cx="5659793" cy="604058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823542397"/>
      </p:ext>
    </p:extLst>
  </p:cSld>
  <p:clrMapOvr>
    <a:masterClrMapping/>
  </p:clrMapOvr>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FAE46738-DAAB-48CC-B6C3-C5D94C799237}"/>
              </a:ext>
            </a:extLst>
          </p:cNvPr>
          <p:cNvSpPr/>
          <p:nvPr/>
        </p:nvSpPr>
        <p:spPr>
          <a:xfrm>
            <a:off x="216418" y="28575"/>
            <a:ext cx="11613989" cy="6170279"/>
          </a:xfrm>
          <a:prstGeom prst="rect">
            <a:avLst/>
          </a:prstGeom>
        </p:spPr>
        <p:txBody>
          <a:bodyPr wrap="square">
            <a:spAutoFit/>
          </a:bodyPr>
          <a:lstStyle/>
          <a:p>
            <a:r>
              <a:rPr lang="am-ET"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191"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endParaRPr lang="en-AE" sz="1905" b="1" dirty="0"/>
          </a:p>
          <a:p>
            <a:pPr lvl="1"/>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ለኪ እንዘ</a:t>
            </a:r>
            <a:r>
              <a:rPr lang="en-AE"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ንሰግድ </a:t>
            </a:r>
            <a:r>
              <a:rPr lang="am-ET"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ንብለኪ</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ማርያም እምነ </a:t>
            </a:r>
            <a:r>
              <a:rPr lang="am-ET"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ና</a:t>
            </a:r>
            <a:r>
              <a:rPr lang="en-US"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ስ</a:t>
            </a:r>
            <a:r>
              <a:rPr lang="am-ET"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ተበቊዓኪ</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b="1" dirty="0">
              <a:solidFill>
                <a:srgbClr val="FFFF00"/>
              </a:solidFill>
            </a:endParaRPr>
          </a:p>
          <a:p>
            <a:pPr lvl="1"/>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እናታችን ማርያም </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ሆይ</a:t>
            </a:r>
            <a:r>
              <a:rPr lang="am-ET" sz="4400" b="1" dirty="0" smtClean="0">
                <a:solidFill>
                  <a:srgbClr val="00FF00"/>
                </a:solidFill>
                <a:latin typeface="Ebrima"/>
                <a:ea typeface="Ebrima"/>
                <a:cs typeface="Ebrima"/>
              </a:rPr>
              <a:t>!</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ላንቺ ይሁን እያልን</a:t>
            </a:r>
            <a:r>
              <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እንሰግዳለን፤ </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እንማልድሻለን</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be unto you, while bowing unto you, our mother Mary, we as for your prayers.</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1">
            <a:extLst>
              <a:ext uri="{FF2B5EF4-FFF2-40B4-BE49-F238E27FC236}">
                <a16:creationId xmlns="" xmlns:a16="http://schemas.microsoft.com/office/drawing/2014/main" id="{107BE48B-7F3F-E0C2-88C0-6A55E3CE267F}"/>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355</a:t>
            </a:fld>
            <a:endParaRPr lang="en-US" dirty="0"/>
          </a:p>
        </p:txBody>
      </p:sp>
    </p:spTree>
    <p:extLst>
      <p:ext uri="{BB962C8B-B14F-4D97-AF65-F5344CB8AC3E}">
        <p14:creationId xmlns:p14="http://schemas.microsoft.com/office/powerpoint/2010/main" val="3882866944"/>
      </p:ext>
    </p:extLst>
  </p:cSld>
  <p:clrMapOvr>
    <a:masterClrMapping/>
  </p:clrMapOvr>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356</a:t>
            </a:fld>
            <a:endParaRPr lang="en-US" dirty="0"/>
          </a:p>
        </p:txBody>
      </p:sp>
      <p:sp>
        <p:nvSpPr>
          <p:cNvPr id="3" name="Rectangle 2"/>
          <p:cNvSpPr/>
          <p:nvPr/>
        </p:nvSpPr>
        <p:spPr>
          <a:xfrm>
            <a:off x="216418" y="75128"/>
            <a:ext cx="11759164" cy="6894195"/>
          </a:xfrm>
          <a:prstGeom prst="rect">
            <a:avLst/>
          </a:prstGeom>
        </p:spPr>
        <p:txBody>
          <a:bodyPr wrap="square">
            <a:spAutoFit/>
          </a:bodyPr>
          <a:lstStyle/>
          <a:p>
            <a:pPr algn="l"/>
            <a:r>
              <a:rPr lang="am-ET"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l"/>
            <a:endParaRPr lang="am-ET" sz="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እምአርዌ ነዓዊ </a:t>
            </a:r>
            <a:r>
              <a:rPr lang="am-ET"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ተማ</a:t>
            </a:r>
            <a:r>
              <a:rPr lang="en-US" sz="44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ሕፀ</a:t>
            </a:r>
            <a:r>
              <a:rPr lang="am-ET"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ነ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ብኪ፤</a:t>
            </a:r>
            <a:r>
              <a:rPr lang="en-AE"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በእንተ ሐና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እምኪ፤</a:t>
            </a:r>
            <a:r>
              <a:rPr lang="en-AE"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ወኢያቄም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አቡኪ፤</a:t>
            </a:r>
            <a:r>
              <a:rPr lang="en-AE"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ማኅበረነ</a:t>
            </a:r>
            <a:r>
              <a:rPr lang="en-US"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ዮም ድንግል ባርኪ።</a:t>
            </a:r>
          </a:p>
          <a:p>
            <a:endParaRPr lang="en-AE" sz="400" b="1" dirty="0"/>
          </a:p>
          <a:p>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ከአዳኝ አውሬ ታድኝን ዘንድ ተማጽነንብሻል፤</a:t>
            </a: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 እናትሽ </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ሐ</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 አባትሽም ኢያቄም</a:t>
            </a: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ድንግል ሆይ አንድነታችንን ዛሬ ባርኪልን</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Protect us from evil animals. For the sake of thy mother, and your father, lyakem, O! Virgin bless this day.</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551848023"/>
      </p:ext>
    </p:extLst>
  </p:cSld>
  <p:clrMapOvr>
    <a:masterClrMapping/>
  </p:clrMapOvr>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8BD72E8C-2E55-4E89-868A-FBC1BFB69305}"/>
              </a:ext>
            </a:extLst>
          </p:cNvPr>
          <p:cNvSpPr txBox="1"/>
          <p:nvPr/>
        </p:nvSpPr>
        <p:spPr>
          <a:xfrm>
            <a:off x="289006" y="151590"/>
            <a:ext cx="11613987" cy="2739211"/>
          </a:xfrm>
          <a:prstGeom prst="rect">
            <a:avLst/>
          </a:prstGeom>
          <a:noFill/>
        </p:spPr>
        <p:txBody>
          <a:bodyPr wrap="square" rtlCol="0">
            <a:spAutoFit/>
          </a:bodyPr>
          <a:lstStyle/>
          <a:p>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en-AE" sz="2400" b="1" dirty="0">
              <a:solidFill>
                <a:schemeClr val="bg1"/>
              </a:solidFill>
            </a:endParaRPr>
          </a:p>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ናዛዚትነ እምኃዘን ወኃይለ ውርዙትነ </a:t>
            </a:r>
            <a:r>
              <a:rPr lang="am-ET"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እምርስዓን</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በማ</a:t>
            </a:r>
            <a:r>
              <a:rPr lang="en-US"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ሕ</a:t>
            </a:r>
            <a:r>
              <a:rPr lang="am-ET"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ፀንኪ ተ</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ጸ</a:t>
            </a:r>
            <a:r>
              <a:rPr lang="am-ET"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ውረ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ብሉየ መዋዕል </a:t>
            </a:r>
            <a:r>
              <a:rPr lang="am-ET"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ሕ</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ጻ</a:t>
            </a:r>
            <a:r>
              <a:rPr lang="am-ET"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 xmlns:a16="http://schemas.microsoft.com/office/drawing/2014/main" id="{1CDC0A94-0ED8-B557-2DC5-74E91E4F1895}"/>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357</a:t>
            </a:fld>
            <a:endParaRPr lang="en-US" dirty="0"/>
          </a:p>
        </p:txBody>
      </p:sp>
      <p:sp>
        <p:nvSpPr>
          <p:cNvPr id="7" name="TextBox 6">
            <a:extLst>
              <a:ext uri="{FF2B5EF4-FFF2-40B4-BE49-F238E27FC236}">
                <a16:creationId xmlns="" xmlns:a16="http://schemas.microsoft.com/office/drawing/2014/main" id="{5ACB8992-7DD1-CBBA-049F-DD41A5EC3C62}"/>
              </a:ext>
            </a:extLst>
          </p:cNvPr>
          <p:cNvSpPr txBox="1"/>
          <p:nvPr/>
        </p:nvSpPr>
        <p:spPr>
          <a:xfrm>
            <a:off x="289006" y="3029416"/>
            <a:ext cx="11396227" cy="2985433"/>
          </a:xfrm>
          <a:prstGeom prst="rect">
            <a:avLst/>
          </a:prstGeom>
          <a:noFill/>
        </p:spPr>
        <p:txBody>
          <a:bodyPr wrap="square">
            <a:spAutoFit/>
          </a:bodyPr>
          <a:lstStyle/>
          <a:p>
            <a:r>
              <a:rPr lang="am-ET"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am-ET" sz="44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am-ET" sz="1200" b="1" u="sng" dirty="0">
              <a:solidFill>
                <a:schemeClr val="bg1"/>
              </a:solidFill>
            </a:endParaRPr>
          </a:p>
          <a:p>
            <a:r>
              <a:rPr lang="am-ET"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ኦ</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ማርያም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ተስፋ </a:t>
            </a:r>
            <a:r>
              <a:rPr lang="am-ET"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ለቅቡጻን</a:t>
            </a:r>
            <a:r>
              <a:rPr lang="en-US"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በጊዜ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ጸሎት ወዕጣን ወበጊዜ ቅዱስ </a:t>
            </a:r>
            <a:r>
              <a:rPr lang="am-ET" sz="4400" b="1" dirty="0" smtClean="0">
                <a:latin typeface="Nyala" panose="02000504070300020003" pitchFamily="2" charset="0"/>
                <a:ea typeface="Abyssinica SIL (Connected)" panose="02000000000000000000" pitchFamily="2" charset="0"/>
                <a:cs typeface="Abyssinica SIL (Connected)" panose="02000000000000000000" pitchFamily="2" charset="0"/>
              </a:rPr>
              <a:t>ቍ</a:t>
            </a:r>
            <a:r>
              <a:rPr lang="am-ET"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ርባን</a:t>
            </a:r>
            <a:r>
              <a:rPr lang="en-US"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ለናዝዞትነ ንዒ </a:t>
            </a:r>
            <a:r>
              <a:rPr lang="en-US"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ኀ</a:t>
            </a:r>
            <a:r>
              <a:rPr lang="am-ET"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በዝ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መካን። </a:t>
            </a:r>
          </a:p>
        </p:txBody>
      </p:sp>
    </p:spTree>
    <p:extLst>
      <p:ext uri="{BB962C8B-B14F-4D97-AF65-F5344CB8AC3E}">
        <p14:creationId xmlns:p14="http://schemas.microsoft.com/office/powerpoint/2010/main" val="1361676561"/>
      </p:ext>
    </p:extLst>
  </p:cSld>
  <p:clrMapOvr>
    <a:masterClrMapping/>
  </p:clrMapOvr>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44432B7E-F266-4561-B74B-ADBD8F444619}"/>
              </a:ext>
            </a:extLst>
          </p:cNvPr>
          <p:cNvSpPr/>
          <p:nvPr/>
        </p:nvSpPr>
        <p:spPr>
          <a:xfrm>
            <a:off x="216418" y="23891"/>
            <a:ext cx="11613989" cy="3046988"/>
          </a:xfrm>
          <a:prstGeom prst="rect">
            <a:avLst/>
          </a:prstGeom>
        </p:spPr>
        <p:txBody>
          <a:bodyPr wrap="square">
            <a:spAutoFit/>
          </a:bodyPr>
          <a:lstStyle/>
          <a:p>
            <a:r>
              <a:rPr lang="am-ET" sz="48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8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r>
              <a:rPr lang="am-ET"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ወላዲተ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አምላክ ማርያም እንበለ ሰብሳብ </a:t>
            </a:r>
            <a:r>
              <a:rPr lang="am-ET"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ወሩካቤ</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በይነ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ዘአቀረብኩ ለኪ ንስቲተ ቃለ </a:t>
            </a:r>
            <a:r>
              <a:rPr lang="am-ET"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ይባቤ</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Rectangle 2">
            <a:extLst>
              <a:ext uri="{FF2B5EF4-FFF2-40B4-BE49-F238E27FC236}">
                <a16:creationId xmlns="" xmlns:a16="http://schemas.microsoft.com/office/drawing/2014/main" id="{353C1C1F-981D-4E5B-90F4-D63C34B5883F}"/>
              </a:ext>
            </a:extLst>
          </p:cNvPr>
          <p:cNvSpPr/>
          <p:nvPr/>
        </p:nvSpPr>
        <p:spPr>
          <a:xfrm>
            <a:off x="234148" y="3226161"/>
            <a:ext cx="11686576" cy="2985433"/>
          </a:xfrm>
          <a:prstGeom prst="rect">
            <a:avLst/>
          </a:prstGeom>
        </p:spPr>
        <p:txBody>
          <a:bodyPr wrap="square">
            <a:spAutoFit/>
          </a:bodyPr>
          <a:lstStyle/>
          <a:p>
            <a:r>
              <a:rPr lang="am-ET"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r>
              <a:rPr lang="am-ET"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ፈትቲ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እሙ በረከተ አፉኪ </a:t>
            </a:r>
            <a:r>
              <a:rPr lang="am-ET"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ሙ</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ሓ</a:t>
            </a:r>
            <a:r>
              <a:rPr lang="am-ET"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ዘ ከርቤ</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ለነዳይ ብእሲ ወለዘረከቦ </a:t>
            </a:r>
            <a:r>
              <a:rPr lang="am-ET"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ምንዳቤ</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ኅብስተከ ፈትት ኢሳያስ ይቤ።</a:t>
            </a:r>
          </a:p>
        </p:txBody>
      </p:sp>
      <p:sp>
        <p:nvSpPr>
          <p:cNvPr id="4" name="Slide Number Placeholder 1">
            <a:extLst>
              <a:ext uri="{FF2B5EF4-FFF2-40B4-BE49-F238E27FC236}">
                <a16:creationId xmlns="" xmlns:a16="http://schemas.microsoft.com/office/drawing/2014/main" id="{27EE40D8-7A2D-46E6-F77A-0EC7C34DC613}"/>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358</a:t>
            </a:fld>
            <a:endParaRPr lang="en-US" dirty="0"/>
          </a:p>
        </p:txBody>
      </p:sp>
    </p:spTree>
    <p:extLst>
      <p:ext uri="{BB962C8B-B14F-4D97-AF65-F5344CB8AC3E}">
        <p14:creationId xmlns:p14="http://schemas.microsoft.com/office/powerpoint/2010/main" val="2447866315"/>
      </p:ext>
    </p:extLst>
  </p:cSld>
  <p:clrMapOvr>
    <a:masterClrMapping/>
  </p:clrMapOvr>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1">
            <a:extLst>
              <a:ext uri="{FF2B5EF4-FFF2-40B4-BE49-F238E27FC236}">
                <a16:creationId xmlns="" xmlns:a16="http://schemas.microsoft.com/office/drawing/2014/main" id="{C2C6BFCD-1434-6B29-46B0-BC0B971002BC}"/>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359</a:t>
            </a:fld>
            <a:endParaRPr lang="en-US" dirty="0"/>
          </a:p>
        </p:txBody>
      </p:sp>
      <p:sp>
        <p:nvSpPr>
          <p:cNvPr id="4" name="Rectangle 3">
            <a:extLst>
              <a:ext uri="{FF2B5EF4-FFF2-40B4-BE49-F238E27FC236}">
                <a16:creationId xmlns="" xmlns:a16="http://schemas.microsoft.com/office/drawing/2014/main" id="{5FCD8B90-C490-4E03-8DF0-E239582EA0CC}"/>
              </a:ext>
            </a:extLst>
          </p:cNvPr>
          <p:cNvSpPr/>
          <p:nvPr/>
        </p:nvSpPr>
        <p:spPr>
          <a:xfrm>
            <a:off x="289006" y="228600"/>
            <a:ext cx="11613989" cy="6909135"/>
          </a:xfrm>
          <a:prstGeom prst="rect">
            <a:avLst/>
          </a:prstGeom>
        </p:spPr>
        <p:txBody>
          <a:bodyPr wrap="square">
            <a:spAutoFit/>
          </a:bodyPr>
          <a:lstStyle/>
          <a:p>
            <a:pPr>
              <a:lnSpc>
                <a:spcPct val="107000"/>
              </a:lnSpc>
            </a:pPr>
            <a:r>
              <a:rPr lang="am-ET"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a:lnSpc>
                <a:spcPct val="107000"/>
              </a:lnSpc>
            </a:pPr>
            <a:endParaRPr lang="en-AE" sz="4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ይወርድ መንፈስ ቅዱስ </a:t>
            </a:r>
            <a:r>
              <a:rPr lang="am-ET"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በላዕለ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ኅብስቱ </a:t>
            </a:r>
            <a:r>
              <a:rPr lang="am-ET"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ወወይኑ</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ሶበ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ይብል ካህን ጸጋ መንፈስ ቅዱስ </a:t>
            </a:r>
            <a:r>
              <a:rPr lang="am-ET"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ፈኑ</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endParaRPr lang="en-AE" sz="900" b="1" u="sng" dirty="0">
              <a:solidFill>
                <a:srgbClr val="00B05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ካህኑ የመንፈስ ቅዱስ ጸጋን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ላክ</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ባለ ጊዜ መንፈስ ቅዱስ በኅብስቱና</a:t>
            </a:r>
            <a:r>
              <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በወይኑ ላይ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ይወርዳል</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a:lnSpc>
                <a:spcPct val="107000"/>
              </a:lnSpc>
            </a:pPr>
            <a:r>
              <a:rPr lang="en-US" sz="40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As </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priest says let the Holy Spirit descend, on this revered Holy of Holies. </a:t>
            </a:r>
          </a:p>
        </p:txBody>
      </p:sp>
    </p:spTree>
    <p:extLst>
      <p:ext uri="{BB962C8B-B14F-4D97-AF65-F5344CB8AC3E}">
        <p14:creationId xmlns:p14="http://schemas.microsoft.com/office/powerpoint/2010/main" val="810918060"/>
      </p:ext>
    </p:extLst>
  </p:cSld>
  <p:clrMapOvr>
    <a:masterClrMapping/>
  </p:clrMapOvr>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1">
            <a:extLst>
              <a:ext uri="{FF2B5EF4-FFF2-40B4-BE49-F238E27FC236}">
                <a16:creationId xmlns="" xmlns:a16="http://schemas.microsoft.com/office/drawing/2014/main" id="{126E0487-D24E-BCEC-587E-3F0E78C3A958}"/>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360</a:t>
            </a:fld>
            <a:endParaRPr lang="en-US" dirty="0"/>
          </a:p>
        </p:txBody>
      </p:sp>
      <p:sp>
        <p:nvSpPr>
          <p:cNvPr id="5" name="Rectangle 4">
            <a:extLst>
              <a:ext uri="{FF2B5EF4-FFF2-40B4-BE49-F238E27FC236}">
                <a16:creationId xmlns="" xmlns:a16="http://schemas.microsoft.com/office/drawing/2014/main" id="{3D6D858A-0CBD-4795-BF57-7ED32B5C643D}"/>
              </a:ext>
            </a:extLst>
          </p:cNvPr>
          <p:cNvSpPr/>
          <p:nvPr/>
        </p:nvSpPr>
        <p:spPr>
          <a:xfrm>
            <a:off x="289006" y="71230"/>
            <a:ext cx="11686576" cy="4668394"/>
          </a:xfrm>
          <a:prstGeom prst="rect">
            <a:avLst/>
          </a:prstGeom>
        </p:spPr>
        <p:txBody>
          <a:bodyPr wrap="square">
            <a:spAutoFit/>
          </a:bodyPr>
          <a:lstStyle/>
          <a:p>
            <a:pPr>
              <a:lnSpc>
                <a:spcPct val="107000"/>
              </a:lnSpc>
            </a:pPr>
            <a:r>
              <a:rPr lang="am-ET" sz="3600" b="1" u="sng" dirty="0"/>
              <a:t>ሕዝብ</a:t>
            </a:r>
            <a:r>
              <a:rPr lang="en-AE" sz="3600" b="1" u="sng" dirty="0">
                <a:solidFill>
                  <a:schemeClr val="bg1"/>
                </a:solidFill>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r>
              <a:rPr lang="en-AE" sz="3600" b="1" u="sng" dirty="0">
                <a:solidFill>
                  <a:schemeClr val="bg1"/>
                </a:solidFill>
              </a:rPr>
              <a:t> </a:t>
            </a:r>
            <a:endParaRPr lang="en-US" sz="3600" b="1" u="sng" dirty="0">
              <a:solidFill>
                <a:schemeClr val="bg1"/>
              </a:solidFill>
            </a:endParaRPr>
          </a:p>
          <a:p>
            <a:pPr>
              <a:lnSpc>
                <a:spcPct val="107000"/>
              </a:lnSpc>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ማዕከለ ዛቲ ቅድስት ቤተ </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ክርስቲያኑ</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ይ</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ልጦሙ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በቅጽበት አባለተ ክርስቶስ ይኩኑ፤ </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በ</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ኀ</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ይለ</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ጥበቡ መንክር ወዕጹብ ኪኑ።</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አስደናቂ በሚሆን የጥበቡ ኃይልና</a:t>
            </a: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በአስገራሚ </a:t>
            </a:r>
            <a:endPar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ብልሃቱ</a:t>
            </a:r>
            <a:r>
              <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በቅድስት</a:t>
            </a:r>
            <a:r>
              <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ቤተ</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ክርስቲያኑ</a:t>
            </a:r>
            <a:r>
              <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መካከል</a:t>
            </a:r>
            <a:r>
              <a:rPr lang="am-ET" sz="2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የክርስቶስ አባሎች ይሆኑ ዘ</a:t>
            </a:r>
            <a:r>
              <a:rPr lang="am-ET" sz="4191"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ንድ</a:t>
            </a:r>
            <a:r>
              <a:rPr lang="en-US" sz="4191"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191"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በቅጽበት</a:t>
            </a:r>
            <a:r>
              <a:rPr lang="en-US" sz="4191"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191"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ይለውጣቸዋል።</a:t>
            </a:r>
            <a:endParaRPr lang="en-US" sz="4191"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Rectangle 5">
            <a:extLst>
              <a:ext uri="{FF2B5EF4-FFF2-40B4-BE49-F238E27FC236}">
                <a16:creationId xmlns="" xmlns:a16="http://schemas.microsoft.com/office/drawing/2014/main" id="{394952F9-A7F3-90D6-602F-2CFE1E7F1A29}"/>
              </a:ext>
            </a:extLst>
          </p:cNvPr>
          <p:cNvSpPr/>
          <p:nvPr/>
        </p:nvSpPr>
        <p:spPr>
          <a:xfrm>
            <a:off x="289006" y="4448424"/>
            <a:ext cx="11686576" cy="2427075"/>
          </a:xfrm>
          <a:prstGeom prst="rect">
            <a:avLst/>
          </a:prstGeom>
        </p:spPr>
        <p:txBody>
          <a:bodyPr wrap="square">
            <a:spAutoFit/>
          </a:bodyPr>
          <a:lstStyle/>
          <a:p>
            <a:pPr>
              <a:lnSpc>
                <a:spcPct val="107000"/>
              </a:lnSpc>
            </a:pP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Within this Holy Church and will transform them in an instant to be the body of Christ with the power of His wisdom and wonderful art. </a:t>
            </a:r>
            <a:endPar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238923792"/>
      </p:ext>
    </p:extLst>
  </p:cSld>
  <p:clrMapOvr>
    <a:masterClrMapping/>
  </p:clrMapOvr>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25E8349B-94E2-4840-9F0A-A6F0745F61BD}"/>
              </a:ext>
            </a:extLst>
          </p:cNvPr>
          <p:cNvSpPr/>
          <p:nvPr/>
        </p:nvSpPr>
        <p:spPr>
          <a:xfrm>
            <a:off x="289006" y="1"/>
            <a:ext cx="11686576" cy="4208716"/>
          </a:xfrm>
          <a:prstGeom prst="rect">
            <a:avLst/>
          </a:prstGeom>
        </p:spPr>
        <p:txBody>
          <a:bodyPr wrap="square">
            <a:spAutoFit/>
          </a:bodyPr>
          <a:lstStyle/>
          <a:p>
            <a:pPr>
              <a:lnSpc>
                <a:spcPct val="107000"/>
              </a:lnSpc>
            </a:pPr>
            <a:r>
              <a:rPr lang="am-ET" sz="4400"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6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en-US"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ለክሙ ጻድቃን ወሰማዕት</a:t>
            </a:r>
            <a:r>
              <a:rPr lang="am-ET"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እለ</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አዕረፍ</a:t>
            </a:r>
            <a:r>
              <a:rPr lang="en-US"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ክ</a:t>
            </a:r>
            <a:r>
              <a:rPr lang="am-ET"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ሙ በሃይማኖት</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endParaRPr lang="en-US" sz="1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ሃይማኖት በሞት ያረፋችሁ ጻድቃን </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ሰማዕታት</a:t>
            </a:r>
            <a:r>
              <a:rPr lang="am-ET" sz="4800" b="1" dirty="0" smtClean="0">
                <a:solidFill>
                  <a:srgbClr val="00FF00"/>
                </a:solidFill>
                <a:latin typeface="Ebrima"/>
                <a:ea typeface="Ebrima"/>
                <a:cs typeface="Ebrima"/>
              </a:rPr>
              <a:t>!</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ለእናንተ </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r>
              <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TextBox 2">
            <a:extLst>
              <a:ext uri="{FF2B5EF4-FFF2-40B4-BE49-F238E27FC236}">
                <a16:creationId xmlns="" xmlns:a16="http://schemas.microsoft.com/office/drawing/2014/main" id="{87D74BE8-19E4-B7F9-6613-43C45BE499ED}"/>
              </a:ext>
            </a:extLst>
          </p:cNvPr>
          <p:cNvSpPr txBox="1"/>
          <p:nvPr/>
        </p:nvSpPr>
        <p:spPr>
          <a:xfrm>
            <a:off x="289006" y="4176210"/>
            <a:ext cx="11541402" cy="2308324"/>
          </a:xfrm>
          <a:prstGeom prst="rect">
            <a:avLst/>
          </a:prstGeom>
          <a:noFill/>
        </p:spPr>
        <p:txBody>
          <a:bodyPr wrap="square" rtlCol="0">
            <a:spAutoFit/>
          </a:bodyPr>
          <a:lstStyle/>
          <a:p>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be unto you, blessed and martyrs, who have died for the faith.</a:t>
            </a:r>
            <a:endPar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 xmlns:a16="http://schemas.microsoft.com/office/drawing/2014/main" id="{CD4F9759-A20A-B533-A296-0C3A1BD18BDC}"/>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361</a:t>
            </a:fld>
            <a:endParaRPr lang="en-US" dirty="0"/>
          </a:p>
        </p:txBody>
      </p:sp>
    </p:spTree>
    <p:extLst>
      <p:ext uri="{BB962C8B-B14F-4D97-AF65-F5344CB8AC3E}">
        <p14:creationId xmlns:p14="http://schemas.microsoft.com/office/powerpoint/2010/main" val="1323795547"/>
      </p:ext>
    </p:extLst>
  </p:cSld>
  <p:clrMapOvr>
    <a:masterClrMapping/>
  </p:clrMapOvr>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1">
            <a:extLst>
              <a:ext uri="{FF2B5EF4-FFF2-40B4-BE49-F238E27FC236}">
                <a16:creationId xmlns="" xmlns:a16="http://schemas.microsoft.com/office/drawing/2014/main" id="{89D66536-4B3A-5F29-6DC5-CDD60820B993}"/>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362</a:t>
            </a:fld>
            <a:endParaRPr lang="en-US" dirty="0"/>
          </a:p>
        </p:txBody>
      </p:sp>
      <p:sp>
        <p:nvSpPr>
          <p:cNvPr id="5" name="Rectangle 4">
            <a:extLst>
              <a:ext uri="{FF2B5EF4-FFF2-40B4-BE49-F238E27FC236}">
                <a16:creationId xmlns="" xmlns:a16="http://schemas.microsoft.com/office/drawing/2014/main" id="{B5347281-FF48-413D-BB0F-5EB2B83F63C9}"/>
              </a:ext>
            </a:extLst>
          </p:cNvPr>
          <p:cNvSpPr/>
          <p:nvPr/>
        </p:nvSpPr>
        <p:spPr>
          <a:xfrm>
            <a:off x="361593" y="25053"/>
            <a:ext cx="11735724" cy="4661469"/>
          </a:xfrm>
          <a:prstGeom prst="rect">
            <a:avLst/>
          </a:prstGeom>
        </p:spPr>
        <p:txBody>
          <a:bodyPr wrap="square">
            <a:spAutoFit/>
          </a:bodyPr>
          <a:lstStyle/>
          <a:p>
            <a:pPr>
              <a:lnSpc>
                <a:spcPct val="107000"/>
              </a:lnSpc>
            </a:pPr>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en-US"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መዋዕያ</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ነ</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ዓለም አንትሙ በብዙኅ</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ትዕግሥት</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a:lnSpc>
                <a:spcPct val="107000"/>
              </a:lnSpc>
            </a:pP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ሰአሉ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ቅድመ ፈጣሪ </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በ</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ሉ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ሰዓት፤ </a:t>
            </a:r>
            <a:endPar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እንበለ</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ንስ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ሓ</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ኪያነ </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ኢይን</a:t>
            </a:r>
            <a:r>
              <a:rPr lang="en-US" sz="4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ሣ</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ሞት።</a:t>
            </a:r>
          </a:p>
          <a:p>
            <a:pPr>
              <a:lnSpc>
                <a:spcPct val="107000"/>
              </a:lnSpc>
            </a:pP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በብዙ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ትዕግ</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ሥ</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ዓለምን ድል የነሳችሁ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እናንተ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ለንስሓ ሳንበቃ ሞት እንዳይወስደን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በየሰዓ</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ቱ</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በፈጣሪ ፊት ቆማችሁ ለምኑልን።</a:t>
            </a:r>
            <a:endPar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TextBox 5">
            <a:extLst>
              <a:ext uri="{FF2B5EF4-FFF2-40B4-BE49-F238E27FC236}">
                <a16:creationId xmlns="" xmlns:a16="http://schemas.microsoft.com/office/drawing/2014/main" id="{64575894-CAC2-906B-8365-E7721CEBD3D9}"/>
              </a:ext>
            </a:extLst>
          </p:cNvPr>
          <p:cNvSpPr txBox="1"/>
          <p:nvPr/>
        </p:nvSpPr>
        <p:spPr>
          <a:xfrm>
            <a:off x="342486" y="3995678"/>
            <a:ext cx="11541401" cy="2554545"/>
          </a:xfrm>
          <a:prstGeom prst="rect">
            <a:avLst/>
          </a:prstGeom>
          <a:noFill/>
        </p:spPr>
        <p:txBody>
          <a:bodyPr wrap="square">
            <a:spAutoFit/>
          </a:bodyPr>
          <a:lstStyle/>
          <a:p>
            <a:endParaRPr lang="en-US" sz="32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2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Ye </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who have conquered the world by patience, pray for us day and night standing in front of our Creator, so that death will not take us before we have repented,</a:t>
            </a:r>
            <a:endPar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7" name="Slide Number Placeholder 1">
            <a:extLst>
              <a:ext uri="{FF2B5EF4-FFF2-40B4-BE49-F238E27FC236}">
                <a16:creationId xmlns="" xmlns:a16="http://schemas.microsoft.com/office/drawing/2014/main" id="{89D66536-4B3A-5F29-6DC5-CDD60820B993}"/>
              </a:ext>
            </a:extLst>
          </p:cNvPr>
          <p:cNvSpPr txBox="1">
            <a:spLocks/>
          </p:cNvSpPr>
          <p:nvPr/>
        </p:nvSpPr>
        <p:spPr>
          <a:xfrm>
            <a:off x="8305800" y="6326616"/>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99901B4-B23A-4C08-AC45-D9E49F2C10AE}" type="slidenum">
              <a:rPr lang="en-US"/>
              <a:pPr/>
              <a:t>362</a:t>
            </a:fld>
            <a:endParaRPr lang="en-US" dirty="0"/>
          </a:p>
        </p:txBody>
      </p:sp>
    </p:spTree>
    <p:extLst>
      <p:ext uri="{BB962C8B-B14F-4D97-AF65-F5344CB8AC3E}">
        <p14:creationId xmlns:p14="http://schemas.microsoft.com/office/powerpoint/2010/main" val="1154130443"/>
      </p:ext>
    </p:extLst>
  </p:cSld>
  <p:clrMapOvr>
    <a:masterClrMapping/>
  </p:clrMapOvr>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1">
            <a:extLst>
              <a:ext uri="{FF2B5EF4-FFF2-40B4-BE49-F238E27FC236}">
                <a16:creationId xmlns="" xmlns:a16="http://schemas.microsoft.com/office/drawing/2014/main" id="{8C447573-BFDF-B63E-6287-B99DA1F25C4D}"/>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363</a:t>
            </a:fld>
            <a:endParaRPr lang="en-US" dirty="0"/>
          </a:p>
        </p:txBody>
      </p:sp>
      <p:sp>
        <p:nvSpPr>
          <p:cNvPr id="8" name="Rectangle 7">
            <a:extLst>
              <a:ext uri="{FF2B5EF4-FFF2-40B4-BE49-F238E27FC236}">
                <a16:creationId xmlns="" xmlns:a16="http://schemas.microsoft.com/office/drawing/2014/main" id="{7E7DE81B-2BCC-44AA-BB43-69DDD362BB4C}"/>
              </a:ext>
            </a:extLst>
          </p:cNvPr>
          <p:cNvSpPr/>
          <p:nvPr/>
        </p:nvSpPr>
        <p:spPr>
          <a:xfrm>
            <a:off x="289005" y="228601"/>
            <a:ext cx="11541402" cy="3813608"/>
          </a:xfrm>
          <a:prstGeom prst="rect">
            <a:avLst/>
          </a:prstGeom>
        </p:spPr>
        <p:txBody>
          <a:bodyPr wrap="square">
            <a:spAutoFit/>
          </a:bodyPr>
          <a:lstStyle/>
          <a:p>
            <a:pPr>
              <a:lnSpc>
                <a:spcPct val="107000"/>
              </a:lnSpc>
            </a:pPr>
            <a:r>
              <a:rPr lang="am-ET"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am-ET" sz="44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a:t>
            </a:r>
            <a:r>
              <a:rPr lang="am-ET"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ለ</a:t>
            </a:r>
            <a:r>
              <a:rPr lang="en-US"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ክ</a:t>
            </a:r>
            <a:r>
              <a:rPr lang="am-ET"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ሙ ጻድቃ</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a:t>
            </a:r>
            <a:r>
              <a:rPr lang="am-ET"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ዛቲ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ዕለት </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am-ET"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ልክሙ</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ዕድ ወአንስት በበአስማቲክሙ።</a:t>
            </a:r>
            <a:endParaRPr lang="en-AE"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endParaRPr lang="en-US" sz="14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en-US" sz="4000" b="1" dirty="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a:t>
            </a:r>
            <a:r>
              <a:rPr lang="am-ET" sz="4000" b="1" dirty="0" smtClean="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ዚህች </a:t>
            </a:r>
            <a:r>
              <a:rPr lang="am-ET" sz="4000" b="1" dirty="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ዕለት </a:t>
            </a:r>
            <a:r>
              <a:rPr lang="am-ET" sz="4000" b="1" dirty="0" smtClean="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ጻድ</a:t>
            </a:r>
            <a:r>
              <a:rPr lang="en-US" sz="4000" b="1" dirty="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ቃ</a:t>
            </a:r>
            <a:r>
              <a:rPr lang="am-ET" sz="4000" b="1" dirty="0" smtClean="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en-US" sz="4000" b="1" dirty="0" smtClean="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ወንዶችም ሴቶችም </a:t>
            </a:r>
            <a:r>
              <a:rPr lang="en-US" sz="4000" b="1" dirty="0" smtClean="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ኹ</a:t>
            </a:r>
            <a:r>
              <a:rPr lang="am-ET" sz="4000" b="1" dirty="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ላችሁ በየስማችሁ ሰላም </a:t>
            </a:r>
            <a:r>
              <a:rPr lang="am-ET" sz="4000" b="1" dirty="0" smtClean="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a:t>
            </a:r>
            <a:r>
              <a:rPr lang="en-US" sz="4000" b="1" dirty="0" smtClean="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4000" b="1" dirty="0" smtClean="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ናንተ ይሁን።</a:t>
            </a:r>
            <a:endParaRPr lang="en-US" sz="4000" b="1" dirty="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9" name="TextBox 8">
            <a:extLst>
              <a:ext uri="{FF2B5EF4-FFF2-40B4-BE49-F238E27FC236}">
                <a16:creationId xmlns="" xmlns:a16="http://schemas.microsoft.com/office/drawing/2014/main" id="{26C35F0F-821C-F58E-813B-90F6D3B77EA1}"/>
              </a:ext>
            </a:extLst>
          </p:cNvPr>
          <p:cNvSpPr txBox="1"/>
          <p:nvPr/>
        </p:nvSpPr>
        <p:spPr>
          <a:xfrm>
            <a:off x="289005" y="4267200"/>
            <a:ext cx="11396227" cy="2308324"/>
          </a:xfrm>
          <a:prstGeom prst="rect">
            <a:avLst/>
          </a:prstGeom>
          <a:noFill/>
        </p:spPr>
        <p:txBody>
          <a:bodyPr wrap="square">
            <a:spAutoFit/>
          </a:bodyPr>
          <a:lstStyle/>
          <a:p>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be unto you, all those blessed on this day, men and women </a:t>
            </a:r>
            <a:r>
              <a:rPr lang="en-AE" sz="48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accor</a:t>
            </a:r>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a:t>
            </a:r>
            <a:r>
              <a:rPr lang="en-AE" sz="48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ing</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to your name.</a:t>
            </a:r>
            <a:endPar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90604768"/>
      </p:ext>
    </p:extLst>
  </p:cSld>
  <p:clrMapOvr>
    <a:masterClrMapping/>
  </p:clrMapOvr>
  <p:timing>
    <p:tnLst>
      <p:par>
        <p:cTn id="1" dur="indefinite" restart="never" nodeType="tmRoot"/>
      </p:par>
    </p:tnLst>
  </p:timing>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1">
            <a:extLst>
              <a:ext uri="{FF2B5EF4-FFF2-40B4-BE49-F238E27FC236}">
                <a16:creationId xmlns="" xmlns:a16="http://schemas.microsoft.com/office/drawing/2014/main" id="{9A4783AA-6B5A-3C16-BC90-2567ED7C1C43}"/>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364</a:t>
            </a:fld>
            <a:endParaRPr lang="en-US" dirty="0"/>
          </a:p>
        </p:txBody>
      </p:sp>
      <p:sp>
        <p:nvSpPr>
          <p:cNvPr id="5" name="Rectangle 4">
            <a:extLst>
              <a:ext uri="{FF2B5EF4-FFF2-40B4-BE49-F238E27FC236}">
                <a16:creationId xmlns="" xmlns:a16="http://schemas.microsoft.com/office/drawing/2014/main" id="{ED669C87-B5B2-4921-8D2E-A5CB37981CBA}"/>
              </a:ext>
            </a:extLst>
          </p:cNvPr>
          <p:cNvSpPr/>
          <p:nvPr/>
        </p:nvSpPr>
        <p:spPr>
          <a:xfrm>
            <a:off x="216418" y="57302"/>
            <a:ext cx="11686576" cy="4439420"/>
          </a:xfrm>
          <a:prstGeom prst="rect">
            <a:avLst/>
          </a:prstGeom>
        </p:spPr>
        <p:txBody>
          <a:bodyPr wrap="square">
            <a:spAutoFit/>
          </a:bodyPr>
          <a:lstStyle/>
          <a:p>
            <a:pPr>
              <a:lnSpc>
                <a:spcPct val="107000"/>
              </a:lnSpc>
            </a:pPr>
            <a:r>
              <a:rPr lang="am-ET"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am-ET" sz="36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en-US"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ቅዱሳነ ሰማይ ወምድር ማኅበረ ሥላሴ አንትሙ፤</a:t>
            </a:r>
            <a:r>
              <a:rPr lang="am-ET" sz="2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ዝ</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ክ</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ሩነ</a:t>
            </a:r>
            <a:r>
              <a:rPr lang="am-ET" sz="2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በጸሎትከሙ</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በእንተ</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ማርያም እሙ፤ </a:t>
            </a:r>
            <a:endPar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ተማ</a:t>
            </a:r>
            <a:r>
              <a:rPr lang="en-US" sz="4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ሕፀ</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ነ </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በሥጋሁ ወበደሙ።</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3600" b="1" dirty="0" smtClean="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በሰማ</a:t>
            </a:r>
            <a:r>
              <a:rPr lang="en-US" sz="3600" b="1" dirty="0" smtClean="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a:t>
            </a:r>
            <a:r>
              <a:rPr lang="am-ET" sz="3600" b="1" dirty="0" smtClean="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 </a:t>
            </a:r>
            <a:r>
              <a:rPr lang="am-ET" sz="3600" b="1" dirty="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በምድር የከበራችሁ የሥላሴ </a:t>
            </a:r>
            <a:r>
              <a:rPr lang="am-ET" sz="3600" b="1" dirty="0" smtClean="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ወገኖች</a:t>
            </a:r>
            <a:r>
              <a:rPr lang="en-US" sz="3600" b="1" dirty="0" smtClean="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smtClean="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 </a:t>
            </a:r>
            <a:r>
              <a:rPr lang="am-ET" sz="3600" b="1" dirty="0" smtClean="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እናቱ</a:t>
            </a:r>
            <a:r>
              <a:rPr lang="en-US" sz="3600" b="1" dirty="0" smtClean="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smtClean="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 </a:t>
            </a:r>
            <a:r>
              <a:rPr lang="am-ET" sz="3600" b="1" dirty="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ማርያም ብላችሁ </a:t>
            </a:r>
            <a:r>
              <a:rPr lang="en-US" sz="3600" b="1" dirty="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a:t>
            </a:r>
            <a:r>
              <a:rPr lang="am-ET" sz="3600" b="1" dirty="0" smtClean="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ጸሎታችሁ</a:t>
            </a:r>
            <a:r>
              <a:rPr lang="en-US" sz="3600" b="1" dirty="0" smtClean="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smtClean="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አስቡን</a:t>
            </a:r>
            <a:r>
              <a:rPr lang="en-US" sz="3600" b="1" dirty="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smtClean="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በክርስቶስ ሥጋና ደም </a:t>
            </a:r>
            <a:r>
              <a:rPr lang="am-ET" sz="3600" b="1" dirty="0" smtClean="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ተማ</a:t>
            </a:r>
            <a:r>
              <a:rPr lang="en-US" sz="3600" b="1" dirty="0" smtClean="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a:t>
            </a:r>
            <a:r>
              <a:rPr lang="am-ET" sz="3600" b="1" dirty="0" smtClean="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ንባችሁ</a:t>
            </a:r>
            <a:r>
              <a:rPr lang="am-ET" sz="3600" b="1" dirty="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3600" b="1" dirty="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TextBox 5">
            <a:extLst>
              <a:ext uri="{FF2B5EF4-FFF2-40B4-BE49-F238E27FC236}">
                <a16:creationId xmlns="" xmlns:a16="http://schemas.microsoft.com/office/drawing/2014/main" id="{7F1AF823-25A2-FF5A-19EA-65F3A8A58782}"/>
              </a:ext>
            </a:extLst>
          </p:cNvPr>
          <p:cNvSpPr txBox="1"/>
          <p:nvPr/>
        </p:nvSpPr>
        <p:spPr>
          <a:xfrm>
            <a:off x="289005" y="4219323"/>
            <a:ext cx="11541402" cy="2554545"/>
          </a:xfrm>
          <a:prstGeom prst="rect">
            <a:avLst/>
          </a:prstGeom>
          <a:noFill/>
        </p:spPr>
        <p:txBody>
          <a:bodyPr wrap="square">
            <a:spAutoFit/>
          </a:bodyPr>
          <a:lstStyle/>
          <a:p>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Ye that are glorified in heaven and on earth, friends of the Holy Trinity; rem</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ember</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us in your prayers for the sake of Mary and for the sake of Christ’s flesh and blood, we beseech you.</a:t>
            </a:r>
            <a:endPar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477239318"/>
      </p:ext>
    </p:extLst>
  </p:cSld>
  <p:clrMapOvr>
    <a:masterClrMapping/>
  </p:clrMapOvr>
  <p:timing>
    <p:tnLst>
      <p:par>
        <p:cTn id="1" dur="indefinite" restart="never" nodeType="tmRoot"/>
      </p:par>
    </p:tnLst>
  </p:timing>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AE4A820C-9CF4-44C6-904A-70F679C1400F}"/>
              </a:ext>
            </a:extLst>
          </p:cNvPr>
          <p:cNvSpPr txBox="1"/>
          <p:nvPr/>
        </p:nvSpPr>
        <p:spPr>
          <a:xfrm>
            <a:off x="345798" y="-24128"/>
            <a:ext cx="11541402" cy="2848216"/>
          </a:xfrm>
          <a:prstGeom prst="rect">
            <a:avLst/>
          </a:prstGeom>
          <a:noFill/>
        </p:spPr>
        <p:txBody>
          <a:bodyPr wrap="square" rtlCol="0">
            <a:spAutoFit/>
          </a:bodyPr>
          <a:lstStyle/>
          <a:p>
            <a:r>
              <a:rPr lang="am-ET"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am-ET" sz="3429"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716"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ሰላመከ ሀባ </a:t>
            </a:r>
            <a:r>
              <a:rPr lang="am-ET" sz="5716"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ለሀገር</a:t>
            </a:r>
            <a:r>
              <a:rPr lang="en-US" sz="5716"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716"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ጽድቀከኒ </a:t>
            </a:r>
            <a:r>
              <a:rPr lang="am-ET" sz="5716"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ለቤተ ክርስቲያን።</a:t>
            </a:r>
          </a:p>
          <a:p>
            <a:endParaRPr lang="am-ET"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TextBox 4">
            <a:extLst>
              <a:ext uri="{FF2B5EF4-FFF2-40B4-BE49-F238E27FC236}">
                <a16:creationId xmlns="" xmlns:a16="http://schemas.microsoft.com/office/drawing/2014/main" id="{C496D652-5C63-D683-F456-3F946510E55F}"/>
              </a:ext>
            </a:extLst>
          </p:cNvPr>
          <p:cNvSpPr txBox="1"/>
          <p:nvPr/>
        </p:nvSpPr>
        <p:spPr>
          <a:xfrm>
            <a:off x="294918" y="4126868"/>
            <a:ext cx="11227842" cy="2308324"/>
          </a:xfrm>
          <a:prstGeom prst="rect">
            <a:avLst/>
          </a:prstGeom>
          <a:noFill/>
        </p:spPr>
        <p:txBody>
          <a:bodyPr wrap="square">
            <a:spAutoFit/>
          </a:bodyPr>
          <a:lstStyle/>
          <a:p>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Lord! Grant your peace to the country and your truth to the church.</a:t>
            </a:r>
            <a:endPar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7" name="TextBox 6">
            <a:extLst>
              <a:ext uri="{FF2B5EF4-FFF2-40B4-BE49-F238E27FC236}">
                <a16:creationId xmlns="" xmlns:a16="http://schemas.microsoft.com/office/drawing/2014/main" id="{394D278A-B1FC-1376-5103-BA5F8712C086}"/>
              </a:ext>
            </a:extLst>
          </p:cNvPr>
          <p:cNvSpPr txBox="1"/>
          <p:nvPr/>
        </p:nvSpPr>
        <p:spPr>
          <a:xfrm>
            <a:off x="345798" y="2559292"/>
            <a:ext cx="10133686" cy="1446550"/>
          </a:xfrm>
          <a:prstGeom prst="rect">
            <a:avLst/>
          </a:prstGeom>
          <a:noFill/>
        </p:spPr>
        <p:txBody>
          <a:bodyPr wrap="square">
            <a:spAutoFit/>
          </a:bodyPr>
          <a:lstStyle/>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ጌታ ሆይ! ሰላምህን ለሀገር ስጥ፤ እውነትህንም ለቤተ ክርስቲያን።</a:t>
            </a:r>
          </a:p>
        </p:txBody>
      </p:sp>
      <p:sp>
        <p:nvSpPr>
          <p:cNvPr id="3" name="Slide Number Placeholder 1">
            <a:extLst>
              <a:ext uri="{FF2B5EF4-FFF2-40B4-BE49-F238E27FC236}">
                <a16:creationId xmlns="" xmlns:a16="http://schemas.microsoft.com/office/drawing/2014/main" id="{920ACE62-5568-6870-6226-467332433884}"/>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365</a:t>
            </a:fld>
            <a:endParaRPr lang="en-US" dirty="0"/>
          </a:p>
        </p:txBody>
      </p:sp>
    </p:spTree>
    <p:extLst>
      <p:ext uri="{BB962C8B-B14F-4D97-AF65-F5344CB8AC3E}">
        <p14:creationId xmlns:p14="http://schemas.microsoft.com/office/powerpoint/2010/main" val="928912911"/>
      </p:ext>
    </p:extLst>
  </p:cSld>
  <p:clrMapOvr>
    <a:masterClrMapping/>
  </p:clrMapOvr>
  <p:timing>
    <p:tnLst>
      <p:par>
        <p:cTn id="1" dur="indefinite" restart="never" nodeType="tmRoot"/>
      </p:par>
    </p:tnLst>
  </p:timing>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1667CE51-1AE2-BDF0-2784-D7698B3DF387}"/>
              </a:ext>
            </a:extLst>
          </p:cNvPr>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366</a:t>
            </a:fld>
            <a:endParaRPr lang="en-US" dirty="0"/>
          </a:p>
        </p:txBody>
      </p:sp>
      <p:sp>
        <p:nvSpPr>
          <p:cNvPr id="4" name="TextBox 3">
            <a:extLst>
              <a:ext uri="{FF2B5EF4-FFF2-40B4-BE49-F238E27FC236}">
                <a16:creationId xmlns="" xmlns:a16="http://schemas.microsoft.com/office/drawing/2014/main" id="{0873D47D-24AA-AB50-3C3D-911CFBA57430}"/>
              </a:ext>
            </a:extLst>
          </p:cNvPr>
          <p:cNvSpPr txBox="1"/>
          <p:nvPr/>
        </p:nvSpPr>
        <p:spPr>
          <a:xfrm>
            <a:off x="265565" y="289815"/>
            <a:ext cx="11396226" cy="2677656"/>
          </a:xfrm>
          <a:prstGeom prst="rect">
            <a:avLst/>
          </a:prstGeom>
          <a:noFill/>
        </p:spPr>
        <p:txBody>
          <a:bodyPr wrap="square">
            <a:spAutoFit/>
          </a:bodyPr>
          <a:lstStyle/>
          <a:p>
            <a:r>
              <a:rPr lang="am-ET"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am-ET" sz="36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en-US"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አግርር ፀራ ታሕተ </a:t>
            </a:r>
            <a:r>
              <a:rPr lang="am-ET"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እገሪሃ</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ዕቀብ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ሕዝባ ወሃይማኖታ ለሀገሪትነ </a:t>
            </a:r>
            <a:r>
              <a:rPr lang="am-ET"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ኢትዮጵያ</a:t>
            </a:r>
            <a:r>
              <a:rPr lang="en-US"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TextBox 5">
            <a:extLst>
              <a:ext uri="{FF2B5EF4-FFF2-40B4-BE49-F238E27FC236}">
                <a16:creationId xmlns="" xmlns:a16="http://schemas.microsoft.com/office/drawing/2014/main" id="{CCEBF11E-577C-00C6-1728-602BF1C13E4F}"/>
              </a:ext>
            </a:extLst>
          </p:cNvPr>
          <p:cNvSpPr txBox="1"/>
          <p:nvPr/>
        </p:nvSpPr>
        <p:spPr>
          <a:xfrm>
            <a:off x="132110" y="4632405"/>
            <a:ext cx="11663137" cy="1938992"/>
          </a:xfrm>
          <a:prstGeom prst="rect">
            <a:avLst/>
          </a:prstGeom>
          <a:noFill/>
        </p:spPr>
        <p:txBody>
          <a:bodyPr wrap="square">
            <a:spAutoFit/>
          </a:bodyPr>
          <a:lstStyle/>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our country Ethiopia, O Lord bring her enemies under her feet and protect her people and religion.</a:t>
            </a:r>
            <a:endPar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7" name="TextBox 6">
            <a:extLst>
              <a:ext uri="{FF2B5EF4-FFF2-40B4-BE49-F238E27FC236}">
                <a16:creationId xmlns="" xmlns:a16="http://schemas.microsoft.com/office/drawing/2014/main" id="{154BB8C1-903D-F942-D229-21EADBBF400E}"/>
              </a:ext>
            </a:extLst>
          </p:cNvPr>
          <p:cNvSpPr txBox="1"/>
          <p:nvPr/>
        </p:nvSpPr>
        <p:spPr>
          <a:xfrm>
            <a:off x="156685" y="2840525"/>
            <a:ext cx="11613988" cy="1446550"/>
          </a:xfrm>
          <a:prstGeom prst="rect">
            <a:avLst/>
          </a:prstGeom>
          <a:noFill/>
        </p:spPr>
        <p:txBody>
          <a:bodyPr wrap="square">
            <a:spAutoFit/>
          </a:bodyPr>
          <a:lstStyle/>
          <a:p>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ገራችን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ኢትዮጵያ ጠላቶቿን በእግሮቿ ሥር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አስገዛ</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ላት፤ሕዝቧንና ሃይማኖቷን</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ጠብቅላት።</a:t>
            </a:r>
          </a:p>
        </p:txBody>
      </p:sp>
    </p:spTree>
    <p:extLst>
      <p:ext uri="{BB962C8B-B14F-4D97-AF65-F5344CB8AC3E}">
        <p14:creationId xmlns:p14="http://schemas.microsoft.com/office/powerpoint/2010/main" val="315909032"/>
      </p:ext>
    </p:extLst>
  </p:cSld>
  <p:clrMapOvr>
    <a:masterClrMapping/>
  </p:clrMapOvr>
  <p:timing>
    <p:tnLst>
      <p:par>
        <p:cTn id="1" dur="indefinite" restart="never" nodeType="tmRoot"/>
      </p:par>
    </p:tnLst>
  </p:timing>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D4E3120A-3B2A-B131-A071-D5C5A63527DE}"/>
              </a:ext>
            </a:extLst>
          </p:cNvPr>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z="1000"/>
              <a:pPr/>
              <a:t>367</a:t>
            </a:fld>
            <a:endParaRPr lang="en-US" sz="1000" dirty="0"/>
          </a:p>
        </p:txBody>
      </p:sp>
      <p:sp>
        <p:nvSpPr>
          <p:cNvPr id="3" name="Slide Number Placeholder 1">
            <a:extLst>
              <a:ext uri="{FF2B5EF4-FFF2-40B4-BE49-F238E27FC236}">
                <a16:creationId xmlns="" xmlns:a16="http://schemas.microsoft.com/office/drawing/2014/main" id="{35A8D79E-2F6D-25B7-DBFB-08515B4E67A3}"/>
              </a:ext>
            </a:extLst>
          </p:cNvPr>
          <p:cNvSpPr txBox="1">
            <a:spLocks/>
          </p:cNvSpPr>
          <p:nvPr/>
        </p:nvSpPr>
        <p:spPr>
          <a:xfrm>
            <a:off x="8096250" y="381002"/>
            <a:ext cx="1977390" cy="365125"/>
          </a:xfrm>
          <a:prstGeom prst="rect">
            <a:avLst/>
          </a:prstGeom>
        </p:spPr>
        <p:txBody>
          <a:bodyPr vert="horz" lIns="91440" tIns="45720" rIns="91440" bIns="45720" rtlCol="0" anchor="ctr"/>
          <a:lstStyle>
            <a:defPPr>
              <a:defRPr lang="en-US"/>
            </a:defPPr>
            <a:lvl1pPr marL="0" algn="r" defTabSz="914365" rtl="0" eaLnBrk="1" latinLnBrk="0" hangingPunct="1">
              <a:defRPr sz="1050" kern="1200">
                <a:solidFill>
                  <a:schemeClr val="tx1">
                    <a:tint val="75000"/>
                  </a:schemeClr>
                </a:solidFill>
                <a:latin typeface="+mn-lt"/>
                <a:ea typeface="+mn-ea"/>
                <a:cs typeface="+mn-cs"/>
              </a:defRPr>
            </a:lvl1pPr>
            <a:lvl2pPr marL="457182" algn="l" defTabSz="914365" rtl="0" eaLnBrk="1" latinLnBrk="0" hangingPunct="1">
              <a:defRPr sz="1800" kern="1200">
                <a:solidFill>
                  <a:schemeClr val="tx1"/>
                </a:solidFill>
                <a:latin typeface="+mn-lt"/>
                <a:ea typeface="+mn-ea"/>
                <a:cs typeface="+mn-cs"/>
              </a:defRPr>
            </a:lvl2pPr>
            <a:lvl3pPr marL="914365" algn="l" defTabSz="914365" rtl="0" eaLnBrk="1" latinLnBrk="0" hangingPunct="1">
              <a:defRPr sz="1800" kern="1200">
                <a:solidFill>
                  <a:schemeClr val="tx1"/>
                </a:solidFill>
                <a:latin typeface="+mn-lt"/>
                <a:ea typeface="+mn-ea"/>
                <a:cs typeface="+mn-cs"/>
              </a:defRPr>
            </a:lvl3pPr>
            <a:lvl4pPr marL="1371547" algn="l" defTabSz="914365" rtl="0" eaLnBrk="1" latinLnBrk="0" hangingPunct="1">
              <a:defRPr sz="1800" kern="1200">
                <a:solidFill>
                  <a:schemeClr val="tx1"/>
                </a:solidFill>
                <a:latin typeface="+mn-lt"/>
                <a:ea typeface="+mn-ea"/>
                <a:cs typeface="+mn-cs"/>
              </a:defRPr>
            </a:lvl4pPr>
            <a:lvl5pPr marL="1828729" algn="l" defTabSz="914365" rtl="0" eaLnBrk="1" latinLnBrk="0" hangingPunct="1">
              <a:defRPr sz="1800" kern="1200">
                <a:solidFill>
                  <a:schemeClr val="tx1"/>
                </a:solidFill>
                <a:latin typeface="+mn-lt"/>
                <a:ea typeface="+mn-ea"/>
                <a:cs typeface="+mn-cs"/>
              </a:defRPr>
            </a:lvl5pPr>
            <a:lvl6pPr marL="2285912" algn="l" defTabSz="914365" rtl="0" eaLnBrk="1" latinLnBrk="0" hangingPunct="1">
              <a:defRPr sz="1800" kern="1200">
                <a:solidFill>
                  <a:schemeClr val="tx1"/>
                </a:solidFill>
                <a:latin typeface="+mn-lt"/>
                <a:ea typeface="+mn-ea"/>
                <a:cs typeface="+mn-cs"/>
              </a:defRPr>
            </a:lvl6pPr>
            <a:lvl7pPr marL="2743094" algn="l" defTabSz="914365" rtl="0" eaLnBrk="1" latinLnBrk="0" hangingPunct="1">
              <a:defRPr sz="1800" kern="1200">
                <a:solidFill>
                  <a:schemeClr val="tx1"/>
                </a:solidFill>
                <a:latin typeface="+mn-lt"/>
                <a:ea typeface="+mn-ea"/>
                <a:cs typeface="+mn-cs"/>
              </a:defRPr>
            </a:lvl7pPr>
            <a:lvl8pPr marL="3200276" algn="l" defTabSz="914365" rtl="0" eaLnBrk="1" latinLnBrk="0" hangingPunct="1">
              <a:defRPr sz="1800" kern="1200">
                <a:solidFill>
                  <a:schemeClr val="tx1"/>
                </a:solidFill>
                <a:latin typeface="+mn-lt"/>
                <a:ea typeface="+mn-ea"/>
                <a:cs typeface="+mn-cs"/>
              </a:defRPr>
            </a:lvl8pPr>
            <a:lvl9pPr marL="3657459" algn="l" defTabSz="914365" rtl="0" eaLnBrk="1" latinLnBrk="0" hangingPunct="1">
              <a:defRPr sz="1800" kern="1200">
                <a:solidFill>
                  <a:schemeClr val="tx1"/>
                </a:solidFill>
                <a:latin typeface="+mn-lt"/>
                <a:ea typeface="+mn-ea"/>
                <a:cs typeface="+mn-cs"/>
              </a:defRPr>
            </a:lvl9pPr>
          </a:lstStyle>
          <a:p>
            <a:fld id="{D1A93F9C-F3AE-4C08-8BCA-376713F07AA1}" type="slidenum">
              <a:rPr lang="en-US" sz="1000"/>
              <a:pPr/>
              <a:t>367</a:t>
            </a:fld>
            <a:endParaRPr lang="en-US" sz="1000" dirty="0"/>
          </a:p>
        </p:txBody>
      </p:sp>
      <p:sp>
        <p:nvSpPr>
          <p:cNvPr id="4" name="TextBox 3">
            <a:extLst>
              <a:ext uri="{FF2B5EF4-FFF2-40B4-BE49-F238E27FC236}">
                <a16:creationId xmlns="" xmlns:a16="http://schemas.microsoft.com/office/drawing/2014/main" id="{A3A72175-852F-BB56-B7E7-5D8978A13D77}"/>
              </a:ext>
            </a:extLst>
          </p:cNvPr>
          <p:cNvSpPr txBox="1"/>
          <p:nvPr/>
        </p:nvSpPr>
        <p:spPr>
          <a:xfrm>
            <a:off x="506768" y="72082"/>
            <a:ext cx="11468814" cy="1675587"/>
          </a:xfrm>
          <a:prstGeom prst="rect">
            <a:avLst/>
          </a:prstGeom>
          <a:noFill/>
        </p:spPr>
        <p:txBody>
          <a:bodyPr wrap="square">
            <a:spAutoFit/>
          </a:bodyPr>
          <a:lstStyle/>
          <a:p>
            <a:r>
              <a:rPr lang="en-US" sz="5144" b="1" dirty="0">
                <a:solidFill>
                  <a:srgbClr val="00B0F0"/>
                </a:solidFill>
                <a:latin typeface="Calibri" panose="020F0502020204030204" pitchFamily="34" charset="0"/>
                <a:ea typeface="Calibri" panose="020F0502020204030204" pitchFamily="34" charset="0"/>
                <a:cs typeface="Times New Roman" panose="02020603050405020304" pitchFamily="18" charset="0"/>
              </a:rPr>
              <a:t>           </a:t>
            </a:r>
            <a:r>
              <a:rPr lang="am-ET" sz="5144" b="1" u="sng" dirty="0">
                <a:solidFill>
                  <a:srgbClr val="00B0F0"/>
                </a:solidFill>
                <a:latin typeface="Calibri" panose="020F0502020204030204" pitchFamily="34" charset="0"/>
                <a:ea typeface="Calibri" panose="020F0502020204030204" pitchFamily="34" charset="0"/>
                <a:cs typeface="Times New Roman" panose="02020603050405020304" pitchFamily="18" charset="0"/>
              </a:rPr>
              <a:t>በመቀባበል</a:t>
            </a:r>
            <a:endParaRPr lang="en-US" sz="5144" b="1" u="sng" dirty="0">
              <a:latin typeface="Calibri" panose="020F0502020204030204" pitchFamily="34" charset="0"/>
              <a:ea typeface="Calibri" panose="020F0502020204030204" pitchFamily="34" charset="0"/>
              <a:cs typeface="Times New Roman" panose="02020603050405020304" pitchFamily="18"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መሐረነ </a:t>
            </a:r>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a:t>
            </a:r>
            <a:r>
              <a:rPr lang="en-US"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፫</a:t>
            </a:r>
            <a:r>
              <a:rPr lang="am-ET" sz="5144"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ጊዜ)</a:t>
            </a:r>
          </a:p>
        </p:txBody>
      </p:sp>
      <p:sp>
        <p:nvSpPr>
          <p:cNvPr id="5" name="TextBox 4">
            <a:extLst>
              <a:ext uri="{FF2B5EF4-FFF2-40B4-BE49-F238E27FC236}">
                <a16:creationId xmlns="" xmlns:a16="http://schemas.microsoft.com/office/drawing/2014/main" id="{ED21B8C6-E047-E802-461C-4DBE80EC5008}"/>
              </a:ext>
            </a:extLst>
          </p:cNvPr>
          <p:cNvSpPr txBox="1"/>
          <p:nvPr/>
        </p:nvSpPr>
        <p:spPr>
          <a:xfrm>
            <a:off x="542351" y="2166312"/>
            <a:ext cx="11085542" cy="1200329"/>
          </a:xfrm>
          <a:prstGeom prst="rect">
            <a:avLst/>
          </a:prstGeom>
          <a:noFill/>
        </p:spPr>
        <p:txBody>
          <a:bodyPr wrap="square">
            <a:spAutoFit/>
          </a:bodyPr>
          <a:lstStyle/>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have compassion upon us, O Christ: Lord (Thrice)</a:t>
            </a:r>
            <a:endPar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TextBox 5">
            <a:extLst>
              <a:ext uri="{FF2B5EF4-FFF2-40B4-BE49-F238E27FC236}">
                <a16:creationId xmlns="" xmlns:a16="http://schemas.microsoft.com/office/drawing/2014/main" id="{2D9C55FC-A68C-316E-3B5B-23B5E3106C03}"/>
              </a:ext>
            </a:extLst>
          </p:cNvPr>
          <p:cNvSpPr txBox="1"/>
          <p:nvPr/>
        </p:nvSpPr>
        <p:spPr>
          <a:xfrm>
            <a:off x="361593" y="1537682"/>
            <a:ext cx="10356267" cy="795924"/>
          </a:xfrm>
          <a:prstGeom prst="rect">
            <a:avLst/>
          </a:prstGeom>
          <a:noFill/>
        </p:spPr>
        <p:txBody>
          <a:bodyPr wrap="square">
            <a:spAutoFit/>
          </a:bodyPr>
          <a:lstStyle/>
          <a:p>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ክርስቶስ ሆይ </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ማረን</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7" name="TextBox 6">
            <a:extLst>
              <a:ext uri="{FF2B5EF4-FFF2-40B4-BE49-F238E27FC236}">
                <a16:creationId xmlns="" xmlns:a16="http://schemas.microsoft.com/office/drawing/2014/main" id="{5203F8E7-DB79-15FC-4D61-475EE9C675A5}"/>
              </a:ext>
            </a:extLst>
          </p:cNvPr>
          <p:cNvSpPr txBox="1"/>
          <p:nvPr/>
        </p:nvSpPr>
        <p:spPr>
          <a:xfrm>
            <a:off x="419203" y="3322577"/>
            <a:ext cx="11208690" cy="769441"/>
          </a:xfrm>
          <a:prstGeom prst="rect">
            <a:avLst/>
          </a:prstGeom>
          <a:noFill/>
        </p:spPr>
        <p:txBody>
          <a:bodyPr wrap="square">
            <a:spAutoFit/>
          </a:bodyPr>
          <a:lstStyle/>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በእንተ ማርያም መሐረነ </a:t>
            </a:r>
            <a:r>
              <a:rPr lang="am-ET"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a:t>
            </a:r>
            <a:r>
              <a:rPr lang="en-US"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፫</a:t>
            </a:r>
            <a:r>
              <a:rPr lang="am-ET"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ጊዜ)</a:t>
            </a:r>
          </a:p>
        </p:txBody>
      </p:sp>
      <p:sp>
        <p:nvSpPr>
          <p:cNvPr id="8" name="TextBox 7">
            <a:extLst>
              <a:ext uri="{FF2B5EF4-FFF2-40B4-BE49-F238E27FC236}">
                <a16:creationId xmlns="" xmlns:a16="http://schemas.microsoft.com/office/drawing/2014/main" id="{705A6C54-C73C-9115-50A5-0180795DEE76}"/>
              </a:ext>
            </a:extLst>
          </p:cNvPr>
          <p:cNvSpPr txBox="1"/>
          <p:nvPr/>
        </p:nvSpPr>
        <p:spPr>
          <a:xfrm>
            <a:off x="542350" y="4979704"/>
            <a:ext cx="10635166" cy="1200329"/>
          </a:xfrm>
          <a:prstGeom prst="rect">
            <a:avLst/>
          </a:prstGeom>
          <a:noFill/>
        </p:spPr>
        <p:txBody>
          <a:bodyPr wrap="square">
            <a:spAutoFit/>
          </a:bodyPr>
          <a:lstStyle/>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sake of Mary, have compassion upon us, O Christ: Lord (Thrice)</a:t>
            </a:r>
            <a:endPar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9" name="TextBox 8">
            <a:extLst>
              <a:ext uri="{FF2B5EF4-FFF2-40B4-BE49-F238E27FC236}">
                <a16:creationId xmlns="" xmlns:a16="http://schemas.microsoft.com/office/drawing/2014/main" id="{4FDBB223-671F-4537-8BED-17616160E39F}"/>
              </a:ext>
            </a:extLst>
          </p:cNvPr>
          <p:cNvSpPr txBox="1"/>
          <p:nvPr/>
        </p:nvSpPr>
        <p:spPr>
          <a:xfrm>
            <a:off x="419203" y="4183780"/>
            <a:ext cx="10202612" cy="795924"/>
          </a:xfrm>
          <a:prstGeom prst="rect">
            <a:avLst/>
          </a:prstGeom>
          <a:noFill/>
        </p:spPr>
        <p:txBody>
          <a:bodyPr wrap="square">
            <a:spAutoFit/>
          </a:bodyPr>
          <a:lstStyle/>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 ሆይ ስለ ማርያም </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ማረን</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700336811"/>
      </p:ext>
    </p:extLst>
  </p:cSld>
  <p:clrMapOvr>
    <a:masterClrMapping/>
  </p:clrMapOvr>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5BE99255-D565-4B00-89E7-2323244DE09C}"/>
              </a:ext>
            </a:extLst>
          </p:cNvPr>
          <p:cNvSpPr/>
          <p:nvPr/>
        </p:nvSpPr>
        <p:spPr>
          <a:xfrm>
            <a:off x="361593" y="391521"/>
            <a:ext cx="11735724" cy="2675348"/>
          </a:xfrm>
          <a:prstGeom prst="rect">
            <a:avLst/>
          </a:prstGeom>
        </p:spPr>
        <p:txBody>
          <a:bodyPr wrap="square">
            <a:spAutoFit/>
          </a:bodyPr>
          <a:lstStyle/>
          <a:p>
            <a:pPr>
              <a:lnSpc>
                <a:spcPct val="107000"/>
              </a:lnSpc>
            </a:pPr>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am-ET" sz="40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a:lnSpc>
                <a:spcPct val="107000"/>
              </a:lnSpc>
            </a:pP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ሰአሊ ለነ ማርያም ወልድኪ ሣህሎ </a:t>
            </a:r>
            <a:r>
              <a:rPr lang="am-ET" sz="5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ይክፍለነ</a:t>
            </a:r>
            <a:r>
              <a:rPr lang="en-US" sz="5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6287" b="1" dirty="0" smtClean="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6287"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TextBox 2">
            <a:extLst>
              <a:ext uri="{FF2B5EF4-FFF2-40B4-BE49-F238E27FC236}">
                <a16:creationId xmlns="" xmlns:a16="http://schemas.microsoft.com/office/drawing/2014/main" id="{2B4F12F3-B29B-8938-D1F0-5972FC6166B9}"/>
              </a:ext>
            </a:extLst>
          </p:cNvPr>
          <p:cNvSpPr txBox="1"/>
          <p:nvPr/>
        </p:nvSpPr>
        <p:spPr>
          <a:xfrm>
            <a:off x="382095" y="4573453"/>
            <a:ext cx="11520900" cy="1569660"/>
          </a:xfrm>
          <a:prstGeom prst="rect">
            <a:avLst/>
          </a:prstGeom>
          <a:noFill/>
        </p:spPr>
        <p:txBody>
          <a:bodyPr wrap="square">
            <a:spAutoFit/>
          </a:bodyPr>
          <a:lstStyle/>
          <a:p>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Mary, pray for our mercy, so that your son may forgive us.</a:t>
            </a:r>
            <a:endPar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TextBox 4">
            <a:extLst>
              <a:ext uri="{FF2B5EF4-FFF2-40B4-BE49-F238E27FC236}">
                <a16:creationId xmlns="" xmlns:a16="http://schemas.microsoft.com/office/drawing/2014/main" id="{6CD4EC48-AD96-F507-CA36-F1E8560A7514}"/>
              </a:ext>
            </a:extLst>
          </p:cNvPr>
          <p:cNvSpPr txBox="1"/>
          <p:nvPr/>
        </p:nvSpPr>
        <p:spPr>
          <a:xfrm>
            <a:off x="382095" y="2923835"/>
            <a:ext cx="10389218" cy="1446550"/>
          </a:xfrm>
          <a:prstGeom prst="rect">
            <a:avLst/>
          </a:prstGeom>
          <a:noFill/>
        </p:spPr>
        <p:txBody>
          <a:bodyPr wrap="square">
            <a:spAutoFit/>
          </a:bodyPr>
          <a:lstStyle/>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ማርያም </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ሆይ</a:t>
            </a:r>
            <a:r>
              <a:rPr lang="am-ET" sz="4400" b="1" dirty="0" smtClean="0">
                <a:solidFill>
                  <a:srgbClr val="00FF00"/>
                </a:solidFill>
                <a:latin typeface="Ebrima"/>
                <a:ea typeface="Ebrima"/>
                <a:cs typeface="Ebrima"/>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ይቅርታውን ያደርግልን ዘንድ የልጅሽን ምሕረት </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ለምኝልን።</a:t>
            </a:r>
            <a:endPar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 xmlns:a16="http://schemas.microsoft.com/office/drawing/2014/main" id="{8A6E4EAD-94F0-D4EA-5BCE-AAC19D5B4EB5}"/>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latin typeface="Abyssinica SIL (Connected)" panose="02000000000000000000" pitchFamily="2" charset="0"/>
                <a:ea typeface="Abyssinica SIL (Connected)" panose="02000000000000000000" pitchFamily="2" charset="0"/>
                <a:cs typeface="Abyssinica SIL (Connected)" panose="02000000000000000000" pitchFamily="2" charset="0"/>
              </a:rPr>
              <a:t>368</a:t>
            </a:fld>
            <a:endParaRPr lang="en-US"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416173944"/>
      </p:ext>
    </p:extLst>
  </p:cSld>
  <p:clrMapOvr>
    <a:masterClrMapping/>
  </p:clrMapOvr>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3C4FC1B0-973D-4220-A041-E43AFA04FCC0}"/>
              </a:ext>
            </a:extLst>
          </p:cNvPr>
          <p:cNvSpPr/>
          <p:nvPr/>
        </p:nvSpPr>
        <p:spPr>
          <a:xfrm>
            <a:off x="289006" y="77245"/>
            <a:ext cx="11613988" cy="5032083"/>
          </a:xfrm>
          <a:prstGeom prst="rect">
            <a:avLst/>
          </a:prstGeom>
        </p:spPr>
        <p:txBody>
          <a:bodyPr wrap="square">
            <a:spAutoFit/>
          </a:bodyPr>
          <a:lstStyle/>
          <a:p>
            <a:pPr>
              <a:lnSpc>
                <a:spcPct val="107000"/>
              </a:lnSpc>
            </a:pPr>
            <a:r>
              <a:rPr lang="am-ET" sz="48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am-ET" sz="48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en-US"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ጸልዩ </a:t>
            </a:r>
            <a:r>
              <a:rPr lang="am-ET"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በአንቲ</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ኣ</a:t>
            </a:r>
            <a:r>
              <a:rPr lang="am-ET"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ነ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ወበእንተ </a:t>
            </a:r>
            <a:r>
              <a:rPr lang="am-ET" sz="4400" b="1" dirty="0">
                <a:latin typeface="Nyala" panose="02000504070300020003" pitchFamily="2" charset="0"/>
                <a:ea typeface="Abyssinica SIL (Connected)" panose="02000000000000000000" pitchFamily="2" charset="0"/>
                <a:cs typeface="Abyssinica SIL (Connected)" panose="02000000000000000000" pitchFamily="2" charset="0"/>
              </a:rPr>
              <a:t>ኵ</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ሎሙ ክርስቲያን እለ ይቤሉነ ግበሩ</a:t>
            </a:r>
            <a:r>
              <a:rPr lang="en-AE"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ተዝካሮሙ በሰላም ወበፍቅረ ኢየሱስ ክርስቶስ ሰብሑ ወዘምሩ።</a:t>
            </a:r>
            <a:endParaRPr lang="am-ET" sz="12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ስለእኛና አስቡን ስላሉን ስለ ክርስቲያኖች</a:t>
            </a:r>
            <a:r>
              <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ጸልዩ</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በኢየሱስ ክርስቶስ ሰላምና ፍቅር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አመስግኑ</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ዘምሩም።</a:t>
            </a:r>
            <a:endParaRPr lang="en-US"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mc:AlternateContent xmlns:mc="http://schemas.openxmlformats.org/markup-compatibility/2006" xmlns:p14="http://schemas.microsoft.com/office/powerpoint/2010/main">
        <mc:Choice Requires="p14">
          <p:contentPart p14:bwMode="auto" r:id="rId2">
            <p14:nvContentPartPr>
              <p14:cNvPr id="3" name="Ink 2">
                <a:extLst>
                  <a:ext uri="{FF2B5EF4-FFF2-40B4-BE49-F238E27FC236}">
                    <a16:creationId xmlns="" xmlns:a16="http://schemas.microsoft.com/office/drawing/2014/main" id="{BD88FBCC-0C75-1E0E-0B16-B37139E03F50}"/>
                  </a:ext>
                </a:extLst>
              </p14:cNvPr>
              <p14:cNvContentPartPr/>
              <p14:nvPr/>
            </p14:nvContentPartPr>
            <p14:xfrm>
              <a:off x="13564320" y="6480"/>
              <a:ext cx="799560" cy="1523880"/>
            </p14:xfrm>
          </p:contentPart>
        </mc:Choice>
        <mc:Fallback xmlns="">
          <p:pic>
            <p:nvPicPr>
              <p:cNvPr id="3" name="Ink 2">
                <a:extLst>
                  <a:ext uri="{FF2B5EF4-FFF2-40B4-BE49-F238E27FC236}">
                    <a16:creationId xmlns:a16="http://schemas.microsoft.com/office/drawing/2014/main" id="{BD88FBCC-0C75-1E0E-0B16-B37139E03F50}"/>
                  </a:ext>
                </a:extLst>
              </p:cNvPr>
              <p:cNvPicPr/>
              <p:nvPr/>
            </p:nvPicPr>
            <p:blipFill>
              <a:blip r:embed="rId3"/>
              <a:stretch>
                <a:fillRect/>
              </a:stretch>
            </p:blipFill>
            <p:spPr>
              <a:xfrm>
                <a:off x="13561800" y="3240"/>
                <a:ext cx="805320" cy="1530000"/>
              </a:xfrm>
              <a:prstGeom prst="rect">
                <a:avLst/>
              </a:prstGeom>
            </p:spPr>
          </p:pic>
        </mc:Fallback>
      </mc:AlternateContent>
      <p:sp>
        <p:nvSpPr>
          <p:cNvPr id="4" name="TextBox 3">
            <a:extLst>
              <a:ext uri="{FF2B5EF4-FFF2-40B4-BE49-F238E27FC236}">
                <a16:creationId xmlns="" xmlns:a16="http://schemas.microsoft.com/office/drawing/2014/main" id="{9BFD5DAE-B6F5-9D0A-28F6-35FDF1176275}"/>
              </a:ext>
            </a:extLst>
          </p:cNvPr>
          <p:cNvSpPr txBox="1"/>
          <p:nvPr/>
        </p:nvSpPr>
        <p:spPr>
          <a:xfrm>
            <a:off x="289006" y="4862318"/>
            <a:ext cx="11613988" cy="1631216"/>
          </a:xfrm>
          <a:prstGeom prst="rect">
            <a:avLst/>
          </a:prstGeom>
          <a:noFill/>
        </p:spPr>
        <p:txBody>
          <a:bodyPr wrap="square">
            <a:spAutoFit/>
          </a:bodyPr>
          <a:lstStyle/>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Pray ye for us and for all Christians who </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bade us to make mention of them. Praise ye and sing in the peace and love of Jesus Christ.</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1">
            <a:extLst>
              <a:ext uri="{FF2B5EF4-FFF2-40B4-BE49-F238E27FC236}">
                <a16:creationId xmlns="" xmlns:a16="http://schemas.microsoft.com/office/drawing/2014/main" id="{3D81956A-34DA-1F16-490B-9E0E2D5AB456}"/>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369</a:t>
            </a:fld>
            <a:endParaRPr lang="en-US" dirty="0"/>
          </a:p>
        </p:txBody>
      </p:sp>
    </p:spTree>
    <p:extLst>
      <p:ext uri="{BB962C8B-B14F-4D97-AF65-F5344CB8AC3E}">
        <p14:creationId xmlns:p14="http://schemas.microsoft.com/office/powerpoint/2010/main" val="940058423"/>
      </p:ext>
    </p:extLst>
  </p:cSld>
  <p:clrMapOvr>
    <a:masterClrMapping/>
  </p:clrMapOvr>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B9D34449-4F2B-4E6D-8980-54FFAF0C7839}"/>
              </a:ext>
            </a:extLst>
          </p:cNvPr>
          <p:cNvSpPr/>
          <p:nvPr/>
        </p:nvSpPr>
        <p:spPr>
          <a:xfrm>
            <a:off x="289005" y="162565"/>
            <a:ext cx="11541402" cy="4357027"/>
          </a:xfrm>
          <a:prstGeom prst="rect">
            <a:avLst/>
          </a:prstGeom>
        </p:spPr>
        <p:txBody>
          <a:bodyPr wrap="square">
            <a:spAutoFit/>
          </a:bodyPr>
          <a:lstStyle/>
          <a:p>
            <a:pPr algn="ctr">
              <a:lnSpc>
                <a:spcPct val="107000"/>
              </a:lnSpc>
            </a:pPr>
            <a:r>
              <a:rPr lang="am-ET" sz="419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በቁርባን ሰዓት በኅብረት </a:t>
            </a:r>
            <a:endPar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endParaRPr lang="en-US" sz="7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ቅዱስ ቅዱስ ቅዱስ ሥሉስ </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ዘኢይትነገር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ሀበኒ ከመ እንሣእ ለሕይወት ዘንተ</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ሥጋ ወደመ ዘእንበለ </a:t>
            </a:r>
            <a:r>
              <a:rPr lang="am-ET" sz="4000" b="1" dirty="0" smtClean="0">
                <a:latin typeface="Nyala" panose="02000504070300020003" pitchFamily="2" charset="0"/>
                <a:ea typeface="Abyssinica SIL (Connected)" panose="02000000000000000000" pitchFamily="2" charset="0"/>
                <a:cs typeface="Abyssinica SIL (Connected)" panose="02000000000000000000" pitchFamily="2" charset="0"/>
              </a:rPr>
              <a:t>ኵ</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ነኔ</a:t>
            </a:r>
            <a:endPar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endParaRPr lang="am-ET" sz="8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የማይነገር</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 ቅዱስ</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AE"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ሦስት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የምትሆን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ይህንን ሥጋና ደም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ሳይፈረድብኝ</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ሕይወት</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እቀበል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 ስጠኝ፤</a:t>
            </a:r>
            <a:endPar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TextBox 2">
            <a:extLst>
              <a:ext uri="{FF2B5EF4-FFF2-40B4-BE49-F238E27FC236}">
                <a16:creationId xmlns="" xmlns:a16="http://schemas.microsoft.com/office/drawing/2014/main" id="{05DEA7DB-390F-B07C-D3B1-3A2B17969D23}"/>
              </a:ext>
            </a:extLst>
          </p:cNvPr>
          <p:cNvSpPr txBox="1"/>
          <p:nvPr/>
        </p:nvSpPr>
        <p:spPr>
          <a:xfrm>
            <a:off x="289005" y="4346581"/>
            <a:ext cx="11541402" cy="2554545"/>
          </a:xfrm>
          <a:prstGeom prst="rect">
            <a:avLst/>
          </a:prstGeom>
          <a:noFill/>
        </p:spPr>
        <p:txBody>
          <a:bodyPr wrap="square">
            <a:spAutoFit/>
          </a:bodyPr>
          <a:lstStyle/>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 Holy! Holy! Trinity ineffable, grant me to receive this Body and this Blood for life and not for condemnation.</a:t>
            </a:r>
            <a:endPar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 xmlns:a16="http://schemas.microsoft.com/office/drawing/2014/main" id="{FCD82759-724F-2979-2750-F6FDAB439CB5}"/>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370</a:t>
            </a:fld>
            <a:endParaRPr lang="en-US" dirty="0"/>
          </a:p>
        </p:txBody>
      </p:sp>
    </p:spTree>
    <p:extLst>
      <p:ext uri="{BB962C8B-B14F-4D97-AF65-F5344CB8AC3E}">
        <p14:creationId xmlns:p14="http://schemas.microsoft.com/office/powerpoint/2010/main" val="2190106573"/>
      </p:ext>
    </p:extLst>
  </p:cSld>
  <p:clrMapOvr>
    <a:masterClrMapping/>
  </p:clrMapOvr>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CF06D9F7-B66B-4F04-BF52-E3BD8ABE35F4}"/>
              </a:ext>
            </a:extLst>
          </p:cNvPr>
          <p:cNvSpPr/>
          <p:nvPr/>
        </p:nvSpPr>
        <p:spPr>
          <a:xfrm>
            <a:off x="289005" y="110099"/>
            <a:ext cx="11808312" cy="4538102"/>
          </a:xfrm>
          <a:prstGeom prst="rect">
            <a:avLst/>
          </a:prstGeom>
        </p:spPr>
        <p:txBody>
          <a:bodyPr wrap="square">
            <a:spAutoFit/>
          </a:bodyPr>
          <a:lstStyle/>
          <a:p>
            <a:pPr>
              <a:lnSpc>
                <a:spcPct val="107000"/>
              </a:lnSpc>
            </a:pP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ሀበኒ እግበር ፍሬ ዘያሠምረከ ከመ አስተርኢ በስብሐቲከ ወእሕየው ለከ እንዘ እገብር </a:t>
            </a:r>
            <a:r>
              <a:rPr lang="am-ET"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ዘዚ</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ኣ</a:t>
            </a:r>
            <a:r>
              <a:rPr lang="am-ET"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ከ ፈቃደ</a:t>
            </a:r>
            <a:endPar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በጌትነት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እንድገለ</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ጥ፣</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ደስ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የሚያሰኝህን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ፍሬ እሠራ ዘንድ ስጠኝ፤ የአንተንም ፈቃድ እየሠራሁ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እኖር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 ስጠኝ፤</a:t>
            </a:r>
            <a:endPar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TextBox 2">
            <a:extLst>
              <a:ext uri="{FF2B5EF4-FFF2-40B4-BE49-F238E27FC236}">
                <a16:creationId xmlns="" xmlns:a16="http://schemas.microsoft.com/office/drawing/2014/main" id="{FEC98C81-57F9-4792-DB14-ACCC7EB05B1C}"/>
              </a:ext>
            </a:extLst>
          </p:cNvPr>
          <p:cNvSpPr txBox="1"/>
          <p:nvPr/>
        </p:nvSpPr>
        <p:spPr>
          <a:xfrm>
            <a:off x="289006" y="4335292"/>
            <a:ext cx="11541401" cy="2554545"/>
          </a:xfrm>
          <a:prstGeom prst="rect">
            <a:avLst/>
          </a:prstGeom>
          <a:noFill/>
        </p:spPr>
        <p:txBody>
          <a:bodyPr wrap="square">
            <a:spAutoFit/>
          </a:bodyPr>
          <a:lstStyle/>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Grant me to bring forth fruit that shall be well pleasing unto Thee, to the end that I may appear in Thy glory and live unto Thee doing Thy will.</a:t>
            </a:r>
            <a:endPar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 xmlns:a16="http://schemas.microsoft.com/office/drawing/2014/main" id="{7F558D73-374D-995B-5169-74942CDDD5D6}"/>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latin typeface="Abyssinica SIL (Connected)" panose="02000000000000000000" pitchFamily="2" charset="0"/>
                <a:ea typeface="Abyssinica SIL (Connected)" panose="02000000000000000000" pitchFamily="2" charset="0"/>
                <a:cs typeface="Abyssinica SIL (Connected)" panose="02000000000000000000" pitchFamily="2" charset="0"/>
              </a:rPr>
              <a:t>371</a:t>
            </a:fld>
            <a:endParaRPr lang="en-US"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74703940"/>
      </p:ext>
    </p:extLst>
  </p:cSld>
  <p:clrMapOvr>
    <a:masterClrMapping/>
  </p:clrMapOvr>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1">
            <a:extLst>
              <a:ext uri="{FF2B5EF4-FFF2-40B4-BE49-F238E27FC236}">
                <a16:creationId xmlns="" xmlns:a16="http://schemas.microsoft.com/office/drawing/2014/main" id="{350BA0CF-2052-240C-CCC0-9F0FCD027C5C}"/>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372</a:t>
            </a:fld>
            <a:endParaRPr lang="en-US" dirty="0"/>
          </a:p>
        </p:txBody>
      </p:sp>
      <p:sp>
        <p:nvSpPr>
          <p:cNvPr id="5" name="Rectangle 4">
            <a:extLst>
              <a:ext uri="{FF2B5EF4-FFF2-40B4-BE49-F238E27FC236}">
                <a16:creationId xmlns="" xmlns:a16="http://schemas.microsoft.com/office/drawing/2014/main" id="{C31BCE5F-5E32-4BF2-9A06-576153C78F42}"/>
              </a:ext>
            </a:extLst>
          </p:cNvPr>
          <p:cNvSpPr/>
          <p:nvPr/>
        </p:nvSpPr>
        <p:spPr>
          <a:xfrm>
            <a:off x="289006" y="85849"/>
            <a:ext cx="11468814" cy="4505272"/>
          </a:xfrm>
          <a:prstGeom prst="rect">
            <a:avLst/>
          </a:prstGeom>
        </p:spPr>
        <p:txBody>
          <a:bodyPr wrap="square">
            <a:spAutoFit/>
          </a:bodyPr>
          <a:lstStyle/>
          <a:p>
            <a:pPr>
              <a:lnSpc>
                <a:spcPct val="107000"/>
              </a:lnSpc>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በተአምኖ እጼውዐከ </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አ</a:t>
            </a:r>
            <a:r>
              <a:rPr lang="en-US"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በ </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ወእጼውዕ መንግ</a:t>
            </a:r>
            <a:r>
              <a:rPr lang="en-US" sz="4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ሥተ</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ከ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ይትቀደስ እግዚኦ ስምከ </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በላዕሌነ</a:t>
            </a:r>
            <a:r>
              <a:rPr lang="en-AE"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እስመ ኃያል አንተ እኩት </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ወስ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ቡ</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ሕ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ወለከ ስብሐት ለዓለመ ዓለም።</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በማመን አባት ብዬ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እጠራሃለሁ፤ አቤቱ ስምህ</a:t>
            </a:r>
            <a:endPar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በኛ ላይ ይመስገን፤ ምስጉን ክቡር የምትሆን ኃያል አንተ ነህና ለአንተ ክብር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ይገባል</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ለዘለዓለሙ።</a:t>
            </a:r>
            <a:endPar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TextBox 5">
            <a:extLst>
              <a:ext uri="{FF2B5EF4-FFF2-40B4-BE49-F238E27FC236}">
                <a16:creationId xmlns="" xmlns:a16="http://schemas.microsoft.com/office/drawing/2014/main" id="{5C6DF3EB-C25A-ADC3-7A04-1493BE42E01A}"/>
              </a:ext>
            </a:extLst>
          </p:cNvPr>
          <p:cNvSpPr txBox="1"/>
          <p:nvPr/>
        </p:nvSpPr>
        <p:spPr>
          <a:xfrm>
            <a:off x="289006" y="4432705"/>
            <a:ext cx="11613989" cy="2554545"/>
          </a:xfrm>
          <a:prstGeom prst="rect">
            <a:avLst/>
          </a:prstGeom>
          <a:noFill/>
        </p:spPr>
        <p:txBody>
          <a:bodyPr wrap="square">
            <a:spAutoFit/>
          </a:bodyPr>
          <a:lstStyle/>
          <a:p>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In faith,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call upon Thee, Father, and call upon Thy Kingdom; hallowed, Lord, be Thy name upon us, for mighty art Thou, praised and glorious, and to Thee be glory, world without end.</a:t>
            </a:r>
            <a:endPar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205889421"/>
      </p:ext>
    </p:extLst>
  </p:cSld>
  <p:clrMapOvr>
    <a:masterClrMapping/>
  </p:clrMapOvr>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1">
            <a:extLst>
              <a:ext uri="{FF2B5EF4-FFF2-40B4-BE49-F238E27FC236}">
                <a16:creationId xmlns="" xmlns:a16="http://schemas.microsoft.com/office/drawing/2014/main" id="{1075FA20-0F01-04DB-4AD8-24C57484915E}"/>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373</a:t>
            </a:fld>
            <a:endParaRPr lang="en-US" dirty="0"/>
          </a:p>
        </p:txBody>
      </p:sp>
      <p:sp>
        <p:nvSpPr>
          <p:cNvPr id="5" name="Rectangle 4">
            <a:extLst>
              <a:ext uri="{FF2B5EF4-FFF2-40B4-BE49-F238E27FC236}">
                <a16:creationId xmlns="" xmlns:a16="http://schemas.microsoft.com/office/drawing/2014/main" id="{14FA6BD7-F90F-4A5A-A895-42FDC38FA563}"/>
              </a:ext>
            </a:extLst>
          </p:cNvPr>
          <p:cNvSpPr/>
          <p:nvPr/>
        </p:nvSpPr>
        <p:spPr>
          <a:xfrm>
            <a:off x="289006" y="76200"/>
            <a:ext cx="11686576" cy="4503669"/>
          </a:xfrm>
          <a:prstGeom prst="rect">
            <a:avLst/>
          </a:prstGeom>
        </p:spPr>
        <p:txBody>
          <a:bodyPr wrap="square">
            <a:spAutoFit/>
          </a:bodyPr>
          <a:lstStyle/>
          <a:p>
            <a:pPr algn="ctr">
              <a:lnSpc>
                <a:spcPct val="107000"/>
              </a:lnSpc>
            </a:pPr>
            <a:r>
              <a:rPr lang="am-ET" sz="4191"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በቁርባን </a:t>
            </a:r>
            <a:r>
              <a:rPr lang="am-ET"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ሰዓት በኅብረት የሚደጋገም</a:t>
            </a:r>
            <a:endPar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lnSpc>
                <a:spcPct val="107000"/>
              </a:lnSpc>
            </a:pPr>
            <a:endParaRPr lang="en-US" sz="1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እስመ ኃያል አንተ እኩት </a:t>
            </a:r>
            <a:r>
              <a:rPr lang="am-ET" sz="5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ወስ</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ቡ</a:t>
            </a:r>
            <a:r>
              <a:rPr lang="am-ET" sz="5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ሕ</a:t>
            </a:r>
            <a:r>
              <a:rPr lang="en-AE" sz="5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ወለከ</a:t>
            </a:r>
            <a:r>
              <a:rPr lang="en-AE"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ስብሐት ለዓለመ ዓለም</a:t>
            </a:r>
            <a:endParaRPr lang="en-AE"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ኃያል አንተ ነህና ለአንተ </a:t>
            </a:r>
            <a:r>
              <a:rPr lang="am-ET" sz="5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ክብር ይገባል</a:t>
            </a:r>
            <a:r>
              <a:rPr lang="en-US"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5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ለዘለዓለሙ</a:t>
            </a:r>
            <a:endParaRPr lang="en-US"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TextBox 5">
            <a:extLst>
              <a:ext uri="{FF2B5EF4-FFF2-40B4-BE49-F238E27FC236}">
                <a16:creationId xmlns="" xmlns:a16="http://schemas.microsoft.com/office/drawing/2014/main" id="{62C490E5-334D-6B88-B974-4DEF1CA64764}"/>
              </a:ext>
            </a:extLst>
          </p:cNvPr>
          <p:cNvSpPr txBox="1"/>
          <p:nvPr/>
        </p:nvSpPr>
        <p:spPr>
          <a:xfrm>
            <a:off x="289007" y="4734342"/>
            <a:ext cx="11686575" cy="2123658"/>
          </a:xfrm>
          <a:prstGeom prst="rect">
            <a:avLst/>
          </a:prstGeom>
          <a:noFill/>
        </p:spPr>
        <p:txBody>
          <a:bodyPr wrap="square">
            <a:spAutoFit/>
          </a:bodyPr>
          <a:lstStyle/>
          <a:p>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or Mighty art Thou, praised and glorious, and to Thee be Glory, for ever and ever.</a:t>
            </a:r>
            <a:endPar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566730004"/>
      </p:ext>
    </p:extLst>
  </p:cSld>
  <p:clrMapOvr>
    <a:masterClrMapping/>
  </p:clrMapOvr>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1.bp.blogspot.com/-fUCoo96LkI0/UAEuse6rlJI/AAAAAAAABeo/xM3x5o3H76I/s1600/%E1%88%A5%E1%88%89%E1%88%B5+%E1%89%85%E1%8B%B1%E1%88%B5_page1_image2.png"/>
          <p:cNvPicPr>
            <a:picLocks noChangeAspect="1" noChangeArrowheads="1"/>
          </p:cNvPicPr>
          <p:nvPr/>
        </p:nvPicPr>
        <p:blipFill rotWithShape="1">
          <a:blip r:embed="rId2">
            <a:extLst>
              <a:ext uri="{28A0092B-C50C-407E-A947-70E740481C1C}">
                <a14:useLocalDpi xmlns:a14="http://schemas.microsoft.com/office/drawing/2010/main" val="0"/>
              </a:ext>
            </a:extLst>
          </a:blip>
          <a:srcRect l="816" t="1202" r="2414" b="3402"/>
          <a:stretch/>
        </p:blipFill>
        <p:spPr bwMode="auto">
          <a:xfrm>
            <a:off x="94683" y="-127784"/>
            <a:ext cx="12085582" cy="689580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No photo description availab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138" y="396411"/>
            <a:ext cx="11037095" cy="5863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0128891"/>
      </p:ext>
    </p:extLst>
  </p:cSld>
  <p:clrMapOvr>
    <a:masterClrMapping/>
  </p:clrMapOvr>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1">
            <a:extLst>
              <a:ext uri="{FF2B5EF4-FFF2-40B4-BE49-F238E27FC236}">
                <a16:creationId xmlns="" xmlns:a16="http://schemas.microsoft.com/office/drawing/2014/main" id="{DCB934D2-817E-59B6-69DB-3DA8B06EEB53}"/>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375</a:t>
            </a:fld>
            <a:endParaRPr lang="en-US" dirty="0"/>
          </a:p>
        </p:txBody>
      </p:sp>
      <p:sp>
        <p:nvSpPr>
          <p:cNvPr id="5" name="Rectangle 4">
            <a:extLst>
              <a:ext uri="{FF2B5EF4-FFF2-40B4-BE49-F238E27FC236}">
                <a16:creationId xmlns="" xmlns:a16="http://schemas.microsoft.com/office/drawing/2014/main" id="{E91D6A69-1444-4DEA-874B-50E647939754}"/>
              </a:ext>
            </a:extLst>
          </p:cNvPr>
          <p:cNvSpPr/>
          <p:nvPr/>
        </p:nvSpPr>
        <p:spPr>
          <a:xfrm>
            <a:off x="150126" y="128372"/>
            <a:ext cx="11846256" cy="4702954"/>
          </a:xfrm>
          <a:prstGeom prst="rect">
            <a:avLst/>
          </a:prstGeom>
        </p:spPr>
        <p:txBody>
          <a:bodyPr wrap="square">
            <a:spAutoFit/>
          </a:bodyPr>
          <a:lstStyle/>
          <a:p>
            <a:pPr>
              <a:lnSpc>
                <a:spcPct val="107000"/>
              </a:lnSpc>
            </a:pPr>
            <a:r>
              <a:rPr lang="am-ET" sz="32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am-ET" sz="32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en-US" sz="2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ነአ</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ቶ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ለእግዚአብሔር ቅድሳቶ ነሢአነ</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ከመ</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ለሕይወተ</a:t>
            </a:r>
            <a:r>
              <a:rPr lang="en-AE" sz="2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ነፍስ</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ይኩነነ</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ፈውሰ</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ዘተመጦነ ንስእል </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ወንትመ</a:t>
            </a:r>
            <a:r>
              <a:rPr lang="en-US" sz="4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ሐፀ</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am-ET" sz="2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እንዘ</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ንሴብሖ</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ለእግዚአብሔር</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አምላክነ።</a:t>
            </a:r>
          </a:p>
          <a:p>
            <a:pPr>
              <a:lnSpc>
                <a:spcPct val="107000"/>
              </a:lnSpc>
            </a:pP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ሥጋውን ደሙን </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ተቀ</a:t>
            </a:r>
            <a:r>
              <a:rPr lang="en-US" sz="32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ብለ</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እግዚአብሔርን </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እናመሰግነዋለን</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ለነፍሳችን አነዋወር መድኃኒት ይሆነን ዘንድ የተቀበልን እኛ አምላካችንን እግዚአብሔርን እያመሰገንን </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እንለምናለን</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አደራም </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እንላለን</a:t>
            </a:r>
            <a:r>
              <a:rPr lang="en-US"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TextBox 5">
            <a:extLst>
              <a:ext uri="{FF2B5EF4-FFF2-40B4-BE49-F238E27FC236}">
                <a16:creationId xmlns="" xmlns:a16="http://schemas.microsoft.com/office/drawing/2014/main" id="{9CE6274C-B55A-B5C5-86A7-1104703E8E7D}"/>
              </a:ext>
            </a:extLst>
          </p:cNvPr>
          <p:cNvSpPr txBox="1"/>
          <p:nvPr/>
        </p:nvSpPr>
        <p:spPr>
          <a:xfrm>
            <a:off x="150126" y="4632843"/>
            <a:ext cx="11541402" cy="2062103"/>
          </a:xfrm>
          <a:prstGeom prst="rect">
            <a:avLst/>
          </a:prstGeom>
          <a:noFill/>
        </p:spPr>
        <p:txBody>
          <a:bodyPr wrap="square">
            <a:spAutoFit/>
          </a:bodyPr>
          <a:lstStyle/>
          <a:p>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thank God for that we have partaken of His Holy things; we pray and trust that which we have received may be healing for the life of the soul while we glorify the Lord our God.</a:t>
            </a:r>
            <a:endPar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76979317"/>
      </p:ext>
    </p:extLst>
  </p:cSld>
  <p:clrMapOvr>
    <a:masterClrMapping/>
  </p:clrMapOvr>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B3D2DCA4-B938-4937-9EAA-15C4859D0495}"/>
              </a:ext>
            </a:extLst>
          </p:cNvPr>
          <p:cNvSpPr/>
          <p:nvPr/>
        </p:nvSpPr>
        <p:spPr>
          <a:xfrm>
            <a:off x="289005" y="23153"/>
            <a:ext cx="11541402" cy="5032083"/>
          </a:xfrm>
          <a:prstGeom prst="rect">
            <a:avLst/>
          </a:prstGeom>
        </p:spPr>
        <p:txBody>
          <a:bodyPr wrap="square">
            <a:spAutoFit/>
          </a:bodyPr>
          <a:lstStyle/>
          <a:p>
            <a:pPr>
              <a:lnSpc>
                <a:spcPct val="107000"/>
              </a:lnSpc>
            </a:pPr>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am-ET" sz="40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a:lnSpc>
                <a:spcPct val="107000"/>
              </a:lnSpc>
            </a:pPr>
            <a:endParaRPr lang="en-US" sz="8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ስብሐተ እግዚአብሔር ይነግር አፉየ ወኵሉ ዘሥጋ ይባርክ ለስሙ ቅዱስ፤ ለዓለም ወለዓለመ ዓለም።</a:t>
            </a:r>
          </a:p>
          <a:p>
            <a:pPr>
              <a:lnSpc>
                <a:spcPct val="107000"/>
              </a:lnSpc>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አንደበቴ የእግዚአብሔርን ምስጋና ይናገራል፤ የሥጋ ፍጥረትም ሁሉ ቅዱስ የሚሆን ስሙን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ያመሰግናል</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ለዘላለሙ።</a:t>
            </a:r>
          </a:p>
        </p:txBody>
      </p:sp>
      <p:sp>
        <p:nvSpPr>
          <p:cNvPr id="3" name="TextBox 2">
            <a:extLst>
              <a:ext uri="{FF2B5EF4-FFF2-40B4-BE49-F238E27FC236}">
                <a16:creationId xmlns="" xmlns:a16="http://schemas.microsoft.com/office/drawing/2014/main" id="{30183F8E-6136-8690-B049-17F933941132}"/>
              </a:ext>
            </a:extLst>
          </p:cNvPr>
          <p:cNvSpPr txBox="1"/>
          <p:nvPr/>
        </p:nvSpPr>
        <p:spPr>
          <a:xfrm>
            <a:off x="289005" y="4734342"/>
            <a:ext cx="11735724" cy="2123658"/>
          </a:xfrm>
          <a:prstGeom prst="rect">
            <a:avLst/>
          </a:prstGeom>
          <a:noFill/>
        </p:spPr>
        <p:txBody>
          <a:bodyPr wrap="square">
            <a:spAutoFit/>
          </a:bodyPr>
          <a:lstStyle/>
          <a:p>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My mouth shall speak the praise of the Lord, and let all flesh bless His Holy name for ever and ever.</a:t>
            </a:r>
            <a:endPar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 xmlns:a16="http://schemas.microsoft.com/office/drawing/2014/main" id="{FA38DF5E-1E3C-B518-B64B-DA0831827089}"/>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376</a:t>
            </a:fld>
            <a:endParaRPr lang="en-US" dirty="0"/>
          </a:p>
        </p:txBody>
      </p:sp>
    </p:spTree>
    <p:extLst>
      <p:ext uri="{BB962C8B-B14F-4D97-AF65-F5344CB8AC3E}">
        <p14:creationId xmlns:p14="http://schemas.microsoft.com/office/powerpoint/2010/main" val="439732464"/>
      </p:ext>
    </p:extLst>
  </p:cSld>
  <p:clrMapOvr>
    <a:masterClrMapping/>
  </p:clrMapOvr>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00E93669-32FA-3024-7662-512B2575BA71}"/>
              </a:ext>
            </a:extLst>
          </p:cNvPr>
          <p:cNvSpPr/>
          <p:nvPr/>
        </p:nvSpPr>
        <p:spPr>
          <a:xfrm>
            <a:off x="361593" y="93219"/>
            <a:ext cx="11541402" cy="4102213"/>
          </a:xfrm>
          <a:prstGeom prst="rect">
            <a:avLst/>
          </a:prstGeom>
        </p:spPr>
        <p:txBody>
          <a:bodyPr wrap="square">
            <a:spAutoFit/>
          </a:bodyPr>
          <a:lstStyle/>
          <a:p>
            <a:pPr>
              <a:lnSpc>
                <a:spcPct val="107000"/>
              </a:lnSpc>
            </a:pPr>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am-ET" sz="381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a:lnSpc>
                <a:spcPct val="107000"/>
              </a:lnSpc>
            </a:pPr>
            <a:endParaRPr lang="en-US" sz="1143"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አቡነ ዘበሰማያት ኢታብአነ እግዚኦ ውስተ </a:t>
            </a:r>
            <a:r>
              <a:rPr lang="am-ET"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መንሱት</a:t>
            </a:r>
            <a:r>
              <a:rPr lang="en-US" sz="48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8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endParaRPr lang="en-US" sz="2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በሰማይ ያለህ አባታችን </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ሆይ</a:t>
            </a:r>
            <a:r>
              <a:rPr lang="am-ET" sz="4800" b="1" dirty="0" smtClean="0">
                <a:solidFill>
                  <a:srgbClr val="00FF00"/>
                </a:solidFill>
                <a:latin typeface="Ebrima"/>
                <a:ea typeface="Ebrima"/>
                <a:cs typeface="Ebrima"/>
              </a:rPr>
              <a:t>!</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ወደ ፈተና አታገባን።</a:t>
            </a:r>
            <a:endPar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TextBox 4">
            <a:extLst>
              <a:ext uri="{FF2B5EF4-FFF2-40B4-BE49-F238E27FC236}">
                <a16:creationId xmlns="" xmlns:a16="http://schemas.microsoft.com/office/drawing/2014/main" id="{80F35400-CDF3-AB98-2692-54A71A19844A}"/>
              </a:ext>
            </a:extLst>
          </p:cNvPr>
          <p:cNvSpPr txBox="1"/>
          <p:nvPr/>
        </p:nvSpPr>
        <p:spPr>
          <a:xfrm>
            <a:off x="361593" y="4226878"/>
            <a:ext cx="11315522" cy="2308324"/>
          </a:xfrm>
          <a:prstGeom prst="rect">
            <a:avLst/>
          </a:prstGeom>
          <a:noFill/>
        </p:spPr>
        <p:txBody>
          <a:bodyPr wrap="square">
            <a:spAutoFit/>
          </a:bodyPr>
          <a:lstStyle/>
          <a:p>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Our Father who art in heaven, lead us not, Lord, into temptation.</a:t>
            </a:r>
            <a:endPar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2" name="Slide Number Placeholder 1">
            <a:extLst>
              <a:ext uri="{FF2B5EF4-FFF2-40B4-BE49-F238E27FC236}">
                <a16:creationId xmlns="" xmlns:a16="http://schemas.microsoft.com/office/drawing/2014/main" id="{5AD300E0-7635-D728-E501-309112B782EC}"/>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377</a:t>
            </a:fld>
            <a:endParaRPr lang="en-US" dirty="0"/>
          </a:p>
        </p:txBody>
      </p:sp>
    </p:spTree>
    <p:extLst>
      <p:ext uri="{BB962C8B-B14F-4D97-AF65-F5344CB8AC3E}">
        <p14:creationId xmlns:p14="http://schemas.microsoft.com/office/powerpoint/2010/main" val="2703776023"/>
      </p:ext>
    </p:extLst>
  </p:cSld>
  <p:clrMapOvr>
    <a:masterClrMapping/>
  </p:clrMapOvr>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652E44B9-6104-9739-B9F1-EF309F132390}"/>
              </a:ext>
            </a:extLst>
          </p:cNvPr>
          <p:cNvSpPr txBox="1"/>
          <p:nvPr/>
        </p:nvSpPr>
        <p:spPr>
          <a:xfrm>
            <a:off x="289006" y="5024280"/>
            <a:ext cx="11613989" cy="1446550"/>
          </a:xfrm>
          <a:prstGeom prst="rect">
            <a:avLst/>
          </a:prstGeom>
          <a:noFill/>
        </p:spPr>
        <p:txBody>
          <a:bodyPr wrap="square">
            <a:spAutoFit/>
          </a:bodyPr>
          <a:lstStyle/>
          <a:p>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have received of the holy Body and the precious Blood of Christ.</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2" name="Rectangle 1">
            <a:extLst>
              <a:ext uri="{FF2B5EF4-FFF2-40B4-BE49-F238E27FC236}">
                <a16:creationId xmlns="" xmlns:a16="http://schemas.microsoft.com/office/drawing/2014/main" id="{481FDCF1-8554-42DF-9EB7-14524A1162A3}"/>
              </a:ext>
            </a:extLst>
          </p:cNvPr>
          <p:cNvSpPr/>
          <p:nvPr/>
        </p:nvSpPr>
        <p:spPr>
          <a:xfrm>
            <a:off x="289005" y="309781"/>
            <a:ext cx="11808312" cy="4675447"/>
          </a:xfrm>
          <a:prstGeom prst="rect">
            <a:avLst/>
          </a:prstGeom>
        </p:spPr>
        <p:txBody>
          <a:bodyPr wrap="square">
            <a:spAutoFit/>
          </a:bodyPr>
          <a:lstStyle/>
          <a:p>
            <a:pPr>
              <a:lnSpc>
                <a:spcPct val="107000"/>
              </a:lnSpc>
            </a:pPr>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am-ET" sz="381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pPr>
              <a:lnSpc>
                <a:spcPct val="107000"/>
              </a:lnSpc>
            </a:pPr>
            <a:endParaRPr lang="en-US" sz="1524"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ተመጦነ እምሥጋሁ ቅዱስ ወእምደሙ ክቡር </a:t>
            </a:r>
            <a:r>
              <a:rPr lang="am-ET" sz="5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ለክርስቶስ</a:t>
            </a:r>
            <a:r>
              <a:rPr lang="en-US" sz="5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endParaRPr lang="en-US" sz="9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ከክርስቶስ ከቅዱስ ሥጋውና ከክቡር</a:t>
            </a:r>
            <a:r>
              <a:rPr lang="en-AE"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ደሙ ተቀበልን።</a:t>
            </a:r>
            <a:endParaRPr lang="en-US"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 xmlns:a16="http://schemas.microsoft.com/office/drawing/2014/main" id="{D63C017C-252F-3FA2-26A2-D4AB2B1D6DCD}"/>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378</a:t>
            </a:fld>
            <a:endParaRPr lang="en-US" dirty="0"/>
          </a:p>
        </p:txBody>
      </p:sp>
    </p:spTree>
    <p:extLst>
      <p:ext uri="{BB962C8B-B14F-4D97-AF65-F5344CB8AC3E}">
        <p14:creationId xmlns:p14="http://schemas.microsoft.com/office/powerpoint/2010/main" val="3468320334"/>
      </p:ext>
    </p:extLst>
  </p:cSld>
  <p:clrMapOvr>
    <a:masterClrMapping/>
  </p:clrMapOvr>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B3D2DCA4-B938-4937-9EAA-15C4859D0495}"/>
              </a:ext>
            </a:extLst>
          </p:cNvPr>
          <p:cNvSpPr/>
          <p:nvPr/>
        </p:nvSpPr>
        <p:spPr>
          <a:xfrm>
            <a:off x="289005" y="23153"/>
            <a:ext cx="11541402" cy="5126275"/>
          </a:xfrm>
          <a:prstGeom prst="rect">
            <a:avLst/>
          </a:prstGeom>
        </p:spPr>
        <p:txBody>
          <a:bodyPr wrap="square">
            <a:spAutoFit/>
          </a:bodyPr>
          <a:lstStyle/>
          <a:p>
            <a:pPr>
              <a:lnSpc>
                <a:spcPct val="107000"/>
              </a:lnSpc>
            </a:pPr>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am-ET" sz="40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a:lnSpc>
                <a:spcPct val="107000"/>
              </a:lnSpc>
            </a:pPr>
            <a:endParaRPr lang="en-US" sz="8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ስብሐተ እግዚአብሔር ይነግር አፉየ ወኵሉ ዘሥጋ ይባርክ ለስሙ </a:t>
            </a:r>
            <a:r>
              <a:rPr lang="am-ET"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ለዓለም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ወለዓለመ ዓለም።</a:t>
            </a:r>
          </a:p>
          <a:p>
            <a:pPr>
              <a:lnSpc>
                <a:spcPct val="107000"/>
              </a:lnSpc>
            </a:pP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አንደበቴ የእግዚአብሔርን ምስጋና ይናገራል፤ የሥጋ ፍጥረትም ሁሉ ቅዱስ የሚሆን ስሙን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ያመሰግናል</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ለዘላለሙ</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
        <p:nvSpPr>
          <p:cNvPr id="3" name="TextBox 2">
            <a:extLst>
              <a:ext uri="{FF2B5EF4-FFF2-40B4-BE49-F238E27FC236}">
                <a16:creationId xmlns="" xmlns:a16="http://schemas.microsoft.com/office/drawing/2014/main" id="{30183F8E-6136-8690-B049-17F933941132}"/>
              </a:ext>
            </a:extLst>
          </p:cNvPr>
          <p:cNvSpPr txBox="1"/>
          <p:nvPr/>
        </p:nvSpPr>
        <p:spPr>
          <a:xfrm>
            <a:off x="289005" y="4747831"/>
            <a:ext cx="11735724" cy="1938992"/>
          </a:xfrm>
          <a:prstGeom prst="rect">
            <a:avLst/>
          </a:prstGeom>
          <a:noFill/>
        </p:spPr>
        <p:txBody>
          <a:bodyPr wrap="square">
            <a:spAutoFit/>
          </a:bodyPr>
          <a:lstStyle/>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My mouth shall speak the praise of the Lord, and let all flesh bless His Holy name for ever and ever.</a:t>
            </a:r>
            <a:endPar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 xmlns:a16="http://schemas.microsoft.com/office/drawing/2014/main" id="{FA38DF5E-1E3C-B518-B64B-DA0831827089}"/>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379</a:t>
            </a:fld>
            <a:endParaRPr lang="en-US" dirty="0"/>
          </a:p>
        </p:txBody>
      </p:sp>
    </p:spTree>
    <p:extLst>
      <p:ext uri="{BB962C8B-B14F-4D97-AF65-F5344CB8AC3E}">
        <p14:creationId xmlns:p14="http://schemas.microsoft.com/office/powerpoint/2010/main" val="2877096473"/>
      </p:ext>
    </p:extLst>
  </p:cSld>
  <p:clrMapOvr>
    <a:masterClrMapping/>
  </p:clrMapOvr>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00E93669-32FA-3024-7662-512B2575BA71}"/>
              </a:ext>
            </a:extLst>
          </p:cNvPr>
          <p:cNvSpPr/>
          <p:nvPr/>
        </p:nvSpPr>
        <p:spPr>
          <a:xfrm>
            <a:off x="216419" y="119432"/>
            <a:ext cx="11698077" cy="4141390"/>
          </a:xfrm>
          <a:prstGeom prst="rect">
            <a:avLst/>
          </a:prstGeom>
        </p:spPr>
        <p:txBody>
          <a:bodyPr wrap="square">
            <a:spAutoFit/>
          </a:bodyPr>
          <a:lstStyle/>
          <a:p>
            <a:pPr>
              <a:lnSpc>
                <a:spcPct val="107000"/>
              </a:lnSpc>
            </a:pPr>
            <a:r>
              <a:rPr lang="am-ET"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am-ET" sz="4191"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en-US" sz="2667"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አቡነ ዘበሰማያት </a:t>
            </a:r>
            <a:r>
              <a:rPr lang="am-ET" sz="5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ኢታብአነ</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ውስተ መንሱት</a:t>
            </a:r>
            <a:r>
              <a:rPr lang="am-ET" sz="54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4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በሰማይ ያለህ አባታችን </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ሆይ</a:t>
            </a:r>
            <a:r>
              <a:rPr lang="am-ET" sz="4800" b="1" dirty="0" smtClean="0">
                <a:solidFill>
                  <a:srgbClr val="00FF00"/>
                </a:solidFill>
                <a:latin typeface="Ebrima"/>
                <a:ea typeface="Ebrima"/>
                <a:cs typeface="Ebrima"/>
              </a:rPr>
              <a:t>!</a:t>
            </a:r>
            <a:r>
              <a:rPr lang="am-ET"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ወደ ፈተና አታገባን።</a:t>
            </a:r>
            <a:endPar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TextBox 4">
            <a:extLst>
              <a:ext uri="{FF2B5EF4-FFF2-40B4-BE49-F238E27FC236}">
                <a16:creationId xmlns="" xmlns:a16="http://schemas.microsoft.com/office/drawing/2014/main" id="{80F35400-CDF3-AB98-2692-54A71A19844A}"/>
              </a:ext>
            </a:extLst>
          </p:cNvPr>
          <p:cNvSpPr txBox="1"/>
          <p:nvPr/>
        </p:nvSpPr>
        <p:spPr>
          <a:xfrm>
            <a:off x="216418" y="4260822"/>
            <a:ext cx="11329587" cy="2308324"/>
          </a:xfrm>
          <a:prstGeom prst="rect">
            <a:avLst/>
          </a:prstGeom>
          <a:noFill/>
        </p:spPr>
        <p:txBody>
          <a:bodyPr wrap="square">
            <a:spAutoFit/>
          </a:bodyPr>
          <a:lstStyle/>
          <a:p>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Our Father who art in heaven, lead us not, Lord, into temptation.</a:t>
            </a:r>
            <a:endPar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2" name="Slide Number Placeholder 1">
            <a:extLst>
              <a:ext uri="{FF2B5EF4-FFF2-40B4-BE49-F238E27FC236}">
                <a16:creationId xmlns="" xmlns:a16="http://schemas.microsoft.com/office/drawing/2014/main" id="{5AD300E0-7635-D728-E501-309112B782EC}"/>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380</a:t>
            </a:fld>
            <a:endParaRPr lang="en-US" dirty="0"/>
          </a:p>
        </p:txBody>
      </p:sp>
    </p:spTree>
    <p:extLst>
      <p:ext uri="{BB962C8B-B14F-4D97-AF65-F5344CB8AC3E}">
        <p14:creationId xmlns:p14="http://schemas.microsoft.com/office/powerpoint/2010/main" val="1809375711"/>
      </p:ext>
    </p:extLst>
  </p:cSld>
  <p:clrMapOvr>
    <a:masterClrMapping/>
  </p:clrMapOvr>
</p:sld>
</file>

<file path=ppt/slides/slide3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4665494D-27A6-4A43-B4E9-CA100B5FA2CF}"/>
              </a:ext>
            </a:extLst>
          </p:cNvPr>
          <p:cNvSpPr/>
          <p:nvPr/>
        </p:nvSpPr>
        <p:spPr>
          <a:xfrm>
            <a:off x="289005" y="0"/>
            <a:ext cx="11541402" cy="4267707"/>
          </a:xfrm>
          <a:prstGeom prst="rect">
            <a:avLst/>
          </a:prstGeom>
        </p:spPr>
        <p:txBody>
          <a:bodyPr wrap="square">
            <a:spAutoFit/>
          </a:bodyPr>
          <a:lstStyle/>
          <a:p>
            <a:pPr>
              <a:lnSpc>
                <a:spcPct val="107000"/>
              </a:lnSpc>
            </a:pPr>
            <a:r>
              <a:rPr lang="am-ET" sz="4572"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am-ET" sz="4572"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572"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pPr>
              <a:lnSpc>
                <a:spcPct val="107000"/>
              </a:lnSpc>
            </a:pPr>
            <a:endParaRPr lang="en-US" sz="286"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ወናእኵቶ ይደልወነ ከመ ንሳተፍ</a:t>
            </a:r>
            <a:r>
              <a:rPr lang="en-AE"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ምሥጢረ ክብርተ </a:t>
            </a:r>
            <a:r>
              <a:rPr lang="am-ET" sz="5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ወቅድስተ</a:t>
            </a:r>
            <a:r>
              <a:rPr lang="en-US" sz="5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4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a:lnSpc>
                <a:spcPct val="107000"/>
              </a:lnSpc>
            </a:pPr>
            <a:endParaRPr lang="en-AE" sz="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endParaRPr lang="en-US" sz="8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ክብርት ቅድስት የምትሆን</a:t>
            </a:r>
            <a:r>
              <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ምሥጢርን </a:t>
            </a:r>
            <a:endPar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እንሳተፍ ዘንድ </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ረዳ</a:t>
            </a:r>
            <a:r>
              <a:rPr lang="am-ET"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en-AE"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ልናመሰግነው</a:t>
            </a:r>
            <a:r>
              <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ይገባል።</a:t>
            </a:r>
            <a:endPar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TextBox 2">
            <a:extLst>
              <a:ext uri="{FF2B5EF4-FFF2-40B4-BE49-F238E27FC236}">
                <a16:creationId xmlns="" xmlns:a16="http://schemas.microsoft.com/office/drawing/2014/main" id="{9B3F9949-ED44-8E85-7D2B-3046AB1BD22A}"/>
              </a:ext>
            </a:extLst>
          </p:cNvPr>
          <p:cNvSpPr txBox="1"/>
          <p:nvPr/>
        </p:nvSpPr>
        <p:spPr>
          <a:xfrm>
            <a:off x="191844" y="4261956"/>
            <a:ext cx="11735724" cy="2203104"/>
          </a:xfrm>
          <a:prstGeom prst="rect">
            <a:avLst/>
          </a:prstGeom>
          <a:noFill/>
        </p:spPr>
        <p:txBody>
          <a:bodyPr wrap="square">
            <a:spAutoFit/>
          </a:bodyPr>
          <a:lstStyle/>
          <a:p>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let us give thanks unto Him that makes us meet to communicate in the precious and holy mystery.</a:t>
            </a:r>
            <a:endParaRPr lang="en-US"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 xmlns:a16="http://schemas.microsoft.com/office/drawing/2014/main" id="{9398837D-2D82-08B4-E910-F2882F314358}"/>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381</a:t>
            </a:fld>
            <a:endParaRPr lang="en-US" dirty="0"/>
          </a:p>
        </p:txBody>
      </p:sp>
    </p:spTree>
    <p:extLst>
      <p:ext uri="{BB962C8B-B14F-4D97-AF65-F5344CB8AC3E}">
        <p14:creationId xmlns:p14="http://schemas.microsoft.com/office/powerpoint/2010/main" val="3715925864"/>
      </p:ext>
    </p:extLst>
  </p:cSld>
  <p:clrMapOvr>
    <a:masterClrMapping/>
  </p:clrMapOvr>
</p:sld>
</file>

<file path=ppt/slides/slide3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B3D2DCA4-B938-4937-9EAA-15C4859D0495}"/>
              </a:ext>
            </a:extLst>
          </p:cNvPr>
          <p:cNvSpPr/>
          <p:nvPr/>
        </p:nvSpPr>
        <p:spPr>
          <a:xfrm>
            <a:off x="289005" y="23153"/>
            <a:ext cx="11541402" cy="4834529"/>
          </a:xfrm>
          <a:prstGeom prst="rect">
            <a:avLst/>
          </a:prstGeom>
        </p:spPr>
        <p:txBody>
          <a:bodyPr wrap="square">
            <a:spAutoFit/>
          </a:bodyPr>
          <a:lstStyle/>
          <a:p>
            <a:pPr>
              <a:lnSpc>
                <a:spcPct val="107000"/>
              </a:lnSpc>
            </a:pPr>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am-ET" sz="40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a:lnSpc>
                <a:spcPct val="107000"/>
              </a:lnSpc>
            </a:pPr>
            <a:endParaRPr lang="en-US" sz="8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ስብሐተ እግዚአብሔር ይነግር አፉየ ወኵሉ ዘሥጋ ይባርክ ለስሙ </a:t>
            </a:r>
            <a:r>
              <a:rPr lang="am-ET" sz="4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ለዓለም ወለዓለመ ዓለም።</a:t>
            </a:r>
          </a:p>
          <a:p>
            <a:pPr>
              <a:lnSpc>
                <a:spcPct val="107000"/>
              </a:lnSpc>
            </a:pP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አንደበቴ የእግዚአብሔርን ምስጋና ይናገራል፤ የሥጋ ፍጥረትም ሁሉ ቅዱስ የሚሆን ስሙን ያመሰግናል ለዘላለሙ።</a:t>
            </a:r>
          </a:p>
        </p:txBody>
      </p:sp>
      <p:sp>
        <p:nvSpPr>
          <p:cNvPr id="3" name="TextBox 2">
            <a:extLst>
              <a:ext uri="{FF2B5EF4-FFF2-40B4-BE49-F238E27FC236}">
                <a16:creationId xmlns="" xmlns:a16="http://schemas.microsoft.com/office/drawing/2014/main" id="{30183F8E-6136-8690-B049-17F933941132}"/>
              </a:ext>
            </a:extLst>
          </p:cNvPr>
          <p:cNvSpPr txBox="1"/>
          <p:nvPr/>
        </p:nvSpPr>
        <p:spPr>
          <a:xfrm>
            <a:off x="337196" y="4592141"/>
            <a:ext cx="11735724" cy="2123658"/>
          </a:xfrm>
          <a:prstGeom prst="rect">
            <a:avLst/>
          </a:prstGeom>
          <a:noFill/>
        </p:spPr>
        <p:txBody>
          <a:bodyPr wrap="square">
            <a:spAutoFit/>
          </a:bodyPr>
          <a:lstStyle/>
          <a:p>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My mouth shall speak the praise of the Lord, and let all flesh bless His Holy name for ever and ever.</a:t>
            </a:r>
            <a:endPar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 xmlns:a16="http://schemas.microsoft.com/office/drawing/2014/main" id="{FA38DF5E-1E3C-B518-B64B-DA0831827089}"/>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382</a:t>
            </a:fld>
            <a:endParaRPr lang="en-US" dirty="0"/>
          </a:p>
        </p:txBody>
      </p:sp>
    </p:spTree>
    <p:extLst>
      <p:ext uri="{BB962C8B-B14F-4D97-AF65-F5344CB8AC3E}">
        <p14:creationId xmlns:p14="http://schemas.microsoft.com/office/powerpoint/2010/main" val="1715126259"/>
      </p:ext>
    </p:extLst>
  </p:cSld>
  <p:clrMapOvr>
    <a:masterClrMapping/>
  </p:clrMapOvr>
</p:sld>
</file>

<file path=ppt/slides/slide3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00E93669-32FA-3024-7662-512B2575BA71}"/>
              </a:ext>
            </a:extLst>
          </p:cNvPr>
          <p:cNvSpPr/>
          <p:nvPr/>
        </p:nvSpPr>
        <p:spPr>
          <a:xfrm>
            <a:off x="361593" y="93219"/>
            <a:ext cx="11541402" cy="4513864"/>
          </a:xfrm>
          <a:prstGeom prst="rect">
            <a:avLst/>
          </a:prstGeom>
        </p:spPr>
        <p:txBody>
          <a:bodyPr wrap="square">
            <a:spAutoFit/>
          </a:bodyPr>
          <a:lstStyle/>
          <a:p>
            <a:pPr>
              <a:lnSpc>
                <a:spcPct val="107000"/>
              </a:lnSpc>
            </a:pPr>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am-ET" sz="381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a:lnSpc>
                <a:spcPct val="107000"/>
              </a:lnSpc>
            </a:pPr>
            <a:endParaRPr lang="en-US" sz="1143"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አቡነ ዘበሰማያት ኢታብአነ እግዚኦ ውስተ </a:t>
            </a:r>
            <a:r>
              <a:rPr lang="am-ET" sz="5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መንሱት</a:t>
            </a:r>
            <a:r>
              <a:rPr lang="en-US" sz="54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4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4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endParaRPr lang="en-US" sz="3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በሰማይ ያለህ አባታችን </a:t>
            </a:r>
            <a:r>
              <a:rPr lang="am-ET" sz="5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ሆይ</a:t>
            </a:r>
            <a:r>
              <a:rPr lang="am-ET" sz="5400" b="1" dirty="0" smtClean="0">
                <a:solidFill>
                  <a:srgbClr val="00FF00"/>
                </a:solidFill>
                <a:latin typeface="Ebrima"/>
                <a:ea typeface="Ebrima"/>
                <a:cs typeface="Ebrima"/>
              </a:rPr>
              <a:t>!</a:t>
            </a:r>
            <a:r>
              <a:rPr lang="am-ET" sz="5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ወደ ፈተና አታገባን።</a:t>
            </a:r>
            <a:endParaRPr lang="en-US"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TextBox 4">
            <a:extLst>
              <a:ext uri="{FF2B5EF4-FFF2-40B4-BE49-F238E27FC236}">
                <a16:creationId xmlns="" xmlns:a16="http://schemas.microsoft.com/office/drawing/2014/main" id="{80F35400-CDF3-AB98-2692-54A71A19844A}"/>
              </a:ext>
            </a:extLst>
          </p:cNvPr>
          <p:cNvSpPr txBox="1"/>
          <p:nvPr/>
        </p:nvSpPr>
        <p:spPr>
          <a:xfrm>
            <a:off x="474533" y="4549676"/>
            <a:ext cx="11315522" cy="2308324"/>
          </a:xfrm>
          <a:prstGeom prst="rect">
            <a:avLst/>
          </a:prstGeom>
          <a:noFill/>
        </p:spPr>
        <p:txBody>
          <a:bodyPr wrap="square">
            <a:spAutoFit/>
          </a:bodyPr>
          <a:lstStyle/>
          <a:p>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Our Father who art in heaven, lead us not, Lord, into temptation.</a:t>
            </a:r>
            <a:endPar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2" name="Slide Number Placeholder 1">
            <a:extLst>
              <a:ext uri="{FF2B5EF4-FFF2-40B4-BE49-F238E27FC236}">
                <a16:creationId xmlns="" xmlns:a16="http://schemas.microsoft.com/office/drawing/2014/main" id="{5AD300E0-7635-D728-E501-309112B782EC}"/>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383</a:t>
            </a:fld>
            <a:endParaRPr lang="en-US" dirty="0"/>
          </a:p>
        </p:txBody>
      </p:sp>
    </p:spTree>
    <p:extLst>
      <p:ext uri="{BB962C8B-B14F-4D97-AF65-F5344CB8AC3E}">
        <p14:creationId xmlns:p14="http://schemas.microsoft.com/office/powerpoint/2010/main" val="83180305"/>
      </p:ext>
    </p:extLst>
  </p:cSld>
  <p:clrMapOvr>
    <a:masterClrMapping/>
  </p:clrMapOvr>
  <p:timing>
    <p:tnLst>
      <p:par>
        <p:cTn id="1" dur="indefinite" restart="never" nodeType="tmRoot"/>
      </p:par>
    </p:tnLst>
  </p:timing>
</p:sld>
</file>

<file path=ppt/slides/slide3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81020" y="200336"/>
            <a:ext cx="11643814" cy="1230978"/>
          </a:xfrm>
          <a:prstGeom prst="rect">
            <a:avLst/>
          </a:prstGeom>
        </p:spPr>
        <p:txBody>
          <a:bodyPr vert="horz" wrap="square" lIns="0" tIns="12065" rIns="0" bIns="0" rtlCol="0" anchor="ctr">
            <a:spAutoFit/>
          </a:bodyPr>
          <a:lstStyle/>
          <a:p>
            <a:r>
              <a:rPr lang="am-ET" b="1" u="sng"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US" b="1" u="sng"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b="1" u="sng" dirty="0" smtClean="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en-US" b="1" u="sng"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r>
            <a:br>
              <a:rPr lang="en-US" b="1" u="sng"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br>
            <a:r>
              <a:rPr lang="am-ET" b="1" u="sng"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ኀዳፌ </a:t>
            </a:r>
            <a:r>
              <a:rPr lang="am-ET"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ነፍስ/</a:t>
            </a:r>
            <a:r>
              <a:rPr lang="en-AE"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Pilot of the Soul</a:t>
            </a:r>
            <a:endParaRPr lang="am-ET"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object 4"/>
          <p:cNvSpPr txBox="1"/>
          <p:nvPr/>
        </p:nvSpPr>
        <p:spPr>
          <a:xfrm>
            <a:off x="9575926" y="6117413"/>
            <a:ext cx="352425" cy="232756"/>
          </a:xfrm>
          <a:prstGeom prst="rect">
            <a:avLst/>
          </a:prstGeom>
        </p:spPr>
        <p:txBody>
          <a:bodyPr vert="horz" wrap="square" lIns="0" tIns="17145" rIns="0" bIns="0" rtlCol="0">
            <a:spAutoFit/>
          </a:bodyPr>
          <a:lstStyle/>
          <a:p>
            <a:pPr marL="38100">
              <a:spcBef>
                <a:spcPts val="135"/>
              </a:spcBef>
            </a:pPr>
            <a:fld id="{81D60167-4931-47E6-BA6A-407CBD079E47}" type="slidenum">
              <a:rPr sz="1400" spc="-55" dirty="0">
                <a:solidFill>
                  <a:srgbClr val="DEDEDE"/>
                </a:solidFill>
                <a:latin typeface="Ebrima"/>
                <a:cs typeface="Ebrima"/>
              </a:rPr>
              <a:pPr marL="38100">
                <a:spcBef>
                  <a:spcPts val="135"/>
                </a:spcBef>
              </a:pPr>
              <a:t>384</a:t>
            </a:fld>
            <a:endParaRPr sz="1400">
              <a:latin typeface="Ebrima"/>
              <a:cs typeface="Ebrima"/>
            </a:endParaRPr>
          </a:p>
        </p:txBody>
      </p:sp>
      <p:sp>
        <p:nvSpPr>
          <p:cNvPr id="3" name="object 3"/>
          <p:cNvSpPr txBox="1"/>
          <p:nvPr/>
        </p:nvSpPr>
        <p:spPr>
          <a:xfrm>
            <a:off x="166255" y="815825"/>
            <a:ext cx="11873345" cy="6186309"/>
          </a:xfrm>
          <a:prstGeom prst="rect">
            <a:avLst/>
          </a:prstGeom>
        </p:spPr>
        <p:txBody>
          <a:bodyPr vert="horz" wrap="square" lIns="0" tIns="71120" rIns="0" bIns="0" rtlCol="0">
            <a:spAutoFit/>
          </a:bodyPr>
          <a:lstStyle/>
          <a:p>
            <a:pPr marL="12065" marR="5080">
              <a:spcBef>
                <a:spcPts val="819"/>
              </a:spcBef>
              <a:buClr>
                <a:srgbClr val="FFFF66"/>
              </a:buClr>
            </a:pPr>
            <a:endParaRPr lang="en-US"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065" marR="5080">
              <a:spcBef>
                <a:spcPts val="819"/>
              </a:spcBef>
              <a:buClr>
                <a:srgbClr val="FFFF66"/>
              </a:buClr>
            </a:pPr>
            <a:r>
              <a:rPr sz="48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ዳግመኛም</a:t>
            </a:r>
            <a:r>
              <a:rPr sz="48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ሁሉን </a:t>
            </a:r>
            <a:r>
              <a:rPr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የሚይዝ</a:t>
            </a:r>
            <a:r>
              <a:rPr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የጌታችንን</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a:t>
            </a:r>
            <a:r>
              <a:rPr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የመድኃኒታችንን </a:t>
            </a:r>
            <a:r>
              <a:rPr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የኢየሱስ</a:t>
            </a:r>
            <a:r>
              <a:rPr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አባት</a:t>
            </a:r>
            <a:r>
              <a:rPr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እግዚአብሔርን</a:t>
            </a:r>
            <a:r>
              <a:rPr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እንማልዳለን</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065" marR="5080">
              <a:spcBef>
                <a:spcPts val="819"/>
              </a:spcBef>
              <a:buClr>
                <a:srgbClr val="FFFF66"/>
              </a:buClr>
            </a:pPr>
            <a:r>
              <a:rPr sz="48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Again </a:t>
            </a:r>
            <a:r>
              <a:rPr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offer our supplication to the almighty God, Father of the Lord and our Savior Jesus Christ.</a:t>
            </a:r>
          </a:p>
        </p:txBody>
      </p:sp>
      <p:sp>
        <p:nvSpPr>
          <p:cNvPr id="5" name="Slide Number Placeholder 4"/>
          <p:cNvSpPr>
            <a:spLocks noGrp="1"/>
          </p:cNvSpPr>
          <p:nvPr>
            <p:ph type="sldNum" sz="quarter" idx="4294967295"/>
          </p:nvPr>
        </p:nvSpPr>
        <p:spPr/>
        <p:txBody>
          <a:bodyPr/>
          <a:lstStyle/>
          <a:p>
            <a:pPr marL="209550">
              <a:spcBef>
                <a:spcPts val="135"/>
              </a:spcBef>
            </a:pPr>
            <a:fld id="{81D60167-4931-47E6-BA6A-407CBD079E47}" type="slidenum">
              <a:rPr lang="en-US" spc="-25"/>
              <a:pPr marL="209550">
                <a:spcBef>
                  <a:spcPts val="135"/>
                </a:spcBef>
              </a:pPr>
              <a:t>384</a:t>
            </a:fld>
            <a:endParaRPr lang="en-US" spc="-25" dirty="0"/>
          </a:p>
        </p:txBody>
      </p:sp>
    </p:spTree>
    <p:extLst>
      <p:ext uri="{BB962C8B-B14F-4D97-AF65-F5344CB8AC3E}">
        <p14:creationId xmlns:p14="http://schemas.microsoft.com/office/powerpoint/2010/main" val="2504703256"/>
      </p:ext>
    </p:extLst>
  </p:cSld>
  <p:clrMapOvr>
    <a:masterClrMapping/>
  </p:clrMapOvr>
  <p:timing>
    <p:tnLst>
      <p:par>
        <p:cTn id="1" dur="indefinite" restart="never" nodeType="tmRoot"/>
      </p:par>
    </p:tnLst>
  </p:timing>
</p:sld>
</file>

<file path=ppt/slides/slide3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07817" y="76196"/>
            <a:ext cx="11845637" cy="6773008"/>
          </a:xfrm>
          <a:prstGeom prst="rect">
            <a:avLst/>
          </a:prstGeom>
        </p:spPr>
        <p:txBody>
          <a:bodyPr vert="horz" wrap="square" lIns="0" tIns="12065" rIns="0" bIns="0" rtlCol="0">
            <a:spAutoFit/>
          </a:bodyPr>
          <a:lstStyle/>
          <a:p>
            <a:pPr marL="12700" marR="57785">
              <a:spcBef>
                <a:spcPts val="720"/>
              </a:spcBef>
              <a:buClr>
                <a:srgbClr val="FFFF66"/>
              </a:buClr>
              <a:tabLst>
                <a:tab pos="477520" algn="l"/>
                <a:tab pos="478155" algn="l"/>
              </a:tabLst>
            </a:pP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ልመናችንን</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አልናቀም</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አልተቈጣምና</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ይቅርታውንም</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ከእኛ</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አላራቀምና</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አምላካችን</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ይቅር</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ባይ</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ስለሆነ</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12700" marR="57785">
              <a:spcBef>
                <a:spcPts val="720"/>
              </a:spcBef>
              <a:buClr>
                <a:srgbClr val="FFFF66"/>
              </a:buClr>
              <a:tabLst>
                <a:tab pos="477520" algn="l"/>
                <a:tab pos="478155" algn="l"/>
              </a:tabLst>
            </a:pPr>
            <a:r>
              <a:rPr lang="en-US" sz="40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Because He did either disdain nor </a:t>
            </a:r>
            <a:r>
              <a:rPr lang="en-US" sz="4000" b="1" dirty="0" err="1"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refuseour</a:t>
            </a:r>
            <a:r>
              <a:rPr lang="en-US" sz="40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supplication, nor did He remove His mercy from us, because the Lord our God is merciful. </a:t>
            </a:r>
          </a:p>
          <a:p>
            <a:pPr marL="12700" marR="57785">
              <a:spcBef>
                <a:spcPts val="720"/>
              </a:spcBef>
              <a:buClr>
                <a:srgbClr val="FFFF66"/>
              </a:buClr>
              <a:tabLst>
                <a:tab pos="477520" algn="l"/>
                <a:tab pos="478155" algn="l"/>
              </a:tabLst>
            </a:pPr>
            <a:r>
              <a:rPr lang="am-ET" sz="4000" b="1" u="sng"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am-ET" sz="4000" b="1" u="sng" dirty="0" smtClean="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pPr marL="12700" marR="57785">
              <a:spcBef>
                <a:spcPts val="720"/>
              </a:spcBef>
              <a:buClr>
                <a:srgbClr val="FFFF66"/>
              </a:buClr>
              <a:tabLst>
                <a:tab pos="477520" algn="l"/>
                <a:tab pos="478155" algn="l"/>
              </a:tabLst>
            </a:pP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ጸልዩ</a:t>
            </a:r>
            <a:endPar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7785">
              <a:spcBef>
                <a:spcPts val="720"/>
              </a:spcBef>
              <a:buClr>
                <a:srgbClr val="FFFF66"/>
              </a:buClr>
              <a:tabLst>
                <a:tab pos="477520" algn="l"/>
                <a:tab pos="478155" algn="l"/>
              </a:tabLst>
            </a:pPr>
            <a:r>
              <a:rPr lang="en-US" sz="44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Pray ye.</a:t>
            </a:r>
            <a:endParaRPr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object 3"/>
          <p:cNvSpPr txBox="1"/>
          <p:nvPr/>
        </p:nvSpPr>
        <p:spPr>
          <a:xfrm>
            <a:off x="10058401" y="6324600"/>
            <a:ext cx="352425" cy="232756"/>
          </a:xfrm>
          <a:prstGeom prst="rect">
            <a:avLst/>
          </a:prstGeom>
        </p:spPr>
        <p:txBody>
          <a:bodyPr vert="horz" wrap="square" lIns="0" tIns="17145" rIns="0" bIns="0" rtlCol="0">
            <a:spAutoFit/>
          </a:bodyPr>
          <a:lstStyle/>
          <a:p>
            <a:pPr marL="38100">
              <a:spcBef>
                <a:spcPts val="135"/>
              </a:spcBef>
            </a:pPr>
            <a:fld id="{81D60167-4931-47E6-BA6A-407CBD079E47}" type="slidenum">
              <a:rPr sz="1400" spc="-55" dirty="0">
                <a:solidFill>
                  <a:srgbClr val="DEDEDE"/>
                </a:solidFill>
                <a:latin typeface="Ebrima"/>
                <a:cs typeface="Ebrima"/>
              </a:rPr>
              <a:pPr marL="38100">
                <a:spcBef>
                  <a:spcPts val="135"/>
                </a:spcBef>
              </a:pPr>
              <a:t>385</a:t>
            </a:fld>
            <a:endParaRPr sz="1400" dirty="0">
              <a:latin typeface="Ebrima"/>
              <a:cs typeface="Ebrima"/>
            </a:endParaRPr>
          </a:p>
        </p:txBody>
      </p:sp>
    </p:spTree>
    <p:extLst>
      <p:ext uri="{BB962C8B-B14F-4D97-AF65-F5344CB8AC3E}">
        <p14:creationId xmlns:p14="http://schemas.microsoft.com/office/powerpoint/2010/main" val="637004167"/>
      </p:ext>
    </p:extLst>
  </p:cSld>
  <p:clrMapOvr>
    <a:masterClrMapping/>
  </p:clrMapOvr>
  <p:timing>
    <p:tnLst>
      <p:par>
        <p:cTn id="1" dur="indefinite" restart="never" nodeType="tmRoot"/>
      </p:par>
    </p:tnLst>
  </p:timing>
</p:sld>
</file>

<file path=ppt/slides/slide3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935953" y="6312357"/>
            <a:ext cx="298450" cy="228268"/>
          </a:xfrm>
          <a:prstGeom prst="rect">
            <a:avLst/>
          </a:prstGeom>
        </p:spPr>
        <p:txBody>
          <a:bodyPr vert="horz" wrap="square" lIns="0" tIns="12700" rIns="0" bIns="0" rtlCol="0">
            <a:spAutoFit/>
          </a:bodyPr>
          <a:lstStyle/>
          <a:p>
            <a:pPr marL="12700">
              <a:spcBef>
                <a:spcPts val="100"/>
              </a:spcBef>
            </a:pPr>
            <a:r>
              <a:rPr sz="1400" spc="-55" dirty="0">
                <a:solidFill>
                  <a:srgbClr val="DEDEDE"/>
                </a:solidFill>
                <a:latin typeface="Ebrima"/>
                <a:cs typeface="Ebrima"/>
              </a:rPr>
              <a:t>3</a:t>
            </a:r>
            <a:r>
              <a:rPr sz="1400" spc="-40" dirty="0">
                <a:solidFill>
                  <a:srgbClr val="DEDEDE"/>
                </a:solidFill>
                <a:latin typeface="Ebrima"/>
                <a:cs typeface="Ebrima"/>
              </a:rPr>
              <a:t>70</a:t>
            </a:r>
            <a:endParaRPr sz="1400" dirty="0">
              <a:latin typeface="Ebrima"/>
              <a:cs typeface="Ebrima"/>
            </a:endParaRPr>
          </a:p>
        </p:txBody>
      </p:sp>
      <p:sp>
        <p:nvSpPr>
          <p:cNvPr id="3" name="object 3"/>
          <p:cNvSpPr txBox="1"/>
          <p:nvPr/>
        </p:nvSpPr>
        <p:spPr>
          <a:xfrm>
            <a:off x="518615" y="0"/>
            <a:ext cx="11479420" cy="8710077"/>
          </a:xfrm>
          <a:prstGeom prst="rect">
            <a:avLst/>
          </a:prstGeom>
        </p:spPr>
        <p:txBody>
          <a:bodyPr vert="horz" wrap="square" lIns="0" tIns="71120" rIns="0" bIns="0" rtlCol="0">
            <a:spAutoFit/>
          </a:bodyPr>
          <a:lstStyle/>
          <a:p>
            <a:pPr marL="12065" marR="5080">
              <a:spcBef>
                <a:spcPts val="819"/>
              </a:spcBef>
              <a:buClr>
                <a:srgbClr val="FFFF66"/>
              </a:buClr>
              <a:tabLst>
                <a:tab pos="478155" algn="l"/>
              </a:tabLst>
            </a:pPr>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US"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065" marR="5080">
              <a:spcBef>
                <a:spcPts val="819"/>
              </a:spcBef>
              <a:buClr>
                <a:srgbClr val="FFFF66"/>
              </a:buClr>
              <a:tabLst>
                <a:tab pos="478155" algn="l"/>
              </a:tabLst>
            </a:pP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አዎን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የሁሉ</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ጌታ</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ነህ</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12065" marR="5080">
              <a:spcBef>
                <a:spcPts val="819"/>
              </a:spcBef>
              <a:buClr>
                <a:srgbClr val="FFFF66"/>
              </a:buClr>
              <a:tabLst>
                <a:tab pos="478155" algn="l"/>
              </a:tabLst>
            </a:pP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አዎን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የሁሉ</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ንጉሥ</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ነህ</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12065" marR="5080">
              <a:spcBef>
                <a:spcPts val="819"/>
              </a:spcBef>
              <a:buClr>
                <a:srgbClr val="FFFF66"/>
              </a:buClr>
              <a:tabLst>
                <a:tab pos="478155" algn="l"/>
              </a:tabLst>
            </a:pP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አዎን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የያዝህ</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ነህ</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12065" marR="5080">
              <a:spcBef>
                <a:spcPts val="819"/>
              </a:spcBef>
              <a:buClr>
                <a:srgbClr val="FFFF66"/>
              </a:buClr>
              <a:tabLst>
                <a:tab pos="478155" algn="l"/>
              </a:tabLst>
            </a:pP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አዎን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የምትገዛ</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ነህ</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12065" marR="5080">
              <a:spcBef>
                <a:spcPts val="819"/>
              </a:spcBef>
              <a:buClr>
                <a:srgbClr val="FFFF66"/>
              </a:buClr>
              <a:tabLst>
                <a:tab pos="478155" algn="l"/>
              </a:tabLst>
            </a:pPr>
            <a:r>
              <a:rPr lang="en-US" sz="36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Yea Lord, Thou art the God of all.</a:t>
            </a:r>
          </a:p>
          <a:p>
            <a:pPr marL="12065" marR="5080">
              <a:spcBef>
                <a:spcPts val="819"/>
              </a:spcBef>
              <a:buClr>
                <a:srgbClr val="FFFF66"/>
              </a:buClr>
              <a:tabLst>
                <a:tab pos="478155" algn="l"/>
              </a:tabLst>
            </a:pP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Yea Lord, Thou art </a:t>
            </a:r>
            <a:r>
              <a:rPr lang="en-US" sz="36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King of all.</a:t>
            </a:r>
          </a:p>
          <a:p>
            <a:pPr marL="12065" marR="5080">
              <a:spcBef>
                <a:spcPts val="819"/>
              </a:spcBef>
              <a:buClr>
                <a:srgbClr val="FFFF66"/>
              </a:buClr>
              <a:tabLst>
                <a:tab pos="478155" algn="l"/>
              </a:tabLst>
            </a:pP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Yea Lord, Thou art </a:t>
            </a:r>
            <a:r>
              <a:rPr lang="en-US" sz="36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Almighty.</a:t>
            </a:r>
          </a:p>
          <a:p>
            <a:pPr marL="12065" marR="5080">
              <a:spcBef>
                <a:spcPts val="819"/>
              </a:spcBef>
              <a:buClr>
                <a:srgbClr val="FFFF66"/>
              </a:buClr>
              <a:tabLst>
                <a:tab pos="478155" algn="l"/>
              </a:tabLst>
            </a:pP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Yea Lord, Thou art </a:t>
            </a:r>
            <a:r>
              <a:rPr lang="en-US" sz="36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Governor of all.</a:t>
            </a:r>
          </a:p>
          <a:p>
            <a:pPr marL="12065" marR="5080">
              <a:spcBef>
                <a:spcPts val="819"/>
              </a:spcBef>
              <a:buClr>
                <a:srgbClr val="FFFF66"/>
              </a:buClr>
              <a:tabLst>
                <a:tab pos="478155" algn="l"/>
              </a:tabLst>
            </a:pP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Yea Lord, Thou art </a:t>
            </a:r>
            <a:r>
              <a:rPr lang="en-US" sz="36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Savior of all.</a:t>
            </a:r>
          </a:p>
          <a:p>
            <a:pPr marL="12065" marR="5080">
              <a:spcBef>
                <a:spcPts val="819"/>
              </a:spcBef>
              <a:buClr>
                <a:srgbClr val="FFFF66"/>
              </a:buClr>
              <a:tabLst>
                <a:tab pos="478155" algn="l"/>
              </a:tabLst>
            </a:pPr>
            <a:endPar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065" marR="5080">
              <a:spcBef>
                <a:spcPts val="819"/>
              </a:spcBef>
              <a:buClr>
                <a:srgbClr val="FFFF66"/>
              </a:buClr>
              <a:tabLst>
                <a:tab pos="478155" algn="l"/>
              </a:tabLst>
            </a:pP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485678793"/>
      </p:ext>
    </p:extLst>
  </p:cSld>
  <p:clrMapOvr>
    <a:masterClrMapping/>
  </p:clrMapOvr>
  <p:timing>
    <p:tnLst>
      <p:par>
        <p:cTn id="1" dur="indefinite" restart="never" nodeType="tmRoot"/>
      </p:par>
    </p:tnLst>
  </p:timing>
</p:sld>
</file>

<file path=ppt/slides/slide3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935953" y="6312357"/>
            <a:ext cx="298450" cy="228268"/>
          </a:xfrm>
          <a:prstGeom prst="rect">
            <a:avLst/>
          </a:prstGeom>
        </p:spPr>
        <p:txBody>
          <a:bodyPr vert="horz" wrap="square" lIns="0" tIns="12700" rIns="0" bIns="0" rtlCol="0">
            <a:spAutoFit/>
          </a:bodyPr>
          <a:lstStyle/>
          <a:p>
            <a:pPr marL="12700">
              <a:spcBef>
                <a:spcPts val="100"/>
              </a:spcBef>
            </a:pPr>
            <a:r>
              <a:rPr sz="1400" spc="-55" dirty="0">
                <a:solidFill>
                  <a:srgbClr val="DEDEDE"/>
                </a:solidFill>
                <a:latin typeface="Ebrima"/>
                <a:cs typeface="Ebrima"/>
              </a:rPr>
              <a:t>3</a:t>
            </a:r>
            <a:r>
              <a:rPr sz="1400" spc="-40" dirty="0">
                <a:solidFill>
                  <a:srgbClr val="DEDEDE"/>
                </a:solidFill>
                <a:latin typeface="Ebrima"/>
                <a:cs typeface="Ebrima"/>
              </a:rPr>
              <a:t>70</a:t>
            </a:r>
            <a:endParaRPr sz="1400" dirty="0">
              <a:latin typeface="Ebrima"/>
              <a:cs typeface="Ebrima"/>
            </a:endParaRPr>
          </a:p>
        </p:txBody>
      </p:sp>
      <p:sp>
        <p:nvSpPr>
          <p:cNvPr id="3" name="object 3"/>
          <p:cNvSpPr txBox="1"/>
          <p:nvPr/>
        </p:nvSpPr>
        <p:spPr>
          <a:xfrm>
            <a:off x="207818" y="180356"/>
            <a:ext cx="11790217" cy="6370975"/>
          </a:xfrm>
          <a:prstGeom prst="rect">
            <a:avLst/>
          </a:prstGeom>
        </p:spPr>
        <p:txBody>
          <a:bodyPr vert="horz" wrap="square" lIns="0" tIns="71120" rIns="0" bIns="0" rtlCol="0">
            <a:spAutoFit/>
          </a:bodyPr>
          <a:lstStyle/>
          <a:p>
            <a:pPr marL="12065" marR="5080">
              <a:spcBef>
                <a:spcPts val="819"/>
              </a:spcBef>
              <a:buClr>
                <a:srgbClr val="FFFF66"/>
              </a:buClr>
              <a:tabLst>
                <a:tab pos="478155" algn="l"/>
              </a:tabLst>
            </a:pP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አዎን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የምታድን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ነህ</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12065" marR="5080">
              <a:spcBef>
                <a:spcPts val="819"/>
              </a:spcBef>
              <a:buClr>
                <a:srgbClr val="FFFF66"/>
              </a:buClr>
              <a:tabLst>
                <a:tab pos="478155" algn="l"/>
              </a:tabLst>
            </a:pP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አዎን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የሁሉ</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መድኃኒት</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ነህ</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12065" marR="5080">
              <a:spcBef>
                <a:spcPts val="819"/>
              </a:spcBef>
              <a:buClr>
                <a:srgbClr val="FFFF66"/>
              </a:buClr>
              <a:tabLst>
                <a:tab pos="478155" algn="l"/>
              </a:tabLst>
            </a:pP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አዎን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የምትጠብቅ</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ነህ</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12065" marR="5080">
              <a:spcBef>
                <a:spcPts val="819"/>
              </a:spcBef>
              <a:buClr>
                <a:srgbClr val="FFFF66"/>
              </a:buClr>
              <a:tabLst>
                <a:tab pos="478155" algn="l"/>
              </a:tabLst>
            </a:pP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አዎን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የምትመግብ</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ነህ</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12065" marR="5080">
              <a:spcBef>
                <a:spcPts val="819"/>
              </a:spcBef>
              <a:buClr>
                <a:srgbClr val="FFFF66"/>
              </a:buClr>
              <a:tabLst>
                <a:tab pos="478155" algn="l"/>
              </a:tabLst>
            </a:pP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አዎን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በእውነት</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የሁሉ</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ገዢ</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ነህ</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12065" marR="5080">
              <a:spcBef>
                <a:spcPts val="819"/>
              </a:spcBef>
              <a:buClr>
                <a:srgbClr val="FFFF66"/>
              </a:buClr>
              <a:tabLst>
                <a:tab pos="478155" algn="l"/>
              </a:tabLst>
            </a:pPr>
            <a:r>
              <a:rPr lang="en-US" sz="36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Yea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Thou art </a:t>
            </a:r>
            <a:r>
              <a:rPr lang="en-US" sz="36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Judge of all.</a:t>
            </a:r>
          </a:p>
          <a:p>
            <a:pPr marL="12065" marR="5080">
              <a:spcBef>
                <a:spcPts val="819"/>
              </a:spcBef>
              <a:buClr>
                <a:srgbClr val="FFFF66"/>
              </a:buClr>
              <a:tabLst>
                <a:tab pos="478155" algn="l"/>
              </a:tabLst>
            </a:pP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Yea Lord, Thou art </a:t>
            </a:r>
            <a:r>
              <a:rPr lang="en-US" sz="36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Life giver of all.</a:t>
            </a:r>
          </a:p>
          <a:p>
            <a:pPr marL="12065" marR="5080">
              <a:spcBef>
                <a:spcPts val="819"/>
              </a:spcBef>
              <a:buClr>
                <a:srgbClr val="FFFF66"/>
              </a:buClr>
              <a:tabLst>
                <a:tab pos="478155" algn="l"/>
              </a:tabLst>
            </a:pP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Yea Lord, Thou art </a:t>
            </a:r>
            <a:r>
              <a:rPr lang="en-US" sz="36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Keeper of all.</a:t>
            </a:r>
          </a:p>
          <a:p>
            <a:pPr marL="12065" marR="5080">
              <a:spcBef>
                <a:spcPts val="819"/>
              </a:spcBef>
              <a:buClr>
                <a:srgbClr val="FFFF66"/>
              </a:buClr>
              <a:tabLst>
                <a:tab pos="478155" algn="l"/>
              </a:tabLst>
            </a:pP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Yea Lord, Thou art </a:t>
            </a:r>
            <a:r>
              <a:rPr lang="en-US" sz="36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Nourisher of all.</a:t>
            </a:r>
            <a:endParaRPr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062879890"/>
      </p:ext>
    </p:extLst>
  </p:cSld>
  <p:clrMapOvr>
    <a:masterClrMapping/>
  </p:clrMapOvr>
  <p:timing>
    <p:tnLst>
      <p:par>
        <p:cTn id="1" dur="indefinite" restart="never" nodeType="tmRoot"/>
      </p:par>
    </p:tnLst>
  </p:timing>
</p:sld>
</file>

<file path=ppt/slides/slide3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935953" y="6312357"/>
            <a:ext cx="298450" cy="228268"/>
          </a:xfrm>
          <a:prstGeom prst="rect">
            <a:avLst/>
          </a:prstGeom>
        </p:spPr>
        <p:txBody>
          <a:bodyPr vert="horz" wrap="square" lIns="0" tIns="12700" rIns="0" bIns="0" rtlCol="0">
            <a:spAutoFit/>
          </a:bodyPr>
          <a:lstStyle/>
          <a:p>
            <a:pPr marL="12700">
              <a:spcBef>
                <a:spcPts val="100"/>
              </a:spcBef>
            </a:pPr>
            <a:r>
              <a:rPr sz="1400" spc="-55" dirty="0">
                <a:solidFill>
                  <a:srgbClr val="DEDEDE"/>
                </a:solidFill>
                <a:latin typeface="Ebrima"/>
                <a:cs typeface="Ebrima"/>
              </a:rPr>
              <a:t>3</a:t>
            </a:r>
            <a:r>
              <a:rPr sz="1400" spc="-40" dirty="0">
                <a:solidFill>
                  <a:srgbClr val="DEDEDE"/>
                </a:solidFill>
                <a:latin typeface="Ebrima"/>
                <a:cs typeface="Ebrima"/>
              </a:rPr>
              <a:t>70</a:t>
            </a:r>
            <a:endParaRPr sz="1400" dirty="0">
              <a:latin typeface="Ebrima"/>
              <a:cs typeface="Ebrima"/>
            </a:endParaRPr>
          </a:p>
        </p:txBody>
      </p:sp>
      <p:sp>
        <p:nvSpPr>
          <p:cNvPr id="3" name="object 3"/>
          <p:cNvSpPr txBox="1"/>
          <p:nvPr/>
        </p:nvSpPr>
        <p:spPr>
          <a:xfrm>
            <a:off x="207818" y="180356"/>
            <a:ext cx="11790217" cy="6637715"/>
          </a:xfrm>
          <a:prstGeom prst="rect">
            <a:avLst/>
          </a:prstGeom>
        </p:spPr>
        <p:txBody>
          <a:bodyPr vert="horz" wrap="square" lIns="0" tIns="71120" rIns="0" bIns="0" rtlCol="0">
            <a:spAutoFit/>
          </a:bodyPr>
          <a:lstStyle/>
          <a:p>
            <a:pPr marL="12065" marR="5080">
              <a:spcBef>
                <a:spcPts val="819"/>
              </a:spcBef>
              <a:buClr>
                <a:srgbClr val="FFFF66"/>
              </a:buClr>
              <a:tabLst>
                <a:tab pos="478155" algn="l"/>
              </a:tabLst>
            </a:pP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የልጅህን</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ሥጋ</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ከእኛ</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ሥጋ</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ጋር</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አንድ</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እንዳደረግህ</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የአንተን</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መሢሕ</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ደምም</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ከእኛ</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ደም</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ጋር</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አንድ</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እንዳደረግህ</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እንዲሁ</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አንተን</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መፍራትን</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በልቡናችን</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በጎ</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አምልኮትህንም</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በኅሊናችን</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ጨምር</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12065" marR="5080">
              <a:spcBef>
                <a:spcPts val="819"/>
              </a:spcBef>
              <a:buClr>
                <a:srgbClr val="FFFF66"/>
              </a:buClr>
              <a:tabLst>
                <a:tab pos="478155" algn="l"/>
              </a:tabLst>
            </a:pPr>
            <a:r>
              <a:rPr lang="en-US" sz="40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As Thou didst join the body of thy Son with our body, and Thou didst mix the blood of thy Messiah with our blood, so put Thy fear in our heart and the beauty of Thy worship in our mind.  </a:t>
            </a:r>
            <a:endParaRPr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062879890"/>
      </p:ext>
    </p:extLst>
  </p:cSld>
  <p:clrMapOvr>
    <a:masterClrMapping/>
  </p:clrMapOvr>
  <p:timing>
    <p:tnLst>
      <p:par>
        <p:cTn id="1" dur="indefinite" restart="never" nodeType="tmRoot"/>
      </p:par>
    </p:tnLst>
  </p:timing>
</p:sld>
</file>

<file path=ppt/slides/slide3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935953" y="6312357"/>
            <a:ext cx="298450" cy="228268"/>
          </a:xfrm>
          <a:prstGeom prst="rect">
            <a:avLst/>
          </a:prstGeom>
        </p:spPr>
        <p:txBody>
          <a:bodyPr vert="horz" wrap="square" lIns="0" tIns="12700" rIns="0" bIns="0" rtlCol="0">
            <a:spAutoFit/>
          </a:bodyPr>
          <a:lstStyle/>
          <a:p>
            <a:pPr marL="12700">
              <a:spcBef>
                <a:spcPts val="100"/>
              </a:spcBef>
            </a:pPr>
            <a:r>
              <a:rPr sz="1400" spc="-55" dirty="0">
                <a:solidFill>
                  <a:srgbClr val="DEDEDE"/>
                </a:solidFill>
                <a:latin typeface="Ebrima"/>
                <a:cs typeface="Ebrima"/>
              </a:rPr>
              <a:t>3</a:t>
            </a:r>
            <a:r>
              <a:rPr sz="1400" spc="-40" dirty="0">
                <a:solidFill>
                  <a:srgbClr val="DEDEDE"/>
                </a:solidFill>
                <a:latin typeface="Ebrima"/>
                <a:cs typeface="Ebrima"/>
              </a:rPr>
              <a:t>70</a:t>
            </a:r>
            <a:endParaRPr sz="1400" dirty="0">
              <a:latin typeface="Ebrima"/>
              <a:cs typeface="Ebrima"/>
            </a:endParaRPr>
          </a:p>
        </p:txBody>
      </p:sp>
      <p:sp>
        <p:nvSpPr>
          <p:cNvPr id="3" name="object 3"/>
          <p:cNvSpPr txBox="1"/>
          <p:nvPr/>
        </p:nvSpPr>
        <p:spPr>
          <a:xfrm>
            <a:off x="207818" y="43878"/>
            <a:ext cx="11790217" cy="6986528"/>
          </a:xfrm>
          <a:prstGeom prst="rect">
            <a:avLst/>
          </a:prstGeom>
        </p:spPr>
        <p:txBody>
          <a:bodyPr vert="horz" wrap="square" lIns="0" tIns="71120" rIns="0" bIns="0" rtlCol="0">
            <a:spAutoFit/>
          </a:bodyPr>
          <a:lstStyle/>
          <a:p>
            <a:pPr marL="12065" marR="5080">
              <a:spcBef>
                <a:spcPts val="819"/>
              </a:spcBef>
              <a:buClr>
                <a:srgbClr val="FFFF66"/>
              </a:buClr>
              <a:tabLst>
                <a:tab pos="478155" algn="l"/>
              </a:tabLst>
            </a:pP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ሥጋውያን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የምንሆን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እኛ</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ግን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የሥጋን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ሕግ</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እናስባለን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የሥጋንም</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ሥራ</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እንሠራለን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በሥጋ</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መንገድም</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እንሄዳለን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አንተ</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ግን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የመንፈስን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ሕግ</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አስተምረን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የመንፈስንም</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ሥራ</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አስረዳን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የመንፈስንም</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መንገድ</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ምራን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12065" marR="5080">
              <a:spcBef>
                <a:spcPts val="819"/>
              </a:spcBef>
              <a:buClr>
                <a:srgbClr val="FFFF66"/>
              </a:buClr>
              <a:tabLst>
                <a:tab pos="478155" algn="l"/>
              </a:tabLst>
            </a:pPr>
            <a:r>
              <a:rPr lang="en-US" sz="36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who are carnal, mind the things of the flesh and do the works of the flesh and walk in the way of the flesh.</a:t>
            </a:r>
          </a:p>
          <a:p>
            <a:pPr marL="12065" marR="5080">
              <a:spcBef>
                <a:spcPts val="819"/>
              </a:spcBef>
              <a:buClr>
                <a:srgbClr val="FFFF66"/>
              </a:buClr>
              <a:tabLst>
                <a:tab pos="478155" algn="l"/>
              </a:tabLst>
            </a:pPr>
            <a:r>
              <a:rPr lang="en-US" sz="32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But do thou teach us the work of the Spirit and make us understand the law of the Spirit and make us understand the law of the Spirit and lead us to the way of the Spirit. </a:t>
            </a:r>
            <a:endParaRPr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062879890"/>
      </p:ext>
    </p:extLst>
  </p:cSld>
  <p:clrMapOvr>
    <a:masterClrMapping/>
  </p:clrMapOvr>
</p:sld>
</file>

<file path=ppt/slides/slide3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935953" y="6312357"/>
            <a:ext cx="298450" cy="228268"/>
          </a:xfrm>
          <a:prstGeom prst="rect">
            <a:avLst/>
          </a:prstGeom>
        </p:spPr>
        <p:txBody>
          <a:bodyPr vert="horz" wrap="square" lIns="0" tIns="12700" rIns="0" bIns="0" rtlCol="0">
            <a:spAutoFit/>
          </a:bodyPr>
          <a:lstStyle/>
          <a:p>
            <a:pPr marL="12700">
              <a:spcBef>
                <a:spcPts val="100"/>
              </a:spcBef>
            </a:pPr>
            <a:r>
              <a:rPr sz="1400" spc="-55" dirty="0">
                <a:solidFill>
                  <a:srgbClr val="DEDEDE"/>
                </a:solidFill>
                <a:latin typeface="Ebrima"/>
                <a:cs typeface="Ebrima"/>
              </a:rPr>
              <a:t>3</a:t>
            </a:r>
            <a:r>
              <a:rPr sz="1400" spc="-40" dirty="0">
                <a:solidFill>
                  <a:srgbClr val="DEDEDE"/>
                </a:solidFill>
                <a:latin typeface="Ebrima"/>
                <a:cs typeface="Ebrima"/>
              </a:rPr>
              <a:t>70</a:t>
            </a:r>
            <a:endParaRPr sz="1400" dirty="0">
              <a:latin typeface="Ebrima"/>
              <a:cs typeface="Ebrima"/>
            </a:endParaRPr>
          </a:p>
        </p:txBody>
      </p:sp>
      <p:sp>
        <p:nvSpPr>
          <p:cNvPr id="3" name="object 3"/>
          <p:cNvSpPr txBox="1"/>
          <p:nvPr/>
        </p:nvSpPr>
        <p:spPr>
          <a:xfrm>
            <a:off x="207818" y="180356"/>
            <a:ext cx="11790217" cy="6678751"/>
          </a:xfrm>
          <a:prstGeom prst="rect">
            <a:avLst/>
          </a:prstGeom>
        </p:spPr>
        <p:txBody>
          <a:bodyPr vert="horz" wrap="square" lIns="0" tIns="71120" rIns="0" bIns="0" rtlCol="0">
            <a:spAutoFit/>
          </a:bodyPr>
          <a:lstStyle/>
          <a:p>
            <a:pPr marL="12065" marR="5080">
              <a:spcBef>
                <a:spcPts val="819"/>
              </a:spcBef>
              <a:buClr>
                <a:srgbClr val="FFFF66"/>
              </a:buClr>
              <a:tabLst>
                <a:tab pos="478155" algn="l"/>
              </a:tabLst>
            </a:pP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እኛን</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ኃጥኣንን</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ብትምረን</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ያን</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ጊዜ</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መሓሪ</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ትባላለህና</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ጻድቃንን</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ግን</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ከሥራቸው</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የተነሳ</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ትምራቸዋለህ</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እንደ</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ጽድቃቸውም</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ትሰጣቸዋለህ</a:t>
            </a:r>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12065" marR="5080">
              <a:spcBef>
                <a:spcPts val="819"/>
              </a:spcBef>
              <a:buClr>
                <a:srgbClr val="FFFF66"/>
              </a:buClr>
              <a:tabLst>
                <a:tab pos="478155" algn="l"/>
              </a:tabLst>
            </a:pPr>
            <a:r>
              <a:rPr lang="en-US" sz="40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Because if Thou pity us, we sinner, Thou wilt be called compassionate. Thou pities the righteous because of their works and dost recompense them according to their righteousness. </a:t>
            </a:r>
          </a:p>
          <a:p>
            <a:pPr marL="12065" marR="5080">
              <a:spcBef>
                <a:spcPts val="819"/>
              </a:spcBef>
              <a:buClr>
                <a:srgbClr val="FFFF66"/>
              </a:buClr>
              <a:tabLst>
                <a:tab pos="478155" algn="l"/>
              </a:tabLst>
            </a:pPr>
            <a:endParaRPr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062879890"/>
      </p:ext>
    </p:extLst>
  </p:cSld>
  <p:clrMapOvr>
    <a:masterClrMapping/>
  </p:clrMapOvr>
</p:sld>
</file>

<file path=ppt/slides/slide3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935953" y="6312357"/>
            <a:ext cx="298450" cy="228268"/>
          </a:xfrm>
          <a:prstGeom prst="rect">
            <a:avLst/>
          </a:prstGeom>
        </p:spPr>
        <p:txBody>
          <a:bodyPr vert="horz" wrap="square" lIns="0" tIns="12700" rIns="0" bIns="0" rtlCol="0">
            <a:spAutoFit/>
          </a:bodyPr>
          <a:lstStyle/>
          <a:p>
            <a:pPr marL="12700">
              <a:spcBef>
                <a:spcPts val="100"/>
              </a:spcBef>
            </a:pPr>
            <a:r>
              <a:rPr sz="1400" spc="-55" dirty="0">
                <a:solidFill>
                  <a:srgbClr val="DEDEDE"/>
                </a:solidFill>
                <a:latin typeface="Ebrima"/>
                <a:cs typeface="Ebrima"/>
              </a:rPr>
              <a:t>3</a:t>
            </a:r>
            <a:r>
              <a:rPr sz="1400" spc="-40" dirty="0">
                <a:solidFill>
                  <a:srgbClr val="DEDEDE"/>
                </a:solidFill>
                <a:latin typeface="Ebrima"/>
                <a:cs typeface="Ebrima"/>
              </a:rPr>
              <a:t>70</a:t>
            </a:r>
            <a:endParaRPr sz="1400" dirty="0">
              <a:latin typeface="Ebrima"/>
              <a:cs typeface="Ebrima"/>
            </a:endParaRPr>
          </a:p>
        </p:txBody>
      </p:sp>
      <p:sp>
        <p:nvSpPr>
          <p:cNvPr id="3" name="object 3"/>
          <p:cNvSpPr txBox="1"/>
          <p:nvPr/>
        </p:nvSpPr>
        <p:spPr>
          <a:xfrm>
            <a:off x="207818" y="180356"/>
            <a:ext cx="11790217" cy="8381782"/>
          </a:xfrm>
          <a:prstGeom prst="rect">
            <a:avLst/>
          </a:prstGeom>
        </p:spPr>
        <p:txBody>
          <a:bodyPr vert="horz" wrap="square" lIns="0" tIns="71120" rIns="0" bIns="0" rtlCol="0">
            <a:spAutoFit/>
          </a:bodyPr>
          <a:lstStyle/>
          <a:p>
            <a:pPr marL="12065" marR="5080">
              <a:spcBef>
                <a:spcPts val="819"/>
              </a:spcBef>
              <a:buClr>
                <a:srgbClr val="FFFF66"/>
              </a:buClr>
              <a:tabLst>
                <a:tab pos="478155" algn="l"/>
              </a:tabLst>
            </a:pP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የቀደመ</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በደላችንን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አታስብብን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ይቅርታህ</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ፈጥኖ</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ይደረግልን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ወደ</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አንተ</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እንጮኻለን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ወደ</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አንተ</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እናለቅሳለን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ወደ</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አንተ</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እንማለላለን</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ለዘለዓለሙ</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12065" marR="5080">
              <a:spcBef>
                <a:spcPts val="819"/>
              </a:spcBef>
              <a:buClr>
                <a:srgbClr val="FFFF66"/>
              </a:buClr>
              <a:tabLst>
                <a:tab pos="478155" algn="l"/>
              </a:tabLst>
            </a:pPr>
            <a:r>
              <a:rPr lang="en-US" sz="36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Remember not against us former iniquities; let Thy tender mercies, O God, speedily prevent us. Towards Thee we cry, towards Thee we weep, Thee we entreat, world without end.  </a:t>
            </a:r>
          </a:p>
          <a:p>
            <a:r>
              <a:rPr lang="en-US" sz="44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u="sng" dirty="0">
                <a:ea typeface="Times New Roman" panose="02020603050405020304" pitchFamily="18" charset="0"/>
                <a:cs typeface="Nyala" panose="02000504070300020003" pitchFamily="2" charset="0"/>
              </a:rPr>
              <a:t>ሕዝብ/</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አሜን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a:t>
            </a:r>
          </a:p>
          <a:p>
            <a:pPr marL="12065" marR="5080">
              <a:spcBef>
                <a:spcPts val="819"/>
              </a:spcBef>
              <a:buClr>
                <a:srgbClr val="FFFF66"/>
              </a:buClr>
              <a:tabLst>
                <a:tab pos="478155" algn="l"/>
              </a:tabLst>
            </a:pPr>
            <a:endPar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065" marR="5080">
              <a:spcBef>
                <a:spcPts val="819"/>
              </a:spcBef>
              <a:buClr>
                <a:srgbClr val="FFFF66"/>
              </a:buClr>
              <a:tabLst>
                <a:tab pos="478155" algn="l"/>
              </a:tabLst>
            </a:pPr>
            <a:endParaRPr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912800471"/>
      </p:ext>
    </p:extLst>
  </p:cSld>
  <p:clrMapOvr>
    <a:masterClrMapping/>
  </p:clrMapOvr>
</p:sld>
</file>

<file path=ppt/slides/slide3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1.bp.blogspot.com/-fUCoo96LkI0/UAEuse6rlJI/AAAAAAAABeo/xM3x5o3H76I/s1600/%E1%88%A5%E1%88%89%E1%88%B5+%E1%89%85%E1%8B%B1%E1%88%B5_page1_image2.png"/>
          <p:cNvPicPr>
            <a:picLocks noChangeAspect="1" noChangeArrowheads="1"/>
          </p:cNvPicPr>
          <p:nvPr/>
        </p:nvPicPr>
        <p:blipFill rotWithShape="1">
          <a:blip r:embed="rId2">
            <a:extLst>
              <a:ext uri="{28A0092B-C50C-407E-A947-70E740481C1C}">
                <a14:useLocalDpi xmlns:a14="http://schemas.microsoft.com/office/drawing/2010/main" val="0"/>
              </a:ext>
            </a:extLst>
          </a:blip>
          <a:srcRect l="816" t="1202" r="2414" b="3402"/>
          <a:stretch/>
        </p:blipFill>
        <p:spPr bwMode="auto">
          <a:xfrm>
            <a:off x="94683" y="-127784"/>
            <a:ext cx="12085582" cy="689580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No photo description availab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138" y="396411"/>
            <a:ext cx="11037095" cy="5863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4616763"/>
      </p:ext>
    </p:extLst>
  </p:cSld>
  <p:clrMapOvr>
    <a:masterClrMapping/>
  </p:clrMapOvr>
</p:sld>
</file>

<file path=ppt/slides/slide3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E0395ACE-54D2-4F94-8E6F-4E8DA174D84F}"/>
              </a:ext>
            </a:extLst>
          </p:cNvPr>
          <p:cNvSpPr/>
          <p:nvPr/>
        </p:nvSpPr>
        <p:spPr>
          <a:xfrm>
            <a:off x="89452" y="84260"/>
            <a:ext cx="12102547" cy="4398192"/>
          </a:xfrm>
          <a:prstGeom prst="rect">
            <a:avLst/>
          </a:prstGeom>
        </p:spPr>
        <p:txBody>
          <a:bodyPr wrap="square">
            <a:spAutoFit/>
          </a:bodyPr>
          <a:lstStyle/>
          <a:p>
            <a:pPr>
              <a:lnSpc>
                <a:spcPct val="107000"/>
              </a:lnSpc>
            </a:pPr>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0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endParaRPr lang="en-US" sz="7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አድንኑ አርእስቲክሙ </a:t>
            </a:r>
            <a:r>
              <a:rPr lang="en-US" sz="4000" b="1" dirty="0" err="1"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ኀበ</a:t>
            </a:r>
            <a:r>
              <a:rPr lang="en-AE"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a:lnSpc>
                <a:spcPct val="107000"/>
              </a:lnSpc>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አምላክነ በእደ ገብሩ ካህን ከመ ይባርክሙ</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a:lnSpc>
                <a:spcPct val="107000"/>
              </a:lnSpc>
            </a:pPr>
            <a:r>
              <a:rPr lang="am-ET" sz="105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105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ወደ</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አምላካችን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ወደ</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ራሳችሁን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ዝቅ ዝቅ አድርጉ፤ አገልጋይ በሚሆን በካህኑ እጅ ይባርካችሁ ዘነድ።</a:t>
            </a:r>
            <a:endPar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TextBox 2">
            <a:extLst>
              <a:ext uri="{FF2B5EF4-FFF2-40B4-BE49-F238E27FC236}">
                <a16:creationId xmlns="" xmlns:a16="http://schemas.microsoft.com/office/drawing/2014/main" id="{ABFEC62E-FA2D-AF0F-712B-8CD958F13D80}"/>
              </a:ext>
            </a:extLst>
          </p:cNvPr>
          <p:cNvSpPr txBox="1"/>
          <p:nvPr/>
        </p:nvSpPr>
        <p:spPr>
          <a:xfrm>
            <a:off x="178904" y="4442975"/>
            <a:ext cx="11664455" cy="2123658"/>
          </a:xfrm>
          <a:prstGeom prst="rect">
            <a:avLst/>
          </a:prstGeom>
          <a:noFill/>
        </p:spPr>
        <p:txBody>
          <a:bodyPr wrap="square">
            <a:spAutoFit/>
          </a:bodyPr>
          <a:lstStyle/>
          <a:p>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Bow your heads in front of the Lord our God, that He may bless you at the hand of His servant the priest.</a:t>
            </a:r>
            <a:endPar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 xmlns:a16="http://schemas.microsoft.com/office/drawing/2014/main" id="{37024C11-1388-4B3E-0D50-769E22CDA6AE}"/>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latin typeface="Abyssinica SIL (Connected)" panose="02000000000000000000" pitchFamily="2" charset="0"/>
                <a:ea typeface="Abyssinica SIL (Connected)" panose="02000000000000000000" pitchFamily="2" charset="0"/>
                <a:cs typeface="Abyssinica SIL (Connected)" panose="02000000000000000000" pitchFamily="2" charset="0"/>
              </a:rPr>
              <a:t>393</a:t>
            </a:fld>
            <a:endParaRPr lang="en-US"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01688665"/>
      </p:ext>
    </p:extLst>
  </p:cSld>
  <p:clrMapOvr>
    <a:masterClrMapping/>
  </p:clrMapOvr>
</p:sld>
</file>

<file path=ppt/slides/slide3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285E2A88-FEEE-47F7-B7BD-6219930C1634}"/>
              </a:ext>
            </a:extLst>
          </p:cNvPr>
          <p:cNvSpPr/>
          <p:nvPr/>
        </p:nvSpPr>
        <p:spPr>
          <a:xfrm>
            <a:off x="361593" y="152401"/>
            <a:ext cx="11468814" cy="6431697"/>
          </a:xfrm>
          <a:prstGeom prst="rect">
            <a:avLst/>
          </a:prstGeom>
        </p:spPr>
        <p:txBody>
          <a:bodyPr wrap="square">
            <a:spAutoFit/>
          </a:bodyPr>
          <a:lstStyle/>
          <a:p>
            <a:pPr>
              <a:lnSpc>
                <a:spcPct val="107000"/>
              </a:lnSpc>
            </a:pPr>
            <a:r>
              <a:rPr lang="am-ET" sz="5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am-ET" sz="54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5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en-US" sz="32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አሜን እግዚአብሔር ይባርከነ ወይሣሃለነ፤</a:t>
            </a:r>
          </a:p>
          <a:p>
            <a:pPr>
              <a:lnSpc>
                <a:spcPct val="107000"/>
              </a:lnSpc>
            </a:pPr>
            <a:endParaRPr lang="am-ET" sz="600" b="1" dirty="0">
              <a:solidFill>
                <a:srgbClr val="00B05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 እግዚአብሔር ይባርከን ይቅርም ይበለን፤</a:t>
            </a:r>
          </a:p>
          <a:p>
            <a:pPr>
              <a:lnSpc>
                <a:spcPct val="107000"/>
              </a:lnSpc>
            </a:pPr>
            <a:endParaRPr lang="am-ET" sz="700" b="1" dirty="0">
              <a:solidFill>
                <a:srgbClr val="00B05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 May He bless us at the hand of His servant the priest</a:t>
            </a:r>
            <a:r>
              <a:rPr lang="en-AE" sz="5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
        <p:nvSpPr>
          <p:cNvPr id="4" name="Slide Number Placeholder 1">
            <a:extLst>
              <a:ext uri="{FF2B5EF4-FFF2-40B4-BE49-F238E27FC236}">
                <a16:creationId xmlns="" xmlns:a16="http://schemas.microsoft.com/office/drawing/2014/main" id="{E0C999F3-0C3B-46B9-06C2-EAAA23BEE6C4}"/>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394</a:t>
            </a:fld>
            <a:endParaRPr lang="en-US" dirty="0"/>
          </a:p>
        </p:txBody>
      </p:sp>
    </p:spTree>
    <p:extLst>
      <p:ext uri="{BB962C8B-B14F-4D97-AF65-F5344CB8AC3E}">
        <p14:creationId xmlns:p14="http://schemas.microsoft.com/office/powerpoint/2010/main" val="1636403682"/>
      </p:ext>
    </p:extLst>
  </p:cSld>
  <p:clrMapOvr>
    <a:masterClrMapping/>
  </p:clrMapOvr>
</p:sld>
</file>

<file path=ppt/slides/slide3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1.bp.blogspot.com/-fUCoo96LkI0/UAEuse6rlJI/AAAAAAAABeo/xM3x5o3H76I/s1600/%E1%88%A5%E1%88%89%E1%88%B5+%E1%89%85%E1%8B%B1%E1%88%B5_page1_image2.png"/>
          <p:cNvPicPr>
            <a:picLocks noChangeAspect="1" noChangeArrowheads="1"/>
          </p:cNvPicPr>
          <p:nvPr/>
        </p:nvPicPr>
        <p:blipFill rotWithShape="1">
          <a:blip r:embed="rId2">
            <a:extLst>
              <a:ext uri="{28A0092B-C50C-407E-A947-70E740481C1C}">
                <a14:useLocalDpi xmlns:a14="http://schemas.microsoft.com/office/drawing/2010/main" val="0"/>
              </a:ext>
            </a:extLst>
          </a:blip>
          <a:srcRect l="816" t="1202" r="2414" b="3402"/>
          <a:stretch/>
        </p:blipFill>
        <p:spPr bwMode="auto">
          <a:xfrm>
            <a:off x="94683" y="-127784"/>
            <a:ext cx="12085582" cy="689580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No photo description availab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138" y="396411"/>
            <a:ext cx="11037095" cy="5863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8177232"/>
      </p:ext>
    </p:extLst>
  </p:cSld>
  <p:clrMapOvr>
    <a:masterClrMapping/>
  </p:clrMapOvr>
</p:sld>
</file>

<file path=ppt/slides/slide3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024B5BFE-0CEC-4E64-AC32-0D9C6FDFD0F9}"/>
              </a:ext>
            </a:extLst>
          </p:cNvPr>
          <p:cNvSpPr/>
          <p:nvPr/>
        </p:nvSpPr>
        <p:spPr>
          <a:xfrm>
            <a:off x="216418" y="152399"/>
            <a:ext cx="11880899" cy="6445482"/>
          </a:xfrm>
          <a:prstGeom prst="rect">
            <a:avLst/>
          </a:prstGeom>
        </p:spPr>
        <p:txBody>
          <a:bodyPr wrap="square">
            <a:spAutoFit/>
          </a:bodyPr>
          <a:lstStyle/>
          <a:p>
            <a:pPr>
              <a:lnSpc>
                <a:spcPct val="107000"/>
              </a:lnSpc>
            </a:pPr>
            <a:r>
              <a:rPr lang="en-US" sz="381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am-ET" sz="381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a:lnSpc>
                <a:spcPct val="107000"/>
              </a:lnSpc>
            </a:pPr>
            <a:r>
              <a:rPr lang="en-US" sz="5144"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572"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a:t>
            </a:r>
            <a:r>
              <a:rPr lang="en-US" sz="4572"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የ</a:t>
            </a:r>
            <a:r>
              <a:rPr lang="am-ET" sz="4572"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ሀሉ </a:t>
            </a:r>
            <a:r>
              <a:rPr lang="am-ET" sz="4572"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a:t>
            </a:r>
            <a:r>
              <a:rPr lang="am-ET" sz="4572"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ኵልክሙ</a:t>
            </a:r>
            <a:r>
              <a:rPr lang="en-US" sz="4572"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57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5144"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en-US" sz="5144" b="1" dirty="0">
                <a:solidFill>
                  <a:srgbClr val="00B05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00B05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a:t>
            </a:r>
            <a:r>
              <a:rPr lang="am-ET" sz="4572"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a:t>
            </a:r>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ኹ</a:t>
            </a:r>
            <a:r>
              <a:rPr lang="am-ET" sz="4572"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ላችሁ </a:t>
            </a:r>
            <a:r>
              <a:rPr lang="am-ET"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ጋራ </a:t>
            </a:r>
            <a:r>
              <a:rPr lang="am-ET" sz="4572"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r>
              <a:rPr lang="en-US" sz="4572"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en-AE" sz="4191"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191"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81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Lord be with all of you.</a:t>
            </a:r>
          </a:p>
          <a:p>
            <a:pPr>
              <a:lnSpc>
                <a:spcPct val="107000"/>
              </a:lnSpc>
            </a:pPr>
            <a:endParaRPr lang="am-ET" sz="1905"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en-US" sz="3429"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429"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429"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429"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a:lnSpc>
                <a:spcPct val="107000"/>
              </a:lnSpc>
            </a:pPr>
            <a:endParaRPr lang="am-ET" sz="1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572"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a:t>
            </a:r>
            <a:r>
              <a:rPr lang="am-ET" sz="4572"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መንፈስከ</a:t>
            </a:r>
            <a:r>
              <a:rPr lang="en-US" sz="4572"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en-US" sz="5144" b="1" dirty="0">
                <a:solidFill>
                  <a:srgbClr val="00B05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00B05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a:t>
            </a:r>
            <a:r>
              <a:rPr lang="am-ET" sz="4572"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ጋራ</a:t>
            </a:r>
            <a:r>
              <a:rPr lang="en-US" sz="4572"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en-AE" sz="4572"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572"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81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with Your spirit, Amen.</a:t>
            </a:r>
            <a:endParaRPr lang="am-ET" sz="381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1">
            <a:extLst>
              <a:ext uri="{FF2B5EF4-FFF2-40B4-BE49-F238E27FC236}">
                <a16:creationId xmlns="" xmlns:a16="http://schemas.microsoft.com/office/drawing/2014/main" id="{50DC9F9B-3A1F-6EC7-1688-5E35656EFAC1}"/>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latin typeface="Abyssinica SIL (Connected)" panose="02000000000000000000" pitchFamily="2" charset="0"/>
                <a:ea typeface="Abyssinica SIL (Connected)" panose="02000000000000000000" pitchFamily="2" charset="0"/>
                <a:cs typeface="Abyssinica SIL (Connected)" panose="02000000000000000000" pitchFamily="2" charset="0"/>
              </a:rPr>
              <a:t>396</a:t>
            </a:fld>
            <a:endParaRPr lang="en-US"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067736283"/>
      </p:ext>
    </p:extLst>
  </p:cSld>
  <p:clrMapOvr>
    <a:masterClrMapping/>
  </p:clrMapOvr>
</p:sld>
</file>

<file path=ppt/slides/slide3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C002E918-70FC-448D-B9B0-F2565C702A87}"/>
              </a:ext>
            </a:extLst>
          </p:cNvPr>
          <p:cNvSpPr/>
          <p:nvPr/>
        </p:nvSpPr>
        <p:spPr>
          <a:xfrm>
            <a:off x="289006" y="127348"/>
            <a:ext cx="11613989" cy="4373570"/>
          </a:xfrm>
          <a:prstGeom prst="rect">
            <a:avLst/>
          </a:prstGeom>
        </p:spPr>
        <p:txBody>
          <a:bodyPr wrap="square">
            <a:spAutoFit/>
          </a:bodyPr>
          <a:lstStyle/>
          <a:p>
            <a:pPr>
              <a:lnSpc>
                <a:spcPct val="107000"/>
              </a:lnSpc>
            </a:pPr>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en-US"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አሜን እግዚአብሔር ይባርከነ ለአግብርቲሁ በሰላም ሥርየተ ይኩነነ ዘተመጦነ ሥጋከ ወደመከ አብሐነ በመንፈስ ንኪድ ኵሎ ኃይሎ </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ለጸላኢ</a:t>
            </a:r>
            <a:endPar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 እግዚአብሔር እኛን አገልጋዮቹን በሰላም </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ይባርከ</a:t>
            </a:r>
            <a:r>
              <a:rPr lang="en-US"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የተቀበልነው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ሥጋህና ደምህ ለሥርየት ይሁነን፤ የጠላትን ኃይል ሁሉ በመንፈስ እንረግጥ ዘንድ </a:t>
            </a:r>
            <a:r>
              <a:rPr lang="am-ET" sz="36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አሠልጥነን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
        <p:nvSpPr>
          <p:cNvPr id="3" name="TextBox 2">
            <a:extLst>
              <a:ext uri="{FF2B5EF4-FFF2-40B4-BE49-F238E27FC236}">
                <a16:creationId xmlns="" xmlns:a16="http://schemas.microsoft.com/office/drawing/2014/main" id="{21B1680D-E6F1-AE17-0538-2ED5CE29A271}"/>
              </a:ext>
            </a:extLst>
          </p:cNvPr>
          <p:cNvSpPr txBox="1"/>
          <p:nvPr/>
        </p:nvSpPr>
        <p:spPr>
          <a:xfrm>
            <a:off x="383688" y="4500918"/>
            <a:ext cx="11808312" cy="1569660"/>
          </a:xfrm>
          <a:prstGeom prst="rect">
            <a:avLst/>
          </a:prstGeom>
          <a:noFill/>
        </p:spPr>
        <p:txBody>
          <a:bodyPr wrap="square">
            <a:spAutoFit/>
          </a:bodyPr>
          <a:lstStyle/>
          <a:p>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May God bless us, His servants, in peace. Remission be unto us who have received Thy body and Thy Blood. Enable us by the Spirit to tread upon all the power of the enemy.</a:t>
            </a:r>
            <a:endPar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 xmlns:a16="http://schemas.microsoft.com/office/drawing/2014/main" id="{0894D5ED-41B2-C6F7-A7C8-3DB82EA8ACCD}"/>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latin typeface="Abyssinica SIL (Connected)" panose="02000000000000000000" pitchFamily="2" charset="0"/>
                <a:ea typeface="Abyssinica SIL (Connected)" panose="02000000000000000000" pitchFamily="2" charset="0"/>
                <a:cs typeface="Abyssinica SIL (Connected)" panose="02000000000000000000" pitchFamily="2" charset="0"/>
              </a:rPr>
              <a:t>397</a:t>
            </a:fld>
            <a:endParaRPr lang="en-US"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601982285"/>
      </p:ext>
    </p:extLst>
  </p:cSld>
  <p:clrMapOvr>
    <a:masterClrMapping/>
  </p:clrMapOvr>
</p:sld>
</file>

<file path=ppt/slides/slide3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194E7FA9-4A07-447E-881A-95DF82A2EA72}"/>
              </a:ext>
            </a:extLst>
          </p:cNvPr>
          <p:cNvSpPr/>
          <p:nvPr/>
        </p:nvSpPr>
        <p:spPr>
          <a:xfrm>
            <a:off x="289005" y="89978"/>
            <a:ext cx="11541402" cy="4734373"/>
          </a:xfrm>
          <a:prstGeom prst="rect">
            <a:avLst/>
          </a:prstGeom>
        </p:spPr>
        <p:txBody>
          <a:bodyPr wrap="square">
            <a:spAutoFit/>
          </a:bodyPr>
          <a:lstStyle/>
          <a:p>
            <a:pPr>
              <a:lnSpc>
                <a:spcPct val="107000"/>
              </a:lnSpc>
            </a:pP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በረከተ እዴከ </a:t>
            </a:r>
            <a:r>
              <a:rPr lang="am-ET"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ቅድስ</a:t>
            </a:r>
            <a:r>
              <a:rPr lang="en-US"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ት</a:t>
            </a:r>
            <a:r>
              <a:rPr lang="am-ET"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እንተ ምልዕተ ምሕረት ኪያሃ ንሴፎ ኵልነ እምኵሉ ምግባረ እኩይ አግኅሠነ ወውስተ</a:t>
            </a:r>
            <a:r>
              <a:rPr lang="en-AE"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ኵሉ ምግባረ ሠናይ </a:t>
            </a:r>
            <a:r>
              <a:rPr lang="am-ET"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ደምረነ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ቡሩከ</a:t>
            </a:r>
            <a:r>
              <a:rPr lang="en-AE"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ዘወሀበነ ሥጋሁ </a:t>
            </a:r>
            <a:r>
              <a:rPr lang="am-ET"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ቅዱ</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a:t>
            </a:r>
            <a:r>
              <a:rPr lang="am-ET"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ወደ</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ሞ</a:t>
            </a:r>
            <a:r>
              <a:rPr lang="am-ET" sz="36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ክቡረ</a:t>
            </a:r>
            <a:endParaRPr lang="en-AE"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ምሕረትን የተመላች ክብርት የምትሆን የእጅህን በረከት ሁላችን ተስፋ እናደርጋለን፤ ከክፉ </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ሥ</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ራ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 አርቀን፤ በበጎውም ሥራ ሁሉ አንድ አድርገን፤ </a:t>
            </a:r>
            <a:r>
              <a:rPr lang="en-US" sz="32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ሥጋውን ክቡር ደሙንም </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የሰጠን</a:t>
            </a:r>
            <a:r>
              <a:rPr lang="en-US"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ብሩክ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ነው።</a:t>
            </a:r>
            <a:r>
              <a:rPr lang="am-ET" sz="4191" b="1" dirty="0">
                <a:solidFill>
                  <a:srgbClr val="00B05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191" b="1" dirty="0">
              <a:solidFill>
                <a:srgbClr val="00B05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TextBox 2">
            <a:extLst>
              <a:ext uri="{FF2B5EF4-FFF2-40B4-BE49-F238E27FC236}">
                <a16:creationId xmlns="" xmlns:a16="http://schemas.microsoft.com/office/drawing/2014/main" id="{46BFBBB5-3DB9-CF67-7F5B-132BAB1939F3}"/>
              </a:ext>
            </a:extLst>
          </p:cNvPr>
          <p:cNvSpPr txBox="1"/>
          <p:nvPr/>
        </p:nvSpPr>
        <p:spPr>
          <a:xfrm>
            <a:off x="289005" y="4409231"/>
            <a:ext cx="11541402" cy="2554545"/>
          </a:xfrm>
          <a:prstGeom prst="rect">
            <a:avLst/>
          </a:prstGeom>
          <a:noFill/>
        </p:spPr>
        <p:txBody>
          <a:bodyPr wrap="square">
            <a:spAutoFit/>
          </a:bodyPr>
          <a:lstStyle/>
          <a:p>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all hope for the blessing of Thy holy hand which is full of mercy. From all evil works keep us apart, and all good works unite us. Blessed be He Who has given us His holy body and His precious blood.</a:t>
            </a:r>
            <a:endPar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 xmlns:a16="http://schemas.microsoft.com/office/drawing/2014/main" id="{9B5C640D-EA19-4165-9EDF-9A3E8009E845}"/>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latin typeface="Abyssinica SIL (Connected)" panose="02000000000000000000" pitchFamily="2" charset="0"/>
                <a:ea typeface="Abyssinica SIL (Connected)" panose="02000000000000000000" pitchFamily="2" charset="0"/>
                <a:cs typeface="Abyssinica SIL (Connected)" panose="02000000000000000000" pitchFamily="2" charset="0"/>
              </a:rPr>
              <a:t>398</a:t>
            </a:fld>
            <a:endParaRPr lang="en-US"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666126734"/>
      </p:ext>
    </p:extLst>
  </p:cSld>
  <p:clrMapOvr>
    <a:masterClrMapping/>
  </p:clrMapOvr>
</p:sld>
</file>

<file path=ppt/slides/slide3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F18C17C2-D588-479E-B542-607578114596}"/>
              </a:ext>
            </a:extLst>
          </p:cNvPr>
          <p:cNvSpPr/>
          <p:nvPr/>
        </p:nvSpPr>
        <p:spPr>
          <a:xfrm>
            <a:off x="167270" y="61783"/>
            <a:ext cx="11735724" cy="4044184"/>
          </a:xfrm>
          <a:prstGeom prst="rect">
            <a:avLst/>
          </a:prstGeom>
        </p:spPr>
        <p:txBody>
          <a:bodyPr wrap="square">
            <a:spAutoFit/>
          </a:bodyPr>
          <a:lstStyle/>
          <a:p>
            <a:pPr>
              <a:lnSpc>
                <a:spcPct val="107000"/>
              </a:lnSpc>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ጸጋ ነሣእነ ወሕይወተ ረከብነ በኃይለ መስቀሉ ለኢየሱስ </a:t>
            </a:r>
            <a:r>
              <a:rPr lang="am-ET" sz="40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ኪያከ እግዚኦ ነአኵት ነሢአነ ጸጋ ዘእመንፈስ ቅዱስ።</a:t>
            </a:r>
            <a:endPar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ጸጋን ተቀበልን፤ </a:t>
            </a:r>
            <a:r>
              <a:rPr lang="en-US" sz="4000" b="1" dirty="0" err="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ሕይወ</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ትንም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በኢየሱስ ክርስቶስ በመስቀሉ ኃይል አገኘን፤ አቤቱ ከመንፈስ ቅዱስ የተገኘ ጸጋን </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ተቀ</a:t>
            </a:r>
            <a:r>
              <a:rPr lang="en-US"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a:t>
            </a:r>
            <a:r>
              <a:rPr lang="am-ET" sz="4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ለን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አንተን እናመሰግንሃለን።</a:t>
            </a:r>
            <a:endPar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TextBox 2">
            <a:extLst>
              <a:ext uri="{FF2B5EF4-FFF2-40B4-BE49-F238E27FC236}">
                <a16:creationId xmlns="" xmlns:a16="http://schemas.microsoft.com/office/drawing/2014/main" id="{C77BC81B-7C5F-C789-E62A-BEA65E7782C2}"/>
              </a:ext>
            </a:extLst>
          </p:cNvPr>
          <p:cNvSpPr txBox="1"/>
          <p:nvPr/>
        </p:nvSpPr>
        <p:spPr>
          <a:xfrm>
            <a:off x="300725" y="4037615"/>
            <a:ext cx="11468814" cy="2862322"/>
          </a:xfrm>
          <a:prstGeom prst="rect">
            <a:avLst/>
          </a:prstGeom>
          <a:noFill/>
        </p:spPr>
        <p:txBody>
          <a:bodyPr wrap="square">
            <a:spAutoFit/>
          </a:bodyPr>
          <a:lstStyle/>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have received grace and we have found life by the power of the cross of Jesus Christ. Unto Thee, Lord, do we give thanks, for we have received grace from the holy Spirit.</a:t>
            </a:r>
            <a:endPar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 xmlns:a16="http://schemas.microsoft.com/office/drawing/2014/main" id="{9EC00704-C8A0-9229-894B-A034FA082312}"/>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399</a:t>
            </a:fld>
            <a:endParaRPr lang="en-US" dirty="0"/>
          </a:p>
        </p:txBody>
      </p:sp>
    </p:spTree>
    <p:extLst>
      <p:ext uri="{BB962C8B-B14F-4D97-AF65-F5344CB8AC3E}">
        <p14:creationId xmlns:p14="http://schemas.microsoft.com/office/powerpoint/2010/main" val="1766811684"/>
      </p:ext>
    </p:extLst>
  </p:cSld>
  <p:clrMapOvr>
    <a:masterClrMapping/>
  </p:clrMapOvr>
</p:sld>
</file>

<file path=ppt/slides/slide4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0D2DBFE6-FB7B-4500-99E9-FCD126FC63C8}"/>
              </a:ext>
            </a:extLst>
          </p:cNvPr>
          <p:cNvSpPr/>
          <p:nvPr/>
        </p:nvSpPr>
        <p:spPr>
          <a:xfrm>
            <a:off x="887104" y="290720"/>
            <a:ext cx="10208525" cy="4276555"/>
          </a:xfrm>
          <a:prstGeom prst="rect">
            <a:avLst/>
          </a:prstGeom>
        </p:spPr>
        <p:txBody>
          <a:bodyPr wrap="square">
            <a:spAutoFit/>
          </a:bodyPr>
          <a:lstStyle/>
          <a:p>
            <a:pPr>
              <a:lnSpc>
                <a:spcPct val="107000"/>
              </a:lnSpc>
            </a:pPr>
            <a:r>
              <a:rPr lang="am-ET" sz="5144"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am-ET" sz="5144"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5144"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am-ET" sz="5144"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lnSpc>
                <a:spcPct val="107000"/>
              </a:lnSpc>
            </a:pPr>
            <a:endParaRPr lang="en-US" sz="2667" b="1" u="sng"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72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እት</a:t>
            </a:r>
            <a:r>
              <a:rPr lang="en-US" sz="7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ዉ</a:t>
            </a:r>
            <a:r>
              <a:rPr lang="am-ET" sz="72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 በሰላም</a:t>
            </a:r>
            <a:r>
              <a:rPr lang="en-US" sz="7200" b="1" dirty="0" smtClean="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72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6000" b="1"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በሰላም ግቡ</a:t>
            </a:r>
            <a:r>
              <a:rPr lang="en-US" sz="6000" b="1" dirty="0" smtClean="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6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spcAft>
                <a:spcPts val="452"/>
              </a:spcAft>
            </a:pPr>
            <a:r>
              <a:rPr lang="am-ET" sz="44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4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TextBox 2">
            <a:extLst>
              <a:ext uri="{FF2B5EF4-FFF2-40B4-BE49-F238E27FC236}">
                <a16:creationId xmlns="" xmlns:a16="http://schemas.microsoft.com/office/drawing/2014/main" id="{72A1186C-7E6C-6AF5-C6D4-D21245163854}"/>
              </a:ext>
            </a:extLst>
          </p:cNvPr>
          <p:cNvSpPr txBox="1"/>
          <p:nvPr/>
        </p:nvSpPr>
        <p:spPr>
          <a:xfrm>
            <a:off x="887104" y="3830296"/>
            <a:ext cx="9512489" cy="1200329"/>
          </a:xfrm>
          <a:prstGeom prst="rect">
            <a:avLst/>
          </a:prstGeom>
          <a:noFill/>
        </p:spPr>
        <p:txBody>
          <a:bodyPr wrap="square">
            <a:spAutoFit/>
          </a:bodyPr>
          <a:lstStyle/>
          <a:p>
            <a:r>
              <a:rPr lang="en-AE" sz="72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Go</a:t>
            </a:r>
            <a:r>
              <a:rPr lang="en-US" sz="72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ye in</a:t>
            </a:r>
            <a:r>
              <a:rPr lang="en-AE" sz="7200" b="1" dirty="0" smtClean="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7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a:t>
            </a:r>
            <a:endParaRPr lang="en-US" sz="7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 xmlns:a16="http://schemas.microsoft.com/office/drawing/2014/main" id="{30388711-FA9C-2CA6-72E3-0432733C5A9E}"/>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latin typeface="Abyssinica SIL (Connected)" panose="02000000000000000000" pitchFamily="2" charset="0"/>
                <a:ea typeface="Abyssinica SIL (Connected)" panose="02000000000000000000" pitchFamily="2" charset="0"/>
                <a:cs typeface="Abyssinica SIL (Connected)" panose="02000000000000000000" pitchFamily="2" charset="0"/>
              </a:rPr>
              <a:t>400</a:t>
            </a:fld>
            <a:endParaRPr lang="en-US"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673376099"/>
      </p:ext>
    </p:extLst>
  </p:cSld>
  <p:clrMapOvr>
    <a:masterClrMapping/>
  </p:clrMapOvr>
</p:sld>
</file>

<file path=ppt/slides/slide4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1.bp.blogspot.com/-fUCoo96LkI0/UAEuse6rlJI/AAAAAAAABeo/xM3x5o3H76I/s1600/%E1%88%A5%E1%88%89%E1%88%B5+%E1%89%85%E1%8B%B1%E1%88%B5_page1_image2.png"/>
          <p:cNvPicPr>
            <a:picLocks noChangeAspect="1" noChangeArrowheads="1"/>
          </p:cNvPicPr>
          <p:nvPr/>
        </p:nvPicPr>
        <p:blipFill rotWithShape="1">
          <a:blip r:embed="rId2">
            <a:extLst>
              <a:ext uri="{28A0092B-C50C-407E-A947-70E740481C1C}">
                <a14:useLocalDpi xmlns:a14="http://schemas.microsoft.com/office/drawing/2010/main" val="0"/>
              </a:ext>
            </a:extLst>
          </a:blip>
          <a:srcRect l="816" t="1202" r="2414" b="3402"/>
          <a:stretch/>
        </p:blipFill>
        <p:spPr bwMode="auto">
          <a:xfrm>
            <a:off x="94683" y="-127784"/>
            <a:ext cx="12085582" cy="689580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No photo description availab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138" y="396411"/>
            <a:ext cx="11037095" cy="5863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750177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5976</TotalTime>
  <Words>20074</Words>
  <Application>Microsoft Office PowerPoint</Application>
  <PresentationFormat>Custom</PresentationFormat>
  <Paragraphs>2556</Paragraphs>
  <Slides>401</Slides>
  <Notes>30</Notes>
  <HiddenSlides>0</HiddenSlides>
  <MMClips>0</MMClips>
  <ScaleCrop>false</ScaleCrop>
  <HeadingPairs>
    <vt:vector size="4" baseType="variant">
      <vt:variant>
        <vt:lpstr>Theme</vt:lpstr>
      </vt:variant>
      <vt:variant>
        <vt:i4>1</vt:i4>
      </vt:variant>
      <vt:variant>
        <vt:lpstr>Slide Titles</vt:lpstr>
      </vt:variant>
      <vt:variant>
        <vt:i4>401</vt:i4>
      </vt:variant>
    </vt:vector>
  </HeadingPairs>
  <TitlesOfParts>
    <vt:vector size="402" baseType="lpstr">
      <vt:lpstr>Office Theme</vt:lpstr>
      <vt:lpstr>PowerPoint Presentation</vt:lpstr>
      <vt:lpstr>PowerPoint Presentation</vt:lpstr>
      <vt:lpstr>ካህን/Priest  ሚመጠን ግርምት ዛቲ ዕለት ወዕፅብት ዛቲ ሰዓት እንተ ባቲ ይወርድ መንፈስ ቅዱስ እመልዕልተ ሰማያት ወይጼልሎ ለዝንቱ መሥዋዕት ወይቄድሶ። ይህች ቀን ምን ያህል የምታስፈራ ናት፤ ይህችስ ሰዓት ምን ያህል የምታስጨንቅ ናት፤ መንፈስ ቅዱስ ከሰማየ ሰማያት የሚወርድባት ናት፤ ይህን መሥዋዕቱን የሚሰውርባትና የሚያከብርባት። </vt:lpstr>
      <vt:lpstr>PowerPoint Presentation</vt:lpstr>
      <vt:lpstr>PowerPoint Presentation</vt:lpstr>
      <vt:lpstr>PowerPoint Presentation</vt:lpstr>
      <vt:lpstr>PowerPoint Presentation</vt:lpstr>
      <vt:lpstr>PowerPoint Presentation</vt:lpstr>
      <vt:lpstr>ሃሌ ሉያ እመቦ ብእሲ እምእመናን ዘቦአ ቤተ  ክርስቲያን በጊዜ ቅዳሴ ወኢሰምዐ መጻሕፍተ ቅዱሳተ ወኢተዐገሠ እስከ ይፌጽሙ ጸሎተ ቅዳሴ።  ሃሌ ሉያ በቅዳሴ ጊዜ ከምእመናን ወገን ወደ ቤተ ክርስቲያን የገባ ሰው ቢኖር፣ ቅዱሳት መጻሕፍትንም ሰምቶ የቅዳሴውን ጸሎት እስኪጨርሱ ባይታገሥ፣ ከቁርባንም ባይቀበል ከቤተ ክርስቲያን ይለይ።</vt:lpstr>
      <vt:lpstr>ወኢተመጠወ እምቍርባን ይሰደድ እምቤተ ክርስቲያን እስመ አማሰነ ሕገ እግዚአብሔር ወአስተሐቀረ ቁመተ ቅድመ ንጉሥ ሰማያዊ ንጉሠ ሥጋ ወመንፈስ ከመዝ መሀሩነ ሐዋርያት በአብጥሊሶሙ። የእግዚአብሔርን ሕግ አፍርሷልና፤ የነፍስና የሥጋ ንጉሥ  በሚሆን በሰማያዊ ንጉሥ በክርስቶስ ፊት መቆምንም አቃልሏልና። ሐዋርያት በሲኖዶሳቸው እንዲህ አስተማሩን። </vt:lpstr>
      <vt:lpstr>ሕዝብ/People  አንቲ ውእቱ መሶበ ወርቅ ንጹሕ እንተ ውስቴታ መና ኀቡእ ኀብስት ዘወረደ እም ሰማያት ወሃቤ ሕይወት ለኵሉ ዓለም። ንጹሕ የወርቅ መሶብ አንቺ ነሽ፤ በውስጧ የተሰወረ መና ያለባት፣ ከሰማያት የወረደ ኅብስት ለሰው ሁሉ ድኅነትን የሚሰጥ።</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ካህን/Priest  እግዚእ እግዚኦ እግዚአብሔር አኃዜ ኵሉ አቡሁ ለእግዚእነ ወአምላክነ ወመድኃኒነ ኢየሱስ ክርስቶስ ነአኵተከ ላዕለ ኵሉ ግብር በእንተ ኵሉ ግብር ወውስተ ኵሉ ግብር</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ካህን/Priest ኀዳፌ ነፍስ/Pilot of the Soul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dc:creator>
  <cp:lastModifiedBy>star</cp:lastModifiedBy>
  <cp:revision>816</cp:revision>
  <dcterms:created xsi:type="dcterms:W3CDTF">2024-08-04T05:14:21Z</dcterms:created>
  <dcterms:modified xsi:type="dcterms:W3CDTF">2025-01-08T08:54:04Z</dcterms:modified>
</cp:coreProperties>
</file>